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0"/>
    <p:restoredTop sz="94728"/>
  </p:normalViewPr>
  <p:slideViewPr>
    <p:cSldViewPr snapToGrid="0">
      <p:cViewPr varScale="1">
        <p:scale>
          <a:sx n="98" d="100"/>
          <a:sy n="98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9B6-E9A8-4F41-98F2-2EA7FC56863F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09614-FA03-8E45-88CE-FB4EE609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E214-53DB-8540-9A98-4961A9CDEB46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B3A5-E664-3D4D-A475-8184F937CEB4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3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ECB9-0BAB-0843-85F5-4CA5D88FF6B8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1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357-DEDA-3746-8DC8-65B6677E2B0A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B471-0DC1-FF4D-84D8-F79017CA1BA2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8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129-CA6C-6A47-9B74-CB1646E58FE2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39F7-3B72-D14B-9A5E-4761C48A2CFC}" type="datetime1">
              <a:rPr lang="en-AU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60F-5771-1544-AC80-ACC7646E6A13}" type="datetime1">
              <a:rPr lang="en-AU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2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51F4-82BB-8841-A69A-FEEBA4E37C7D}" type="datetime1">
              <a:rPr lang="en-AU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7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1CBA-D85B-564E-B303-5360CDB7B10A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E2AB-C0DB-854D-93AC-2D9016613E79}" type="datetime1">
              <a:rPr lang="en-AU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9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3EB4C232-581D-7C46-A1DB-EFB93F1C2697}" type="datetime1">
              <a:rPr lang="en-AU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 Habib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5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pxhere.com/es/photo/1208468" TargetMode="External"/><Relationship Id="rId7" Type="http://schemas.openxmlformats.org/officeDocument/2006/relationships/hyperlink" Target="https://commons.wikimedia.org/wiki/File:Yellow_Cabs_in_New_York.JPG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hyperlink" Target="https://www.pexels.com/photo/photo-of-an-industrial-factory-emitting-smoke-247763/" TargetMode="External"/><Relationship Id="rId10" Type="http://schemas.openxmlformats.org/officeDocument/2006/relationships/hyperlink" Target="https://youtu.be/bVCZ35GJUmA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pixabay.com/en/heavy-equipment-dig-yellow-2396101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pxhere.com/en/photo/1002611" TargetMode="External"/><Relationship Id="rId7" Type="http://schemas.openxmlformats.org/officeDocument/2006/relationships/hyperlink" Target="https://www.flickr.com/photos/20247775@N02/204496958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gozalewis/3430070591" TargetMode="External"/><Relationship Id="rId10" Type="http://schemas.openxmlformats.org/officeDocument/2006/relationships/hyperlink" Target="https://youtu.be/yjgZNe7k83I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pixnio.com/miscellaneous/fire-flames-pictures/fire-heat-grill-smoke-wood-heat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jayce-o.blogspot.com/2014/07/20-packaging-designs-for-take-away.html" TargetMode="External"/><Relationship Id="rId7" Type="http://schemas.openxmlformats.org/officeDocument/2006/relationships/hyperlink" Target="https://www.sciencepolicyjournal.org/jspgvol18iss01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hyperlink" Target="https://pixnio.com/flora-plants/crops/corn-green-leaves-crops-agriculture-field" TargetMode="External"/><Relationship Id="rId10" Type="http://schemas.openxmlformats.org/officeDocument/2006/relationships/hyperlink" Target="https://youtu.be/B3-qnGu1a_8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www.fundeu.es/dudas/palabra-clave/fast-fash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vZL3Z8xIlU" TargetMode="External"/><Relationship Id="rId2" Type="http://schemas.openxmlformats.org/officeDocument/2006/relationships/hyperlink" Target="https://youtu.be/xkG8i_4mdC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0Z_X7iZdLE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54774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1001" TargetMode="External"/><Relationship Id="rId2" Type="http://schemas.openxmlformats.org/officeDocument/2006/relationships/image" Target="../media/image15.jpg!d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F5F18-5386-2D08-A27B-D5095EFF7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17" y="952500"/>
            <a:ext cx="4124557" cy="3524250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Greenhouse Gas Emissions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E932F-3B61-49D5-ED97-BFF775F07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18" y="5374291"/>
            <a:ext cx="4057882" cy="972532"/>
          </a:xfrm>
        </p:spPr>
        <p:txBody>
          <a:bodyPr anchor="t">
            <a:normAutofit/>
          </a:bodyPr>
          <a:lstStyle/>
          <a:p>
            <a:r>
              <a:rPr lang="en-US" dirty="0"/>
              <a:t>Scopes 1, 2 and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508B3-A66C-833E-D929-8DC211635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2088" y="4882722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moke from factory">
            <a:extLst>
              <a:ext uri="{FF2B5EF4-FFF2-40B4-BE49-F238E27FC236}">
                <a16:creationId xmlns:a16="http://schemas.microsoft.com/office/drawing/2014/main" id="{310D5683-6568-BC88-F8E9-D94F6B2CE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49" r="-1" b="-1"/>
          <a:stretch>
            <a:fillRect/>
          </a:stretch>
        </p:blipFill>
        <p:spPr>
          <a:xfrm>
            <a:off x="5230762" y="10"/>
            <a:ext cx="6930043" cy="68579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C6934-2077-D4A8-F93C-53A2E0C6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oke from factory">
            <a:extLst>
              <a:ext uri="{FF2B5EF4-FFF2-40B4-BE49-F238E27FC236}">
                <a16:creationId xmlns:a16="http://schemas.microsoft.com/office/drawing/2014/main" id="{201296B2-9274-0FE5-F856-49E31A40F0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32549" r="-1" b="-1"/>
          <a:stretch>
            <a:fillRect/>
          </a:stretch>
        </p:blipFill>
        <p:spPr>
          <a:xfrm>
            <a:off x="1" y="0"/>
            <a:ext cx="1219200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3550B3-B000-7EDE-4BE8-0770CC58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are there 3 Scopes of Emissions?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D08CB-2797-3F0C-239F-0E07547FA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comprehensive framework that helps businesses </a:t>
            </a:r>
          </a:p>
          <a:p>
            <a:pPr marL="265176" lvl="1" indent="0">
              <a:buNone/>
            </a:pPr>
            <a:r>
              <a:rPr lang="en-US" dirty="0"/>
              <a:t>	a)	</a:t>
            </a:r>
            <a:r>
              <a:rPr lang="en-US" b="1" dirty="0">
                <a:solidFill>
                  <a:srgbClr val="FF0000"/>
                </a:solidFill>
              </a:rPr>
              <a:t>assess</a:t>
            </a:r>
            <a:r>
              <a:rPr lang="en-US" dirty="0"/>
              <a:t> their whole carbon footprint and</a:t>
            </a:r>
          </a:p>
          <a:p>
            <a:pPr marL="265176" lvl="1" indent="0">
              <a:buNone/>
            </a:pPr>
            <a:r>
              <a:rPr lang="en-US" dirty="0"/>
              <a:t>	b)	embrace a more </a:t>
            </a:r>
            <a:r>
              <a:rPr lang="en-US" b="1" dirty="0">
                <a:solidFill>
                  <a:srgbClr val="FF0000"/>
                </a:solidFill>
              </a:rPr>
              <a:t>sustainable strategy of solutions </a:t>
            </a:r>
            <a:r>
              <a:rPr lang="en-US" dirty="0"/>
              <a:t>to minimize or eliminate their carbon</a:t>
            </a:r>
            <a:br>
              <a:rPr lang="en-US" dirty="0"/>
            </a:br>
            <a:r>
              <a:rPr lang="en-US" dirty="0"/>
              <a:t>		footprint.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42E3C1-875D-F179-8878-E691EC58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3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A58C92-ECDA-F007-536F-698DA27A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15" y="1371600"/>
            <a:ext cx="415049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Scope 1 Emissions</a:t>
            </a:r>
          </a:p>
        </p:txBody>
      </p:sp>
      <p:pic>
        <p:nvPicPr>
          <p:cNvPr id="22" name="Picture 21" descr="Several different colored scarves&#10;&#10;AI-generated content may be incorrect.">
            <a:extLst>
              <a:ext uri="{FF2B5EF4-FFF2-40B4-BE49-F238E27FC236}">
                <a16:creationId xmlns:a16="http://schemas.microsoft.com/office/drawing/2014/main" id="{360F051F-07AF-9D6C-C682-7DD49AD0B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541" r="5236"/>
          <a:stretch>
            <a:fillRect/>
          </a:stretch>
        </p:blipFill>
        <p:spPr>
          <a:xfrm>
            <a:off x="4354" y="-1"/>
            <a:ext cx="3256277" cy="3429000"/>
          </a:xfrm>
          <a:prstGeom prst="rect">
            <a:avLst/>
          </a:prstGeom>
        </p:spPr>
      </p:pic>
      <p:pic>
        <p:nvPicPr>
          <p:cNvPr id="15" name="Content Placeholder 14" descr="A factory with smoke coming out of it&#10;&#10;AI-generated content may be incorrect.">
            <a:extLst>
              <a:ext uri="{FF2B5EF4-FFF2-40B4-BE49-F238E27FC236}">
                <a16:creationId xmlns:a16="http://schemas.microsoft.com/office/drawing/2014/main" id="{57201A24-86A9-1DC6-33B0-16D1DF277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311" r="29303" b="2"/>
          <a:stretch>
            <a:fillRect/>
          </a:stretch>
        </p:blipFill>
        <p:spPr>
          <a:xfrm>
            <a:off x="3260631" y="1"/>
            <a:ext cx="3256277" cy="3429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36BA04-2CA4-4727-91BA-40C378D1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671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row of yellow taxi cabs&#10;&#10;AI-generated content may be incorrect.">
            <a:extLst>
              <a:ext uri="{FF2B5EF4-FFF2-40B4-BE49-F238E27FC236}">
                <a16:creationId xmlns:a16="http://schemas.microsoft.com/office/drawing/2014/main" id="{D86C0186-1056-13E0-5EA0-B6528C551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385" r="15228" b="2"/>
          <a:stretch>
            <a:fillRect/>
          </a:stretch>
        </p:blipFill>
        <p:spPr>
          <a:xfrm>
            <a:off x="4355" y="3428999"/>
            <a:ext cx="3256277" cy="3429000"/>
          </a:xfrm>
          <a:prstGeom prst="rect">
            <a:avLst/>
          </a:prstGeom>
        </p:spPr>
      </p:pic>
      <p:pic>
        <p:nvPicPr>
          <p:cNvPr id="20" name="Picture 19" descr="A group of construction vehicles parked on a road&#10;&#10;AI-generated content may be incorrect.">
            <a:extLst>
              <a:ext uri="{FF2B5EF4-FFF2-40B4-BE49-F238E27FC236}">
                <a16:creationId xmlns:a16="http://schemas.microsoft.com/office/drawing/2014/main" id="{F6E18238-3224-9237-888D-57CDDF59A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7310" r="9304" b="2"/>
          <a:stretch>
            <a:fillRect/>
          </a:stretch>
        </p:blipFill>
        <p:spPr>
          <a:xfrm>
            <a:off x="3260624" y="3429000"/>
            <a:ext cx="3256278" cy="3429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521AD-EB5E-EEAB-C106-58139D112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513" y="2633237"/>
            <a:ext cx="4150495" cy="30535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Emissions that are </a:t>
            </a:r>
            <a:r>
              <a:rPr lang="en-US" b="1" dirty="0">
                <a:solidFill>
                  <a:srgbClr val="FF0000"/>
                </a:solidFill>
              </a:rPr>
              <a:t>directly </a:t>
            </a:r>
            <a:r>
              <a:rPr lang="en-US" dirty="0"/>
              <a:t>emitted by the organization from sources it </a:t>
            </a:r>
            <a:r>
              <a:rPr lang="en-US" b="1" dirty="0">
                <a:solidFill>
                  <a:srgbClr val="FF0000"/>
                </a:solidFill>
              </a:rPr>
              <a:t>owns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controls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can be reduced by lowering energy use, switching to renewable alternatives, choosing more fuel-efficient ways.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Examples</a:t>
            </a:r>
            <a:r>
              <a:rPr lang="en-US" dirty="0"/>
              <a:t> include factory machinery, trucks/vehicles, textile production, factory boilers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67B19-DBAE-CDFA-0B7D-88379E2CB2D5}"/>
              </a:ext>
            </a:extLst>
          </p:cNvPr>
          <p:cNvSpPr txBox="1"/>
          <p:nvPr/>
        </p:nvSpPr>
        <p:spPr>
          <a:xfrm>
            <a:off x="7456715" y="5774499"/>
            <a:ext cx="439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10" tooltip="Share link"/>
              </a:rPr>
              <a:t>https://youtu.be/bVCZ35GJUmA</a:t>
            </a:r>
            <a:endParaRPr lang="en-AU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4F032-190F-B6CD-8468-6599B73D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63D74-4AD4-44C3-37B1-48F57FFF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AF4D0C-D6C4-EF87-E840-4F6B6357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15" y="1371600"/>
            <a:ext cx="415049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Scope 2 Emissions</a:t>
            </a:r>
          </a:p>
        </p:txBody>
      </p:sp>
      <p:pic>
        <p:nvPicPr>
          <p:cNvPr id="9" name="Content Placeholder 8" descr="A light bulb with a filament&#10;&#10;AI-generated content may be incorrect.">
            <a:extLst>
              <a:ext uri="{FF2B5EF4-FFF2-40B4-BE49-F238E27FC236}">
                <a16:creationId xmlns:a16="http://schemas.microsoft.com/office/drawing/2014/main" id="{1EDEBDA9-7545-BD60-EE8A-7E6227ED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499" r="2" b="3212"/>
          <a:stretch>
            <a:fillRect/>
          </a:stretch>
        </p:blipFill>
        <p:spPr>
          <a:xfrm>
            <a:off x="4354" y="-1"/>
            <a:ext cx="3256277" cy="3429000"/>
          </a:xfrm>
          <a:prstGeom prst="rect">
            <a:avLst/>
          </a:prstGeom>
        </p:spPr>
      </p:pic>
      <p:pic>
        <p:nvPicPr>
          <p:cNvPr id="18" name="Picture 17" descr="A heater with a light in it&#10;&#10;AI-generated content may be incorrect.">
            <a:extLst>
              <a:ext uri="{FF2B5EF4-FFF2-40B4-BE49-F238E27FC236}">
                <a16:creationId xmlns:a16="http://schemas.microsoft.com/office/drawing/2014/main" id="{92DD03D4-75F5-4441-85EB-8285903B0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1135" r="5448"/>
          <a:stretch>
            <a:fillRect/>
          </a:stretch>
        </p:blipFill>
        <p:spPr>
          <a:xfrm>
            <a:off x="3260631" y="1"/>
            <a:ext cx="3256277" cy="3429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36BA04-2CA4-4727-91BA-40C378D1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671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white air conditioner on a wall&#10;&#10;AI-generated content may be incorrect.">
            <a:extLst>
              <a:ext uri="{FF2B5EF4-FFF2-40B4-BE49-F238E27FC236}">
                <a16:creationId xmlns:a16="http://schemas.microsoft.com/office/drawing/2014/main" id="{55B890DC-3396-3A57-8E4D-3A56475DE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090" r="17688"/>
          <a:stretch>
            <a:fillRect/>
          </a:stretch>
        </p:blipFill>
        <p:spPr>
          <a:xfrm>
            <a:off x="4355" y="3428999"/>
            <a:ext cx="3256277" cy="3429000"/>
          </a:xfrm>
          <a:prstGeom prst="rect">
            <a:avLst/>
          </a:prstGeom>
        </p:spPr>
      </p:pic>
      <p:pic>
        <p:nvPicPr>
          <p:cNvPr id="11" name="Picture 10" descr="A close-up of a gas stove&#10;&#10;AI-generated content may be incorrect.">
            <a:extLst>
              <a:ext uri="{FF2B5EF4-FFF2-40B4-BE49-F238E27FC236}">
                <a16:creationId xmlns:a16="http://schemas.microsoft.com/office/drawing/2014/main" id="{8686F1DA-E00A-A900-FEBC-8350ECCFA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5152" r="13626"/>
          <a:stretch>
            <a:fillRect/>
          </a:stretch>
        </p:blipFill>
        <p:spPr>
          <a:xfrm>
            <a:off x="3260624" y="3429000"/>
            <a:ext cx="3256278" cy="3429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369FB7-58D3-C3A2-1D89-F51A899DC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509" y="2402602"/>
            <a:ext cx="4150495" cy="36646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Indirect</a:t>
            </a:r>
            <a:r>
              <a:rPr lang="en-US" dirty="0"/>
              <a:t> emissions from purchasing and using electricity, steam, heat or cooling. Gases are emitted off-site where the manufacturer is responsible for producing the gases but businesses who purchase from these manufacturers contribute to these emissions by supporting the manufacturers.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can be reduced by lowering energy use, choose renewable energy suppliers, upgrade systems with friendlier alternatives.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6931B-65C6-B4E1-ECF4-A7EFFF258E95}"/>
              </a:ext>
            </a:extLst>
          </p:cNvPr>
          <p:cNvSpPr txBox="1"/>
          <p:nvPr/>
        </p:nvSpPr>
        <p:spPr>
          <a:xfrm>
            <a:off x="7456710" y="6093309"/>
            <a:ext cx="407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10" tooltip="Share link"/>
              </a:rPr>
              <a:t>https://youtu.be/yjgZNe7k83I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D99A1-7114-F5B0-FFBC-BF2E0F1D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9576" y="6323326"/>
            <a:ext cx="4040373" cy="365125"/>
          </a:xfrm>
        </p:spPr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DBD90-7044-8983-2809-58571C5A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F49015-585E-8A9A-D163-BA649CCF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515" y="1371600"/>
            <a:ext cx="415049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Scope 3 Emissions</a:t>
            </a:r>
          </a:p>
        </p:txBody>
      </p:sp>
      <p:pic>
        <p:nvPicPr>
          <p:cNvPr id="10" name="Content Placeholder 9" descr="A group of boxes and bags of food&#10;&#10;AI-generated content may be incorrect.">
            <a:extLst>
              <a:ext uri="{FF2B5EF4-FFF2-40B4-BE49-F238E27FC236}">
                <a16:creationId xmlns:a16="http://schemas.microsoft.com/office/drawing/2014/main" id="{5DE35094-9EB7-3115-4A2A-EDDCDD7FB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23" r="7267" b="-2"/>
          <a:stretch>
            <a:fillRect/>
          </a:stretch>
        </p:blipFill>
        <p:spPr>
          <a:xfrm>
            <a:off x="4354" y="-1"/>
            <a:ext cx="3256277" cy="3429000"/>
          </a:xfrm>
          <a:prstGeom prst="rect">
            <a:avLst/>
          </a:prstGeom>
        </p:spPr>
      </p:pic>
      <p:pic>
        <p:nvPicPr>
          <p:cNvPr id="15" name="Picture 14" descr="Close-up of a corn plant&#10;&#10;AI-generated content may be incorrect.">
            <a:extLst>
              <a:ext uri="{FF2B5EF4-FFF2-40B4-BE49-F238E27FC236}">
                <a16:creationId xmlns:a16="http://schemas.microsoft.com/office/drawing/2014/main" id="{27F9398E-7C38-57A6-4B89-4B952DADB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872" r="26742" b="2"/>
          <a:stretch>
            <a:fillRect/>
          </a:stretch>
        </p:blipFill>
        <p:spPr>
          <a:xfrm>
            <a:off x="3260631" y="1"/>
            <a:ext cx="3256277" cy="34290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36BA04-2CA4-4727-91BA-40C378D1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6715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ouple of white cars charging at a charging station&#10;&#10;AI-generated content may be incorrect.">
            <a:extLst>
              <a:ext uri="{FF2B5EF4-FFF2-40B4-BE49-F238E27FC236}">
                <a16:creationId xmlns:a16="http://schemas.microsoft.com/office/drawing/2014/main" id="{A9D7E85A-DDD7-B93D-A472-EEEF74F3D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741" r="29518" b="-2"/>
          <a:stretch>
            <a:fillRect/>
          </a:stretch>
        </p:blipFill>
        <p:spPr>
          <a:xfrm>
            <a:off x="4355" y="3428999"/>
            <a:ext cx="3256277" cy="3429000"/>
          </a:xfrm>
          <a:prstGeom prst="rect">
            <a:avLst/>
          </a:prstGeom>
        </p:spPr>
      </p:pic>
      <p:pic>
        <p:nvPicPr>
          <p:cNvPr id="21" name="Picture 20" descr="A group of people walking in a mall&#10;&#10;AI-generated content may be incorrect.">
            <a:extLst>
              <a:ext uri="{FF2B5EF4-FFF2-40B4-BE49-F238E27FC236}">
                <a16:creationId xmlns:a16="http://schemas.microsoft.com/office/drawing/2014/main" id="{0CFA5AAF-4555-B149-8EE5-75A5F5FAD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6096" r="16214" b="-1"/>
          <a:stretch>
            <a:fillRect/>
          </a:stretch>
        </p:blipFill>
        <p:spPr>
          <a:xfrm>
            <a:off x="3260624" y="3429000"/>
            <a:ext cx="3256278" cy="3429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6504BB-002E-948A-B4E9-A0DF7A7E1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509" y="2242160"/>
            <a:ext cx="4150499" cy="405575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Indirect</a:t>
            </a:r>
            <a:r>
              <a:rPr lang="en-US" dirty="0"/>
              <a:t> emissions that contribute the most to greenhouse gases, typically </a:t>
            </a:r>
            <a:r>
              <a:rPr lang="en-US" b="1" dirty="0">
                <a:solidFill>
                  <a:srgbClr val="FF0000"/>
                </a:solidFill>
              </a:rPr>
              <a:t>90%</a:t>
            </a:r>
            <a:r>
              <a:rPr lang="en-US" dirty="0"/>
              <a:t> of all greenhouse gases.  This is because the gases have a cumulative effect across the </a:t>
            </a:r>
            <a:r>
              <a:rPr lang="en-US" b="1" dirty="0">
                <a:solidFill>
                  <a:srgbClr val="FF0000"/>
                </a:solidFill>
              </a:rPr>
              <a:t>entire supply chain </a:t>
            </a:r>
            <a:r>
              <a:rPr lang="en-US" dirty="0"/>
              <a:t>including the </a:t>
            </a:r>
            <a:r>
              <a:rPr lang="en-US" b="1" dirty="0">
                <a:solidFill>
                  <a:srgbClr val="FF0000"/>
                </a:solidFill>
              </a:rPr>
              <a:t>final customer</a:t>
            </a:r>
            <a:r>
              <a:rPr lang="en-US" dirty="0"/>
              <a:t>. These gases are not part of scopes 1 and 2 emissions.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Scope 3 is often known as </a:t>
            </a:r>
            <a:r>
              <a:rPr lang="en-US" b="1" dirty="0">
                <a:solidFill>
                  <a:srgbClr val="FF0000"/>
                </a:solidFill>
              </a:rPr>
              <a:t>life-cycle emissions</a:t>
            </a:r>
            <a:r>
              <a:rPr lang="en-US" dirty="0"/>
              <a:t> because it starts with the manufacturer and ends with the retail customer.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can be reduced by working with suppliers, recycling, design a circular product, alternative transport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 packaging, delivery, waste disposal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533D3-3786-CA12-FB19-BB8194412499}"/>
              </a:ext>
            </a:extLst>
          </p:cNvPr>
          <p:cNvSpPr txBox="1"/>
          <p:nvPr/>
        </p:nvSpPr>
        <p:spPr>
          <a:xfrm>
            <a:off x="7456715" y="6297918"/>
            <a:ext cx="407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https://youtu.be/B3-qnGu1a_8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BDC32-5DDA-BD51-15FC-539166AD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6146" y="6395396"/>
            <a:ext cx="4040373" cy="365125"/>
          </a:xfrm>
        </p:spPr>
        <p:txBody>
          <a:bodyPr/>
          <a:lstStyle/>
          <a:p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21816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3CBB-F679-64E3-077D-CC10B080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CD8A-758F-3E10-08B2-83B78988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Greenhouse gas emissions –Scopes 1, 2 and 3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https://youtu.be/xkG8i_4mdCM</a:t>
            </a:r>
            <a:endParaRPr lang="en-US" sz="2400" dirty="0"/>
          </a:p>
          <a:p>
            <a:r>
              <a:rPr lang="en-US" sz="2400" dirty="0"/>
              <a:t>Scope Emissions, Explained – Scope 1, Scope 2, Scope 3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https://youtu.be/NvZL3Z8xIlU</a:t>
            </a:r>
            <a:endParaRPr lang="en-US" sz="2400" dirty="0"/>
          </a:p>
          <a:p>
            <a:r>
              <a:rPr lang="en-US" sz="2400" dirty="0"/>
              <a:t>Scope 1, 2 and 3 Explained | Climate Partner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https://youtu.be/0Z_X7iZdLEk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C3A15-DA73-A8F4-BDF5-743F1B56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1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510A-5294-10F0-E5B9-D203A35C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Scope 3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largest polluter</a:t>
            </a:r>
          </a:p>
        </p:txBody>
      </p:sp>
      <p:pic>
        <p:nvPicPr>
          <p:cNvPr id="6" name="Picture 5" descr="Hands holding a piece of puzzle&#10;&#10;AI-generated content may be incorrect.">
            <a:extLst>
              <a:ext uri="{FF2B5EF4-FFF2-40B4-BE49-F238E27FC236}">
                <a16:creationId xmlns:a16="http://schemas.microsoft.com/office/drawing/2014/main" id="{40969DC2-FACA-0C01-94CF-ED389A9DAB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7690"/>
            <a:ext cx="12192000" cy="6648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919B-C451-1A13-AA05-A8EAFC9F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164" y="505728"/>
            <a:ext cx="6594490" cy="584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Supplier and Customer Selection</a:t>
            </a:r>
          </a:p>
          <a:p>
            <a:pPr marL="0" indent="0">
              <a:buNone/>
            </a:pPr>
            <a:r>
              <a:rPr lang="en-US" sz="2100" dirty="0"/>
              <a:t>Select suppliers that minimize their own </a:t>
            </a:r>
            <a:r>
              <a:rPr lang="en-US" sz="2100"/>
              <a:t>carbon footprints.</a:t>
            </a:r>
            <a:endParaRPr lang="en-US" sz="2100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Product Specification</a:t>
            </a:r>
          </a:p>
          <a:p>
            <a:pPr marL="0" indent="0">
              <a:buNone/>
            </a:pPr>
            <a:r>
              <a:rPr lang="en-US" sz="2100" dirty="0"/>
              <a:t>Adjust product materials to rely more on lower-emission alternatives.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Partnerships</a:t>
            </a:r>
          </a:p>
          <a:p>
            <a:pPr marL="0" indent="0">
              <a:buNone/>
            </a:pPr>
            <a:r>
              <a:rPr lang="en-US" sz="2100" dirty="0"/>
              <a:t>Working with other businesses to create new technologies that lower carbon footprints in product lines and processes.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End-of-Life Solution</a:t>
            </a:r>
          </a:p>
          <a:p>
            <a:pPr marL="0" indent="0">
              <a:buNone/>
            </a:pPr>
            <a:r>
              <a:rPr lang="en-US" sz="2100" dirty="0"/>
              <a:t>Recycle materials. Create circular solutions where customer waste from products bought are reused again in the production of new products.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Green </a:t>
            </a:r>
            <a:r>
              <a:rPr lang="en-US" b="1" dirty="0" err="1">
                <a:solidFill>
                  <a:srgbClr val="0070C0"/>
                </a:solidFill>
              </a:rPr>
              <a:t>Portolio</a:t>
            </a:r>
            <a:r>
              <a:rPr lang="en-US" b="1" dirty="0">
                <a:solidFill>
                  <a:srgbClr val="0070C0"/>
                </a:solidFill>
              </a:rPr>
              <a:t> Strategies</a:t>
            </a:r>
          </a:p>
          <a:p>
            <a:pPr marL="0" indent="0">
              <a:buNone/>
            </a:pPr>
            <a:r>
              <a:rPr lang="en-US" sz="2100" dirty="0"/>
              <a:t>New product lines that are eco-friendly that complement main product lines.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Value Chain Integration</a:t>
            </a:r>
          </a:p>
          <a:p>
            <a:pPr marL="0" indent="0">
              <a:buNone/>
            </a:pPr>
            <a:r>
              <a:rPr lang="en-US" sz="2100" dirty="0"/>
              <a:t>Creating new opportunities in production processes that reduce overall carbon footprint.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46E43-FBD6-8F9B-20BA-933EC9D68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3077780"/>
            <a:ext cx="3859397" cy="1913795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SOLUTIONS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AD0E-31BC-8973-CDB9-5B28725D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 Habib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F1400D-16FE-C6DD-C7A6-A6C9F974E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Measuring emissions is the </a:t>
            </a:r>
            <a:br>
              <a:rPr lang="en-US" sz="3600"/>
            </a:br>
            <a:r>
              <a:rPr lang="en-US" sz="3600"/>
              <a:t>first step for companies trying to reduce their overall footprint.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F4B0B08-EBC4-419C-F5E2-9B7B19FC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756" y="5046281"/>
            <a:ext cx="4308672" cy="1172408"/>
          </a:xfrm>
        </p:spPr>
        <p:txBody>
          <a:bodyPr anchor="t">
            <a:normAutofit/>
          </a:bodyPr>
          <a:lstStyle/>
          <a:p>
            <a:r>
              <a:rPr lang="en-US" dirty="0"/>
              <a:t>Once they know how much damage their causing, then fixes can begin.</a:t>
            </a:r>
            <a:endParaRPr lang="en-US"/>
          </a:p>
        </p:txBody>
      </p:sp>
      <p:pic>
        <p:nvPicPr>
          <p:cNvPr id="8" name="Picture 7" descr="A close-up of a scale&#10;&#10;AI-generated content may be incorrect.">
            <a:extLst>
              <a:ext uri="{FF2B5EF4-FFF2-40B4-BE49-F238E27FC236}">
                <a16:creationId xmlns:a16="http://schemas.microsoft.com/office/drawing/2014/main" id="{7CD9A69D-5AAE-65F5-E208-5A5F37901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634" r="-1" b="11319"/>
          <a:stretch>
            <a:fillRect/>
          </a:stretch>
        </p:blipFill>
        <p:spPr>
          <a:xfrm>
            <a:off x="0" y="10"/>
            <a:ext cx="6931132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D2E157-49B4-3A21-F522-EEF66401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 Habib 2025</a:t>
            </a:r>
          </a:p>
        </p:txBody>
      </p:sp>
    </p:spTree>
    <p:extLst>
      <p:ext uri="{BB962C8B-B14F-4D97-AF65-F5344CB8AC3E}">
        <p14:creationId xmlns:p14="http://schemas.microsoft.com/office/powerpoint/2010/main" val="12855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4267EB9EDD249A643F70B5892B2B0" ma:contentTypeVersion="13" ma:contentTypeDescription="Create a new document." ma:contentTypeScope="" ma:versionID="8cf6abdd28c21cfbd8410641107789ac">
  <xsd:schema xmlns:xsd="http://www.w3.org/2001/XMLSchema" xmlns:xs="http://www.w3.org/2001/XMLSchema" xmlns:p="http://schemas.microsoft.com/office/2006/metadata/properties" xmlns:ns2="6b972414-5cb4-493b-888d-a44562be4230" xmlns:ns3="3aa2e9e8-b949-43c0-a6e1-fffda3ca5122" targetNamespace="http://schemas.microsoft.com/office/2006/metadata/properties" ma:root="true" ma:fieldsID="be9abafd21787993bfefb1ac50333949" ns2:_="" ns3:_="">
    <xsd:import namespace="6b972414-5cb4-493b-888d-a44562be4230"/>
    <xsd:import namespace="3aa2e9e8-b949-43c0-a6e1-fffda3ca51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72414-5cb4-493b-888d-a44562be4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eabd9a1-f129-4a77-911e-d577922095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2e9e8-b949-43c0-a6e1-fffda3ca51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c5f13f0-8de4-4fda-b045-ba47f398126f}" ma:internalName="TaxCatchAll" ma:showField="CatchAllData" ma:web="3aa2e9e8-b949-43c0-a6e1-fffda3ca5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972414-5cb4-493b-888d-a44562be4230">
      <Terms xmlns="http://schemas.microsoft.com/office/infopath/2007/PartnerControls"/>
    </lcf76f155ced4ddcb4097134ff3c332f>
    <TaxCatchAll xmlns="3aa2e9e8-b949-43c0-a6e1-fffda3ca5122" xsi:nil="true"/>
  </documentManagement>
</p:properties>
</file>

<file path=customXml/itemProps1.xml><?xml version="1.0" encoding="utf-8"?>
<ds:datastoreItem xmlns:ds="http://schemas.openxmlformats.org/officeDocument/2006/customXml" ds:itemID="{301761B4-14CA-4A62-9FE8-D526BD437CAC}"/>
</file>

<file path=customXml/itemProps2.xml><?xml version="1.0" encoding="utf-8"?>
<ds:datastoreItem xmlns:ds="http://schemas.openxmlformats.org/officeDocument/2006/customXml" ds:itemID="{F9DEB445-B23D-4CE7-B3FA-B2BF44BD6FF6}"/>
</file>

<file path=customXml/itemProps3.xml><?xml version="1.0" encoding="utf-8"?>
<ds:datastoreItem xmlns:ds="http://schemas.openxmlformats.org/officeDocument/2006/customXml" ds:itemID="{EC7417A9-38F5-4C98-B0AB-33F2F5E5E756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515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Grandview Display</vt:lpstr>
      <vt:lpstr>DashVTI</vt:lpstr>
      <vt:lpstr>Greenhouse Gas Emissions</vt:lpstr>
      <vt:lpstr>Why are there 3 Scopes of Emissions?</vt:lpstr>
      <vt:lpstr>Scope 1 Emissions</vt:lpstr>
      <vt:lpstr>Scope 2 Emissions</vt:lpstr>
      <vt:lpstr>Scope 3 Emissions</vt:lpstr>
      <vt:lpstr>Additional Resources</vt:lpstr>
      <vt:lpstr>Scope 3 The largest polluter</vt:lpstr>
      <vt:lpstr>Measuring emissions is the  first step for companies trying to reduce their overall footprint.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Habib</dc:creator>
  <cp:lastModifiedBy>Chris Habib</cp:lastModifiedBy>
  <cp:revision>25</cp:revision>
  <dcterms:created xsi:type="dcterms:W3CDTF">2025-11-19T14:06:03Z</dcterms:created>
  <dcterms:modified xsi:type="dcterms:W3CDTF">2025-12-10T22:56:44Z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0x0101000FE4267EB9EDD249A643F70B5892B2B0</vt:lpwstr>
  </property>
</Properties>
</file>