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0"/>
    <p:restoredTop sz="94728"/>
  </p:normalViewPr>
  <p:slideViewPr>
    <p:cSldViewPr snapToGrid="0">
      <p:cViewPr varScale="1">
        <p:scale>
          <a:sx n="92" d="100"/>
          <a:sy n="92" d="100"/>
        </p:scale>
        <p:origin x="18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80565-EF8D-8E40-95E7-0FEC4BF8EA8E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97232-1982-5449-81E9-2B1F58D3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75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3DBC-C818-1389-BF63-BF1F0BD48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6E4D2-F328-E9B1-9FD3-A28EFA490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30629-C388-5139-26E8-42FD03E3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A0AAE-3DA3-7244-950B-BE6E04C26E8B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9F5ED-DE88-5286-3880-65F923B59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22911-0CE8-A630-FFAE-92287A15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4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EC832-B85E-39AC-0D18-992E4B3C2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41225-1A8F-1218-B446-51D91DD21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49A1B-1B4E-510B-AA56-9E70F0F0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A595D-219F-2542-86D1-8A1CFB332E0A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C8D9B-D162-F698-B463-1FFF5E183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F7279-F0F6-2F75-3EDA-0A18B91C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7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467428-CE44-D686-7BD1-20DCF38260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B0B5-09FE-0E99-67BD-71900F124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67FDD-750E-D447-74DA-99BFAC37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97E8-1EC7-C348-93F7-7FFDAA850990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33A33-8972-4FAA-4893-F2D87085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1E87A-9F56-BA49-E07A-5FD58508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2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0BDB1-5354-967D-EF0B-6901C35B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38212-719B-D54E-BDD3-FD8A5527B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04664-24BD-4C06-F3BA-E45635954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EF09-8B45-3D42-AAEA-7026DF19D73D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A126E-E5FF-51BD-9D88-18EEEF23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2B3D-452A-0DD0-2A29-1B643214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E95B-66D1-6724-B19B-29EBD114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C2153-44B2-9710-BF97-88B2D197C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9BF0A-740F-A961-821D-2771659F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5441-D08B-074E-BFF7-E5EB222DB9C6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D1C99-7BB2-4001-2660-C436B08EB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4FE92-9799-E216-3D75-053D77448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0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04FC-B5A0-2D92-9BFF-DB0BFC88C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3855F-EE6A-0D6E-BA41-0029388BA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BD756-F305-0825-71EA-D8EEED03E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A64D2-EDF8-D827-7625-9883A1A83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7CE53-7A17-CF4D-9EDE-EDF1ADB68F71}" type="datetime1">
              <a:rPr lang="en-AU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27563-EB53-6ED1-A48F-CBCCC8F0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4D0C0-3E2B-224F-3A63-2A8EA7369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5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290CB-C004-5549-BD14-AB24DB06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11C25-B535-108A-C9FE-8D879E8F0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67CC-E331-2B5B-1808-E9D80C89A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C9CD5-E9B2-67FE-4DBF-3FE3ECA1C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C6D8A5-BF1B-9314-8214-A2569D02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9650E2-C750-3818-0387-48C8DE7D4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5504-2044-3A43-BA90-D7473FFBF504}" type="datetime1">
              <a:rPr lang="en-AU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736495-EFCB-FCF8-DFA9-5192CFCC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4EF366-A79A-59DC-E345-C3815947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1F2C7-E20F-DA2C-C9B1-DF8C206F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8C5D61-DD7F-6A73-2B51-3C58CAE4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A646C-59D9-A341-A67C-4041F6BD82BA}" type="datetime1">
              <a:rPr lang="en-AU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10FE0-728C-55FC-7CA1-70945FCCF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9DB44A-7935-E10E-6887-32526B49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79587-A786-CF11-9A25-B7A35A2B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1F0C-2AF5-614E-9C7F-F2E9DF3BCA9D}" type="datetime1">
              <a:rPr lang="en-AU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AB5389-081E-B0FA-E26C-614212AB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AC2ED-6F78-97C1-59F0-2C3B3C68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7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C5F7-7C07-3608-54FB-B90B09E4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A5583-607E-3128-274D-038B85581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DB601-FD83-3D67-515B-1CE740DC0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5CFDB-7A14-A338-C326-81406CF62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0B81-7545-DE47-9821-BD7E1EEF88C2}" type="datetime1">
              <a:rPr lang="en-AU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9F72D-B186-98C8-A815-E60696D0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C1234-326E-019E-90F3-D5BD9544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2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FC2B-AB38-B069-FFB0-326F6B456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18335-1F01-7707-C167-9E4573CD2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F5B6E-F71D-8639-7A4D-1A23E1599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794F4-3E58-B4FF-82A7-91E47A46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89FD6-9BA0-2A42-9EF8-62609A0EF6BD}" type="datetime1">
              <a:rPr lang="en-AU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7115D-CA5E-C027-C5B5-82815E74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40515-8FC2-7988-59AE-1894FB5F7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65604D-F3E1-C376-9981-FE882A36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3444-4454-D3A7-FB4D-477745131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837D3-D6F7-B44E-D5CE-81811227F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72F6BE-32FB-5943-B978-644752AF2A6A}" type="datetime1">
              <a:rPr lang="en-AU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FC444-89F0-6CF7-E31D-7A2EB345C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 Habib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23CE5-81D7-3414-DB75-C7B875D77A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CC2E1-DAB5-404F-954E-9F62B3591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2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suny-esc-educationalplanning/chapter/quality-integrity-pag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laborlawnews.com/legal-news/tri-city-medical-center-healthcare-district-21210.php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youtu.be/9FYuME5CkP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luediamondgallery.com/typewriter/b/breach-of-confidentialit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youtu.be/MbQTcbPpzJ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cpedia.org/legal-01/f/fraudulent-misrepresentation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youtu.be/O-HR_DxXMG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itage.co.kr/insights/how-to-identify-and-deal-with-conflicts-of-interest-in-research-publication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youtu.be/6ulwMUogsa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4FB55E-D260-C2E7-1110-9A38FFD63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ETHICAL ISSUES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yellow sign with black text&#10;&#10;AI-generated content may be incorrect.">
            <a:extLst>
              <a:ext uri="{FF2B5EF4-FFF2-40B4-BE49-F238E27FC236}">
                <a16:creationId xmlns:a16="http://schemas.microsoft.com/office/drawing/2014/main" id="{1271D08B-FF1D-AF26-8DC3-5E798CFB9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20559" y="2115679"/>
            <a:ext cx="3737164" cy="264092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879D8B-682D-3828-65AA-B1DDB209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4403" y="6410329"/>
            <a:ext cx="4114800" cy="365125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819156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546E5-B540-996C-5AF7-72284188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UNFAIR COMPENSATION FOR EMPLOYEES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B40C1-210A-EE8B-84DE-5EFEA73A4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an employee is dismissed from their job in a manner that is 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Harsh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Unjust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Unreasonable</a:t>
            </a:r>
          </a:p>
          <a:p>
            <a:r>
              <a:rPr lang="en-US" dirty="0"/>
              <a:t>Employees can apply to Fair Work Commission with 21 days of dismissal. Commission will consider length of service, earnings and circumstance of dismissal for compensation.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F05DFB-3BAE-F630-0E36-92297FA28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A person holding a box&#10;&#10;AI-generated content may be incorrect.">
            <a:extLst>
              <a:ext uri="{FF2B5EF4-FFF2-40B4-BE49-F238E27FC236}">
                <a16:creationId xmlns:a16="http://schemas.microsoft.com/office/drawing/2014/main" id="{C4823691-D9DF-79E2-4FBF-221A3B0B3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6612" y="2057400"/>
            <a:ext cx="3932237" cy="38036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21D2628-A57A-AD02-6E37-81A33A492EAF}"/>
              </a:ext>
            </a:extLst>
          </p:cNvPr>
          <p:cNvSpPr txBox="1"/>
          <p:nvPr/>
        </p:nvSpPr>
        <p:spPr>
          <a:xfrm>
            <a:off x="5361140" y="6087649"/>
            <a:ext cx="5991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Unfair Dismissal Claims: Everything you need to know</a:t>
            </a:r>
          </a:p>
          <a:p>
            <a:r>
              <a:rPr lang="en-US" dirty="0">
                <a:hlinkClick r:id="rId4"/>
              </a:rPr>
              <a:t>https://youtu.be/9FYuME5CkPY</a:t>
            </a:r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14A3E79-C619-88D8-3A72-A39901536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81190" y="6366751"/>
            <a:ext cx="4114800" cy="365125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175150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84179-BF8B-8ACD-CACE-D6F20FC50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6A6C6-5B48-FF77-7276-DCBE1B2E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BREACH OF CONFIDENTIATLITY</a:t>
            </a:r>
          </a:p>
        </p:txBody>
      </p:sp>
      <p:pic>
        <p:nvPicPr>
          <p:cNvPr id="7" name="Content Placeholder 6" descr="Close-up of a typewriter with a piece of paper&#10;&#10;AI-generated content may be incorrect.">
            <a:extLst>
              <a:ext uri="{FF2B5EF4-FFF2-40B4-BE49-F238E27FC236}">
                <a16:creationId xmlns:a16="http://schemas.microsoft.com/office/drawing/2014/main" id="{36084EE4-B60B-FD11-9176-D6E7A172C8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9788" y="2057401"/>
            <a:ext cx="3932237" cy="381158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68EBD-3DBE-41A7-6222-354954143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19B111-4BAE-BF40-3CAC-CA6A3C10CEA6}"/>
              </a:ext>
            </a:extLst>
          </p:cNvPr>
          <p:cNvSpPr txBox="1">
            <a:spLocks/>
          </p:cNvSpPr>
          <p:nvPr/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Private or confidential information is disclosed to a third party without the owner’s consent.</a:t>
            </a:r>
          </a:p>
          <a:p>
            <a:r>
              <a:rPr lang="en-US" dirty="0"/>
              <a:t>Occurs through: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Unauthorized access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Sharing or failure to protect sensitive information</a:t>
            </a:r>
          </a:p>
          <a:p>
            <a:r>
              <a:rPr lang="en-US" dirty="0"/>
              <a:t>Leads to: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Financial loss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Reputational damage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43A5E1-B897-C3FA-01EC-22D814701DAC}"/>
              </a:ext>
            </a:extLst>
          </p:cNvPr>
          <p:cNvSpPr txBox="1"/>
          <p:nvPr/>
        </p:nvSpPr>
        <p:spPr>
          <a:xfrm>
            <a:off x="5411244" y="5999967"/>
            <a:ext cx="5944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Understanding Breach of Confidentiality</a:t>
            </a:r>
          </a:p>
          <a:p>
            <a:r>
              <a:rPr lang="en-US" dirty="0">
                <a:hlinkClick r:id="rId4"/>
              </a:rPr>
              <a:t>https://youtu.be/MbQTcbPpzJs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59674-0947-BEBC-19B8-2FFADC12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61632"/>
            <a:ext cx="4114800" cy="365125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86682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2CB13-72DC-C247-7DD4-B4377BE60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A1A96-6FE7-029C-98B5-7DC76859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MISREPRESENTATION OF FINANCIAL DATA</a:t>
            </a:r>
          </a:p>
        </p:txBody>
      </p:sp>
      <p:pic>
        <p:nvPicPr>
          <p:cNvPr id="7" name="Content Placeholder 6" descr="Close-up of a court hearing&#10;&#10;AI-generated content may be incorrect.">
            <a:extLst>
              <a:ext uri="{FF2B5EF4-FFF2-40B4-BE49-F238E27FC236}">
                <a16:creationId xmlns:a16="http://schemas.microsoft.com/office/drawing/2014/main" id="{F995D365-5C08-E16F-5EC1-0E526E2BE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9788" y="2057400"/>
            <a:ext cx="3932237" cy="381158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CDEA3-F187-00E5-5F43-4D49A35C8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11DB4C-17D3-46E0-A13B-BC7184294ADA}"/>
              </a:ext>
            </a:extLst>
          </p:cNvPr>
          <p:cNvSpPr txBox="1">
            <a:spLocks/>
          </p:cNvSpPr>
          <p:nvPr/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Intentional distortion of financial information to deceive stakeholders.</a:t>
            </a:r>
          </a:p>
          <a:p>
            <a:r>
              <a:rPr lang="en-US" dirty="0"/>
              <a:t>Forms include:</a:t>
            </a:r>
          </a:p>
          <a:p>
            <a:pPr lvl="1"/>
            <a:r>
              <a:rPr lang="en-US" dirty="0"/>
              <a:t>Falsifying financial statements</a:t>
            </a:r>
          </a:p>
          <a:p>
            <a:pPr lvl="1"/>
            <a:r>
              <a:rPr lang="en-US" dirty="0"/>
              <a:t>Manipulating accounting records</a:t>
            </a:r>
          </a:p>
          <a:p>
            <a:pPr lvl="1"/>
            <a:r>
              <a:rPr lang="en-US" dirty="0"/>
              <a:t>Inflating income or hiding liabilities</a:t>
            </a:r>
          </a:p>
          <a:p>
            <a:pPr lvl="1"/>
            <a:r>
              <a:rPr lang="en-US" dirty="0"/>
              <a:t>Negligent misrepresentation – truth not verified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5B9669-617E-9793-520D-088E188DE5AC}"/>
              </a:ext>
            </a:extLst>
          </p:cNvPr>
          <p:cNvSpPr txBox="1"/>
          <p:nvPr/>
        </p:nvSpPr>
        <p:spPr>
          <a:xfrm>
            <a:off x="5636712" y="5686816"/>
            <a:ext cx="5837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is fraud? 4 Legal Elements</a:t>
            </a:r>
          </a:p>
          <a:p>
            <a:r>
              <a:rPr lang="en-US" dirty="0">
                <a:hlinkClick r:id="rId4"/>
              </a:rPr>
              <a:t>https://youtu.be/O-HR_DxXMGo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7BD6E-F6B1-B125-F850-DD6B9F029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63208" y="6427583"/>
            <a:ext cx="4114800" cy="365125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716135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5DD06-3D56-B47B-8EB3-302A736CD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C8DA8-9D99-A2EE-7578-E932B0E8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OF INTEREST</a:t>
            </a:r>
          </a:p>
        </p:txBody>
      </p:sp>
      <p:pic>
        <p:nvPicPr>
          <p:cNvPr id="8" name="Content Placeholder 7" descr="A hand touching a search bar&#10;&#10;AI-generated content may be incorrect.">
            <a:extLst>
              <a:ext uri="{FF2B5EF4-FFF2-40B4-BE49-F238E27FC236}">
                <a16:creationId xmlns:a16="http://schemas.microsoft.com/office/drawing/2014/main" id="{932968E2-A245-8458-5A6F-5480C475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9788" y="2057401"/>
            <a:ext cx="3932237" cy="381158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89CC1-AE4F-B997-5D6E-DF79E9E44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6DCD90A-D9F7-6F66-DC1D-BE5C58908CA0}"/>
              </a:ext>
            </a:extLst>
          </p:cNvPr>
          <p:cNvSpPr txBox="1">
            <a:spLocks/>
          </p:cNvSpPr>
          <p:nvPr/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Having multiple interests where serving one interest deliberately works against another.</a:t>
            </a:r>
          </a:p>
          <a:p>
            <a:r>
              <a:rPr lang="en-US" dirty="0"/>
              <a:t>Individual has knowledge and is involved in several activities in direct competition with each other for personal gain and creating an unfair advantage at the same time.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56276D-E220-205C-0088-62325E5A13F8}"/>
              </a:ext>
            </a:extLst>
          </p:cNvPr>
          <p:cNvSpPr txBox="1"/>
          <p:nvPr/>
        </p:nvSpPr>
        <p:spPr>
          <a:xfrm>
            <a:off x="5536504" y="5586608"/>
            <a:ext cx="5361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Conflict of Interest Explained: Types and Examples</a:t>
            </a:r>
          </a:p>
          <a:p>
            <a:r>
              <a:rPr lang="en-US" dirty="0">
                <a:hlinkClick r:id="rId4"/>
              </a:rPr>
              <a:t>https://youtu.be/6ulwMUogsaI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4E566-5694-9815-3BF2-CB61A526A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48600" y="6327375"/>
            <a:ext cx="4114800" cy="365125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2746685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4267EB9EDD249A643F70B5892B2B0" ma:contentTypeVersion="13" ma:contentTypeDescription="Create a new document." ma:contentTypeScope="" ma:versionID="8cf6abdd28c21cfbd8410641107789ac">
  <xsd:schema xmlns:xsd="http://www.w3.org/2001/XMLSchema" xmlns:xs="http://www.w3.org/2001/XMLSchema" xmlns:p="http://schemas.microsoft.com/office/2006/metadata/properties" xmlns:ns2="6b972414-5cb4-493b-888d-a44562be4230" xmlns:ns3="3aa2e9e8-b949-43c0-a6e1-fffda3ca5122" targetNamespace="http://schemas.microsoft.com/office/2006/metadata/properties" ma:root="true" ma:fieldsID="be9abafd21787993bfefb1ac50333949" ns2:_="" ns3:_="">
    <xsd:import namespace="6b972414-5cb4-493b-888d-a44562be4230"/>
    <xsd:import namespace="3aa2e9e8-b949-43c0-a6e1-fffda3ca51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972414-5cb4-493b-888d-a44562be4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abd9a1-f129-4a77-911e-d577922095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2e9e8-b949-43c0-a6e1-fffda3ca51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5f13f0-8de4-4fda-b045-ba47f398126f}" ma:internalName="TaxCatchAll" ma:showField="CatchAllData" ma:web="3aa2e9e8-b949-43c0-a6e1-fffda3ca51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972414-5cb4-493b-888d-a44562be4230">
      <Terms xmlns="http://schemas.microsoft.com/office/infopath/2007/PartnerControls"/>
    </lcf76f155ced4ddcb4097134ff3c332f>
    <TaxCatchAll xmlns="3aa2e9e8-b949-43c0-a6e1-fffda3ca5122" xsi:nil="true"/>
  </documentManagement>
</p:properties>
</file>

<file path=customXml/itemProps1.xml><?xml version="1.0" encoding="utf-8"?>
<ds:datastoreItem xmlns:ds="http://schemas.openxmlformats.org/officeDocument/2006/customXml" ds:itemID="{B18E709A-827B-4CE9-8DDC-8B58F5784328}"/>
</file>

<file path=customXml/itemProps2.xml><?xml version="1.0" encoding="utf-8"?>
<ds:datastoreItem xmlns:ds="http://schemas.openxmlformats.org/officeDocument/2006/customXml" ds:itemID="{DCA1BA7D-98B2-4019-A97E-5EC8F77F2B23}"/>
</file>

<file path=customXml/itemProps3.xml><?xml version="1.0" encoding="utf-8"?>
<ds:datastoreItem xmlns:ds="http://schemas.openxmlformats.org/officeDocument/2006/customXml" ds:itemID="{1BB2D3FC-CD4D-4A17-855F-5BC21FE75DD2}"/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236</Words>
  <Application>Microsoft Macintosh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ETHICAL ISSUES</vt:lpstr>
      <vt:lpstr>UNFAIR COMPENSATION FOR EMPLOYEES</vt:lpstr>
      <vt:lpstr>BREACH OF CONFIDENTIATLITY</vt:lpstr>
      <vt:lpstr>MISREPRESENTATION OF FINANCIAL DATA</vt:lpstr>
      <vt:lpstr>CONFLICT OF INTEREST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Habib</dc:creator>
  <cp:lastModifiedBy>Chris Habib</cp:lastModifiedBy>
  <cp:revision>18</cp:revision>
  <dcterms:created xsi:type="dcterms:W3CDTF">2025-11-21T01:30:49Z</dcterms:created>
  <dcterms:modified xsi:type="dcterms:W3CDTF">2025-12-10T22:55:31Z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0x0101000FE4267EB9EDD249A643F70B5892B2B0</vt:lpwstr>
  </property>
</Properties>
</file>