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728"/>
  </p:normalViewPr>
  <p:slideViewPr>
    <p:cSldViewPr snapToGrid="0">
      <p:cViewPr varScale="1">
        <p:scale>
          <a:sx n="102" d="100"/>
          <a:sy n="102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49DCA-ABA4-4F41-BB39-CA6066E9D773}" type="datetimeFigureOut">
              <a:rPr lang="en-US" smtClean="0"/>
              <a:t>12/11/25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8E267-C299-9546-AAD2-383FCD05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96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1A470-6101-EAA3-C210-41B7B8287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AD0DE-5C14-460B-18E1-9697F0C1C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6B3C7-31BE-D5B0-CCA5-C9070F9B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38B2B-BC69-F048-9253-C1C82656A101}" type="datetime1">
              <a:rPr lang="en-AU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A2FDE-7FCB-6ED1-6903-532804A69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07501-A205-00FD-893D-7A7E50B2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0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EDA87-41A6-F54C-AD64-70FC4540A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119BA-9A4F-BA46-1DC5-64EE4509E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C7F4C-D3D7-DA72-224D-4A57AE43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C33-6BD3-E447-81B3-895FB77FE444}" type="datetime1">
              <a:rPr lang="en-AU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FDE7A-F37B-BFA7-6BC5-962D85371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65B6D-B734-341F-AE46-16007BF9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B09F9-5C3F-8772-D7E9-3A5F6DCA2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1B38D-FF3C-B654-73A0-EBC2ADD7B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8E886-0EFA-E498-DBD4-B1748451F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B2FD-BEAD-1D45-9A5E-D70C65FD2722}" type="datetime1">
              <a:rPr lang="en-AU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269D-63F3-AAE6-4DC3-3D121972D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D0761-DE9C-DD5C-836E-08E8954D5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6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E757B-3691-032A-E48E-7E28312E3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55599-C2D9-1ABF-0115-ACFCF34F6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1B629-4AD1-95F9-43E0-8168C81D0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B80F7-3FD2-B44E-BEC3-8B5B34D547A0}" type="datetime1">
              <a:rPr lang="en-AU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61D53-2027-2F05-5CDC-C911246D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77051-214D-5B64-976F-866AB19D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2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C429-0A07-C696-58A6-2126BD13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5FD18-AAA5-BD54-5D60-0C5647644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2D8BC-72FA-8897-2797-2C6162516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14C6-B863-4E4A-85A0-57F5EDC84A6F}" type="datetime1">
              <a:rPr lang="en-AU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5C743-9382-C1CE-933C-E72F3CF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C410E-76D7-3D3E-D238-C4F033B0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1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E4316-76C9-8754-1325-9F157C27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CA4C6-938E-474F-085F-978A37ED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B0228-DC52-7901-E95F-9E55FC333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76429-02FB-2538-FB27-7764CBB99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8E533-F63E-7C48-8C2A-405F66358556}" type="datetime1">
              <a:rPr lang="en-AU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4F9FD-6586-C888-3DDB-FDA33486A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FD699-B99F-0979-B596-343D7663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9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81E91-5AB6-BF4F-AF6F-0D4C086F2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5D7AB-242E-5907-C072-8993923D7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34F96-DFEA-51E0-7472-D5FC02685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73F6F-8E38-8B6F-9011-3635FB69B7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8301C-44AF-059C-D3AD-9D0B477061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FC24F0-8087-EA75-97B4-C82537F5B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39E27-F6AB-014B-B777-FFBB6FD8BC47}" type="datetime1">
              <a:rPr lang="en-AU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2D50E3-19CE-2624-B0C2-1CB8A582E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BC0498-262F-4CE2-8FAB-C9036F97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1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D757-0996-7DFB-BD29-43AE0682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65927-9133-6D18-2E95-3DFBF840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0E20A-D0EE-5643-BC27-72379A4C8008}" type="datetime1">
              <a:rPr lang="en-AU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F2AC7-F417-2FCE-01C2-E0B77DF3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30F70-6154-81AA-9A7B-E78FD2A0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7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7F8CA4-4827-1BB0-27E7-352A68B1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9CB1-2EF8-4549-BF22-1686D7508587}" type="datetime1">
              <a:rPr lang="en-AU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703CF-3CB1-49E4-C89D-5A1681E4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3436F-8F14-C93B-FCE4-E76A5CF1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7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00BFD-979D-A8A3-D9AA-0975531E8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37052-02DF-C2EB-4F85-3CC073A2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361CD-5300-FE7D-0782-D8AFD5CCC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D8DB6-9BE3-3F58-42C6-EFC4C03B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4094F-9CD4-C24A-9704-BCF0873222F4}" type="datetime1">
              <a:rPr lang="en-AU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B133D-677F-F985-9B35-CED1791C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70176-BAC7-5951-A277-F2F28E7E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9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F6F5-4F8E-45C2-3F5F-D8F6120D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AB3A93-17D6-BFAC-E094-3960603769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FCB97-2CB9-9BAB-7A33-D819688C0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E4E28-C95C-6D23-438B-CAB1798EB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E0881-3CFC-BE4F-8B48-99E49D00C2D9}" type="datetime1">
              <a:rPr lang="en-AU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EDA1E-1C44-F7AB-066E-C666441F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750FC-6A3C-18DF-2F20-3C1B1B7C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935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D330A-66AE-5227-782B-32829748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3D7B6-38B2-B657-06DC-DB050FEF1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4BB3-EB44-A1C5-1BBD-FDC7EBCD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4BB8ED-6D35-8C4C-AD90-2A072C407FE6}" type="datetime1">
              <a:rPr lang="en-AU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CB70E-14A0-8CC3-0AD7-27EE26116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C Habib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76141-BC82-43DF-ACC0-E59CBD499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918005-35E0-E943-878C-763181307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6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hyperlink" Target="https://writeups.letsyouandhimfight.com/hostile-v/gurps-reign-of-steel/" TargetMode="External"/><Relationship Id="rId3" Type="http://schemas.openxmlformats.org/officeDocument/2006/relationships/hyperlink" Target="https://www.cato.org/blog/sun-keeps-shining-solar-protectionism" TargetMode="External"/><Relationship Id="rId7" Type="http://schemas.openxmlformats.org/officeDocument/2006/relationships/hyperlink" Target="https://www.flickr.com/photos/softsurfaces/6211333694/" TargetMode="External"/><Relationship Id="rId12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11" Type="http://schemas.openxmlformats.org/officeDocument/2006/relationships/hyperlink" Target="https://www.openaccessgovernment.org/liverpools-public-charging-network-englands-most-ev-friendly-city/160428/" TargetMode="External"/><Relationship Id="rId5" Type="http://schemas.openxmlformats.org/officeDocument/2006/relationships/hyperlink" Target="http://public-domain-image.com/wallpapers-public-domain-images-pictures/a-close-shot-of-wind-turbines-wind-farm.jpg.html" TargetMode="External"/><Relationship Id="rId10" Type="http://schemas.openxmlformats.org/officeDocument/2006/relationships/image" Target="../media/image27.jpg"/><Relationship Id="rId4" Type="http://schemas.openxmlformats.org/officeDocument/2006/relationships/image" Target="../media/image24.jpg"/><Relationship Id="rId9" Type="http://schemas.openxmlformats.org/officeDocument/2006/relationships/hyperlink" Target="https://www.flickr.com/photos/argonne/7496222012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hyperlink" Target="https://tnfd.global/forico-publish-an-illustrative-nature-and-climate-related-disclosure-report-using-tnfd-and-tcfd-aligned-recommendations/" TargetMode="External"/><Relationship Id="rId7" Type="http://schemas.openxmlformats.org/officeDocument/2006/relationships/hyperlink" Target="https://www.sciepublish.com/article/pii/323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openxmlformats.org/officeDocument/2006/relationships/hyperlink" Target="https://openknowledge.worldbank.org/entities/publication/9e54b92a-0c96-4b0e-8884-21fe5be6629c" TargetMode="External"/><Relationship Id="rId4" Type="http://schemas.openxmlformats.org/officeDocument/2006/relationships/image" Target="../media/image30.jpeg"/><Relationship Id="rId9" Type="http://schemas.openxmlformats.org/officeDocument/2006/relationships/hyperlink" Target="https://link.springer.com/article/10.1007/s40518-021-00186-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HKwd9swO5k" TargetMode="External"/><Relationship Id="rId2" Type="http://schemas.openxmlformats.org/officeDocument/2006/relationships/hyperlink" Target="https://youtu.be/3iEen3oO_qQ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li0EpfSbOJg" TargetMode="External"/><Relationship Id="rId4" Type="http://schemas.openxmlformats.org/officeDocument/2006/relationships/hyperlink" Target="https://youtu.be/sMqtwbKc8E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uaries.digital/2017/03/31/climate-related-financial-disclosures-the-way-forward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hyperlink" Target="https://www.sciencestockphotos.com/free/geology/slides/cliff_errosion.html" TargetMode="External"/><Relationship Id="rId3" Type="http://schemas.openxmlformats.org/officeDocument/2006/relationships/hyperlink" Target="https://www.freestock.com/free-videos/horse-farm-1101196" TargetMode="External"/><Relationship Id="rId7" Type="http://schemas.openxmlformats.org/officeDocument/2006/relationships/hyperlink" Target="https://www.flickr.com/photos/globalwaterpartnership/5663396575" TargetMode="External"/><Relationship Id="rId12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g"/><Relationship Id="rId11" Type="http://schemas.openxmlformats.org/officeDocument/2006/relationships/hyperlink" Target="https://www.middleeastmonitor.com/aftermath-of-the-devastating-earthquakes-hit-the-southern-turkiye-3/" TargetMode="External"/><Relationship Id="rId5" Type="http://schemas.openxmlformats.org/officeDocument/2006/relationships/hyperlink" Target="https://pxhere.com/en/photo/1347719" TargetMode="External"/><Relationship Id="rId10" Type="http://schemas.openxmlformats.org/officeDocument/2006/relationships/image" Target="../media/image6.jpg"/><Relationship Id="rId4" Type="http://schemas.openxmlformats.org/officeDocument/2006/relationships/image" Target="../media/image3.jpg!d"/><Relationship Id="rId9" Type="http://schemas.openxmlformats.org/officeDocument/2006/relationships/hyperlink" Target="https://www.flickr.com/photos/gsfc/444177623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s://www.alamy.com/stock-photo/net-zero-2050-co2.html" TargetMode="External"/><Relationship Id="rId7" Type="http://schemas.openxmlformats.org/officeDocument/2006/relationships/hyperlink" Target="https://www.cde.ual.es/es-posible-una-economia-circular-para-2050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g"/><Relationship Id="rId11" Type="http://schemas.openxmlformats.org/officeDocument/2006/relationships/hyperlink" Target="https://blogs.ed.ac.uk/sustainable-wellness/2020/09/29/no-disposable-cup-day-sunday-4th-oct-2020/" TargetMode="External"/><Relationship Id="rId5" Type="http://schemas.openxmlformats.org/officeDocument/2006/relationships/hyperlink" Target="https://philosophicaldisquisitions.blogspot.com/2020/06/" TargetMode="External"/><Relationship Id="rId10" Type="http://schemas.openxmlformats.org/officeDocument/2006/relationships/image" Target="../media/image12.jpg"/><Relationship Id="rId4" Type="http://schemas.openxmlformats.org/officeDocument/2006/relationships/image" Target="../media/image9.jpg"/><Relationship Id="rId9" Type="http://schemas.openxmlformats.org/officeDocument/2006/relationships/hyperlink" Target="https://www.architetturaecosostenibile.it/green-life/curiosita-ecosostenibili/shopping-sostenibile-74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hkgmKXOM1A" TargetMode="External"/><Relationship Id="rId7" Type="http://schemas.openxmlformats.org/officeDocument/2006/relationships/hyperlink" Target="https://scientificratings.com/2025/07/04/climate-risks-explained-physical-vs-transition/" TargetMode="External"/><Relationship Id="rId2" Type="http://schemas.openxmlformats.org/officeDocument/2006/relationships/hyperlink" Target="https://youtu.be/-n4A0BssFd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rs8VED18bJA" TargetMode="External"/><Relationship Id="rId5" Type="http://schemas.openxmlformats.org/officeDocument/2006/relationships/hyperlink" Target="https://www.garp.org/risk-intelligence/sustainability-climate/understanding-physical-risk-climate-220427" TargetMode="External"/><Relationship Id="rId4" Type="http://schemas.openxmlformats.org/officeDocument/2006/relationships/hyperlink" Target="https://youtu.be/wnX4eE5o3-U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man-wearing-a-face-mask-riding-a-scooter-4393255/" TargetMode="External"/><Relationship Id="rId3" Type="http://schemas.openxmlformats.org/officeDocument/2006/relationships/image" Target="../media/image14.jp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lickr.com/photos/ebullient/6133995364/in/photostream/" TargetMode="External"/><Relationship Id="rId5" Type="http://schemas.openxmlformats.org/officeDocument/2006/relationships/image" Target="../media/image15.jpg"/><Relationship Id="rId4" Type="http://schemas.openxmlformats.org/officeDocument/2006/relationships/hyperlink" Target="https://jpralves.net/post/2020/09/03/researchers-explore-how-retail-drone-delivery-may-change-logistics-networks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missmeliss.com/2019/02/paper-straws-a-lifetime-of-activism/" TargetMode="External"/><Relationship Id="rId7" Type="http://schemas.openxmlformats.org/officeDocument/2006/relationships/hyperlink" Target="https://pxhere.com/en/photo/1290532" TargetMode="External"/><Relationship Id="rId12" Type="http://schemas.openxmlformats.org/officeDocument/2006/relationships/hyperlink" Target="https://www.flickr.com/photos/metrotransitmn/17574278421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!d"/><Relationship Id="rId11" Type="http://schemas.openxmlformats.org/officeDocument/2006/relationships/image" Target="../media/image22.jpg"/><Relationship Id="rId5" Type="http://schemas.openxmlformats.org/officeDocument/2006/relationships/hyperlink" Target="https://www.packnode.org/en/sustainability/canada-eco-design-recyclable-packaging-guidelines" TargetMode="External"/><Relationship Id="rId10" Type="http://schemas.openxmlformats.org/officeDocument/2006/relationships/hyperlink" Target="https://flordaborboleta.blogspot.com/2012/04/patchwork-nas-roupas.html" TargetMode="External"/><Relationship Id="rId4" Type="http://schemas.openxmlformats.org/officeDocument/2006/relationships/image" Target="../media/image18.jp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56CF-7357-5869-B014-B6911CD0D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Climate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A5C44-9BD6-F49A-DCED-16C529852E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Why businesses must take note.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AA85A-D0A6-BB1B-2662-B3AD32947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2075578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DB9D6-C13C-3895-E07D-9274D7EAA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80F6-4645-8A81-D268-F7E9176B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054498" cy="1600200"/>
          </a:xfrm>
        </p:spPr>
        <p:txBody>
          <a:bodyPr/>
          <a:lstStyle/>
          <a:p>
            <a:r>
              <a:rPr lang="en-US" dirty="0"/>
              <a:t>Investment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DD0D5-4392-735F-B5AE-1A07E94ED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5793241" cy="1934029"/>
          </a:xfrm>
        </p:spPr>
        <p:txBody>
          <a:bodyPr>
            <a:normAutofit/>
          </a:bodyPr>
          <a:lstStyle/>
          <a:p>
            <a:r>
              <a:rPr lang="en-US" dirty="0"/>
              <a:t>There are investment opportunities in renewable energy, energy efficient technologies and sustainable infrastructure to purchase and implement in business.</a:t>
            </a:r>
          </a:p>
          <a:p>
            <a:endParaRPr lang="en-US" dirty="0"/>
          </a:p>
          <a:p>
            <a:r>
              <a:rPr lang="en-US" dirty="0"/>
              <a:t>Opportunities can improve efficiency that leads to decreased costs, increased profits and new markets.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09DB3F-2AD6-D995-A093-DBBC67719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82254" y="234407"/>
            <a:ext cx="2748487" cy="2045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86E376-AB27-7FB3-D538-A9C7BCCEE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82255" y="2472678"/>
            <a:ext cx="2737184" cy="2002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15731F-7A11-7168-76B5-3347B9249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182255" y="4475095"/>
            <a:ext cx="2737184" cy="2002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32BEE0-DAEC-D10A-18D6-21B7ABDA92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39788" y="3968750"/>
            <a:ext cx="2533292" cy="18950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04F201-97B8-4CF2-636A-6596E17574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469392" y="3968749"/>
            <a:ext cx="2842532" cy="18950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3ABCC26-AD14-94B9-2E35-05A92656BE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408236" y="3960188"/>
            <a:ext cx="2677707" cy="189502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BAEDAB-55FB-A193-93DF-FE5FB542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3305706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5C134-2730-961D-4ABF-49CDC2493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2E446-7BED-239F-440D-95E6C55BD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881812" cy="1600200"/>
          </a:xfrm>
        </p:spPr>
        <p:txBody>
          <a:bodyPr/>
          <a:lstStyle/>
          <a:p>
            <a:r>
              <a:rPr lang="en-US" dirty="0"/>
              <a:t>Regulatory Compliance and Reporting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ED040-6711-DDB2-0A95-E0EB57547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5793241" cy="3240315"/>
          </a:xfrm>
        </p:spPr>
        <p:txBody>
          <a:bodyPr>
            <a:normAutofit/>
          </a:bodyPr>
          <a:lstStyle/>
          <a:p>
            <a:r>
              <a:rPr lang="en-US" dirty="0"/>
              <a:t>There is increasing regulatory disclosure requirements in reporting climate risks in annual reports.</a:t>
            </a:r>
          </a:p>
          <a:p>
            <a:r>
              <a:rPr lang="en-US" dirty="0"/>
              <a:t>Compliance assists with improving reputation, business leadership, increased brand awareness and attracting investment in the business.</a:t>
            </a:r>
          </a:p>
          <a:p>
            <a:endParaRPr lang="en-US" dirty="0"/>
          </a:p>
          <a:p>
            <a:r>
              <a:rPr lang="en-US" dirty="0"/>
              <a:t>AASB 2 Climate Related Disclosures. Business entities that are classified as reporting entities are required to comply with accounting standards. Therefore, disclosing how a business addresses their climate risks and opportunities are a requirement in law.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2E7CC-5B3C-C25B-C881-336A2FB1D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435395" y="291939"/>
            <a:ext cx="2439706" cy="31324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FAE60A-769A-F374-6AC8-76ECBF380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35395" y="3424384"/>
            <a:ext cx="2439706" cy="32069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E972BD-B570-9A0F-CB05-FEE185B193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280553" y="291939"/>
            <a:ext cx="2154842" cy="35596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8EFFB0-6F22-925B-CC53-02C94D3831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280552" y="3851567"/>
            <a:ext cx="2154841" cy="277974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3A485-0A72-E5A4-5BFF-1686DF02D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327221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4ECC3D-C192-3D5F-2AA2-2977D1BA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links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D4F3A-CC8B-3A3F-E22C-CAA1F556E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“A Positive Outlook on Climate Change 2025 International Day of Climate Action”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  https://youtu.be/3iEen3oO_qQ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“Climate adaptation is about development: How can we reduce the impacts of climate and disasters?” </a:t>
            </a:r>
            <a:r>
              <a:rPr lang="en-US" sz="2000" dirty="0">
                <a:hlinkClick r:id="rId3"/>
              </a:rPr>
              <a:t>https://youtu.be/8HKwd9swO5k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“8 Sustainability ideas that will change the world | FT Rethink”. </a:t>
            </a:r>
            <a:r>
              <a:rPr lang="en-US" sz="2000" dirty="0">
                <a:hlinkClick r:id="rId4"/>
              </a:rPr>
              <a:t>https://youtu.be/sMqtwbKc8EA</a:t>
            </a:r>
            <a:endParaRPr lang="en-US" sz="2000" dirty="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“</a:t>
            </a:r>
            <a:r>
              <a:rPr lang="en-US" sz="2000" dirty="0"/>
              <a:t>What is sustainable Innovation?” </a:t>
            </a:r>
            <a:r>
              <a:rPr lang="en-US" sz="2000" dirty="0">
                <a:hlinkClick r:id="rId5"/>
              </a:rPr>
              <a:t>https://youtu.be/li0EpfSbOJg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8EAAF-317E-DF43-7804-048CC1419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2569205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C91D4F-7257-7F64-180F-536F17A63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13692" y="261030"/>
            <a:ext cx="9439807" cy="6326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39F2A9-EB43-8FDE-4ED6-47BB921469B7}"/>
              </a:ext>
            </a:extLst>
          </p:cNvPr>
          <p:cNvSpPr txBox="1"/>
          <p:nvPr/>
        </p:nvSpPr>
        <p:spPr>
          <a:xfrm>
            <a:off x="667657" y="319314"/>
            <a:ext cx="1107996" cy="573314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7EB711-8B13-337B-14D4-CCB9E74B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6304" y="6414407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306069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A684-14BE-6840-49D7-B31E2170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Importance to business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B4903-E5E2-F27F-6619-FD54DDAEC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Negatives (Business does nothing)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2F6DB-C665-D2CD-6B96-2DEA73613F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Risk of dying out and folding.</a:t>
            </a:r>
          </a:p>
          <a:p>
            <a:r>
              <a:rPr lang="en-US" dirty="0"/>
              <a:t>Losing market share</a:t>
            </a:r>
          </a:p>
          <a:p>
            <a:r>
              <a:rPr lang="en-US" dirty="0"/>
              <a:t>Customers boycotting business that don’t take positive action</a:t>
            </a:r>
          </a:p>
          <a:p>
            <a:r>
              <a:rPr lang="en-US" dirty="0"/>
              <a:t>Damage to brand and reputation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875782-4438-66B7-D168-B553CE96B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Positives (Business takes action)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93D461-ED2D-1CD0-4CD5-E35A63884B5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Triggers innovation to survive</a:t>
            </a:r>
          </a:p>
          <a:p>
            <a:r>
              <a:rPr lang="en-US" dirty="0"/>
              <a:t>Improves environmental impact</a:t>
            </a:r>
          </a:p>
          <a:p>
            <a:r>
              <a:rPr lang="en-US" dirty="0"/>
              <a:t>Potential increase in profits through improved efficiency</a:t>
            </a:r>
          </a:p>
          <a:p>
            <a:r>
              <a:rPr lang="en-US" dirty="0"/>
              <a:t>Increases investment in the business</a:t>
            </a:r>
          </a:p>
          <a:p>
            <a:r>
              <a:rPr lang="en-US" dirty="0"/>
              <a:t>Potential for market leadership that increases brand awareness reputation and markets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03ADA-949B-B99F-5BEC-D0836E27B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172549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4324D-1108-4934-B46A-27606272C4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Climate – Related Risks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CB4007-F872-31F8-4EC6-B2B5E2F3BB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CF17DE-AF9B-86C4-3B56-C1F15412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2832593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50048-C15D-A883-0EDF-B3D5F8F9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Risks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A5BAA9-28D8-5E83-5FE7-4E05FFDEC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93166" y="457200"/>
            <a:ext cx="3321852" cy="20574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F177F-A303-B9FD-09E8-AECA7EECF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9276"/>
            <a:ext cx="3932237" cy="381158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Acute Risks</a:t>
            </a:r>
            <a:r>
              <a:rPr lang="en-US" dirty="0"/>
              <a:t>: </a:t>
            </a:r>
            <a:r>
              <a:rPr lang="en-US" b="1" dirty="0"/>
              <a:t>severe weather events </a:t>
            </a:r>
            <a:r>
              <a:rPr lang="en-US" dirty="0"/>
              <a:t>that cause damage to infrastructure, ecosystems and human health. </a:t>
            </a:r>
          </a:p>
          <a:p>
            <a:r>
              <a:rPr lang="en-US" dirty="0"/>
              <a:t>Eg storms, floods, fire, heatwaves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Chronic Risks</a:t>
            </a:r>
            <a:r>
              <a:rPr lang="en-US" dirty="0"/>
              <a:t>: persistent weather events that create long-term changes affecting availability of valuable resources that is, water supply, agricultural production, land degradation, loss of coastal land.</a:t>
            </a:r>
          </a:p>
          <a:p>
            <a:r>
              <a:rPr lang="en-US" dirty="0"/>
              <a:t>Eg rising sea levels, changes in weather patterns.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8AD585-228D-4317-037F-537DE9A95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36158" y="457200"/>
            <a:ext cx="2982463" cy="205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E4A06-DB10-A45B-CEC2-068A646E8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93165" y="2639881"/>
            <a:ext cx="3321852" cy="2165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ADA91F-D3DD-B982-1227-90B99ED248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36157" y="2639881"/>
            <a:ext cx="2982463" cy="2165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FF42AF-A6FB-2ADA-4E33-D71229DDB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193166" y="4930512"/>
            <a:ext cx="3321851" cy="18769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C5319A-0F2A-E7BF-CFF2-8FD2DA2E8B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936157" y="4919294"/>
            <a:ext cx="2982463" cy="18657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B69075-5DF4-FEED-44D8-A60FCD9E23F3}"/>
              </a:ext>
            </a:extLst>
          </p:cNvPr>
          <p:cNvSpPr txBox="1"/>
          <p:nvPr/>
        </p:nvSpPr>
        <p:spPr>
          <a:xfrm>
            <a:off x="839788" y="206053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 impact of climate change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4CD98-1058-DBD4-F5B6-2341F1C41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339733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7D31C-F52C-C712-1537-CC3364222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3ADA-C128-7CA1-241D-B1C5186BA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1144"/>
            <a:ext cx="3932237" cy="742167"/>
          </a:xfrm>
        </p:spPr>
        <p:txBody>
          <a:bodyPr/>
          <a:lstStyle/>
          <a:p>
            <a:r>
              <a:rPr lang="en-US" dirty="0"/>
              <a:t>Transitional Risks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7BAA5-3696-B82F-946D-D7113F2A6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8151" y="2194719"/>
            <a:ext cx="3932237" cy="469174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Policy and legal risks</a:t>
            </a:r>
            <a:r>
              <a:rPr lang="en-US" dirty="0"/>
              <a:t>: Regulations, liabilities imposed on business and government to implement climate policies.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Technology risks</a:t>
            </a:r>
            <a:r>
              <a:rPr lang="en-US" dirty="0"/>
              <a:t>: This is commercial obsolescence where advancement in  technology that are ‘greener’ and eco-friendly can render current practices and equipment obsolete.  This affects demand for product and services that can disappear in the market. 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Market risks</a:t>
            </a:r>
            <a:r>
              <a:rPr lang="en-US" dirty="0"/>
              <a:t>: Consumer demand and preferences related to social and environmental factors change demand for products which affect operational costs and changes in market share. Businesses need to adapt or close.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2B2D5E-53D9-B88D-5053-41648323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03372" y="204108"/>
            <a:ext cx="2525009" cy="1853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406D7B-F274-28B0-1347-7434050D4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40069" y="204108"/>
            <a:ext cx="3012143" cy="18532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A384E8-30DD-5D1E-E164-A1FC92DF1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69367" y="2374989"/>
            <a:ext cx="2559014" cy="20282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D22F17-D7E3-C4CF-79DA-11D86821B2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728380" y="2374987"/>
            <a:ext cx="3709541" cy="20282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27808A-0339-7DD2-C2C4-80AFA1768D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943716" y="4403268"/>
            <a:ext cx="2364014" cy="2446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2BAE17-3BBA-69E2-9DCA-A51A22C8912B}"/>
              </a:ext>
            </a:extLst>
          </p:cNvPr>
          <p:cNvSpPr txBox="1"/>
          <p:nvPr/>
        </p:nvSpPr>
        <p:spPr>
          <a:xfrm>
            <a:off x="964504" y="1293311"/>
            <a:ext cx="3807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Climate transition means a global shift towards a low carbon economy.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3D176-D492-9344-167B-292FBB56C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28380" y="6288767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2977910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24A64A-C675-7E33-EAEC-F57708FB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links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B44B7F-6CC6-D5AA-06B8-6690C7D01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2473"/>
            <a:ext cx="10515600" cy="49804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Introduction</a:t>
            </a:r>
          </a:p>
          <a:p>
            <a:pPr marL="0" indent="0">
              <a:buNone/>
            </a:pPr>
            <a:r>
              <a:rPr lang="en-US" sz="2000" dirty="0"/>
              <a:t>“Climate change explained in under 2 minutes”.    </a:t>
            </a:r>
            <a:r>
              <a:rPr lang="en-US" sz="2000" dirty="0">
                <a:hlinkClick r:id="rId2"/>
              </a:rPr>
              <a:t>https://youtu.be/-n4A0BssFd0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“The impacts of climate change”.       </a:t>
            </a:r>
            <a:r>
              <a:rPr lang="en-US" sz="2000" dirty="0">
                <a:hlinkClick r:id="rId3"/>
              </a:rPr>
              <a:t>https://youtu.be/lhkgmKXOM1A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“What is climate risk and why does it matter?     </a:t>
            </a:r>
            <a:r>
              <a:rPr lang="en-US" sz="2000" dirty="0">
                <a:hlinkClick r:id="rId4"/>
              </a:rPr>
              <a:t>https://youtu.be/wnX4eE5o3-U</a:t>
            </a:r>
            <a:endParaRPr lang="en-US" sz="2000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Physical Risks</a:t>
            </a:r>
          </a:p>
          <a:p>
            <a:pPr marL="0" indent="0">
              <a:buNone/>
            </a:pPr>
            <a:r>
              <a:rPr lang="en-US" sz="2000" dirty="0"/>
              <a:t>“Understanding the physical risks associated with climate change”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https://www.garp.org/risk-intelligence/sustainability-climate/understanding-physical-risk-climate-220427</a:t>
            </a:r>
            <a:endParaRPr lang="en-US" sz="2000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Transitional Risks</a:t>
            </a:r>
          </a:p>
          <a:p>
            <a:pPr marL="0" indent="0">
              <a:buNone/>
            </a:pPr>
            <a:r>
              <a:rPr lang="en-US" sz="2200" dirty="0"/>
              <a:t>“What is Transition Risk in Climate Change?” </a:t>
            </a:r>
            <a:r>
              <a:rPr lang="en-US" sz="2200" dirty="0">
                <a:hlinkClick r:id="rId6"/>
              </a:rPr>
              <a:t>https://youtu.be/rs8VED18bJA</a:t>
            </a:r>
            <a:endParaRPr lang="en-US" sz="2200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Physical vs Transitional Risks</a:t>
            </a:r>
          </a:p>
          <a:p>
            <a:pPr marL="0" indent="0">
              <a:buNone/>
            </a:pPr>
            <a:r>
              <a:rPr lang="en-US" sz="2000" dirty="0"/>
              <a:t>“Climate Risks Explained: Physical vs Transitional” </a:t>
            </a:r>
            <a:r>
              <a:rPr lang="en-US" sz="2000" dirty="0">
                <a:hlinkClick r:id="rId7"/>
              </a:rPr>
              <a:t>https://scientificratings.com/2025/07/04/climate-risks-explained-physical-vs-transition/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1A828-0076-6FCB-7417-5171B882D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297816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1624E-DABB-8C1F-31BF-C5F42E29A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8CB27A-2024-7022-D6EA-AC1BE8199A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Climate – Opportunities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6A6D28-F3F9-C78B-9A73-0FE131F28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D7EB7E-064B-D676-254A-CA73CBE77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3398749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CD4AE-5EB0-AF56-7A87-853389B92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18537-81C7-315B-FC3A-B7A1708A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Efficiency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6FA90-D8CC-964D-C569-D2CA95BA3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1150258"/>
          </a:xfrm>
        </p:spPr>
        <p:txBody>
          <a:bodyPr>
            <a:normAutofit/>
          </a:bodyPr>
          <a:lstStyle/>
          <a:p>
            <a:r>
              <a:rPr lang="en-US" dirty="0"/>
              <a:t>Decreasing costs through more efficient production and distribution methods, optimizing resource use and adopting a circular economy.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809973-E4D1-7AAC-BD06-4CD7ACEB2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418" y="240000"/>
            <a:ext cx="4837373" cy="63333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9CFD52-DE33-950B-BBB5-0AE33409B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086" y="3429000"/>
            <a:ext cx="2400300" cy="1600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BA2A7A-AC4E-60E2-5DE3-01F1EF39F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43277" y="3430600"/>
            <a:ext cx="2400300" cy="1598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7A22D29-B2A7-361E-5B4D-019595D11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687235" y="3429000"/>
            <a:ext cx="1397111" cy="20956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A8B57-E52A-8281-3657-0767B6378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3318999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D0DC3-9204-91A5-B122-056298D91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DB428-A539-D40F-854B-0D1C2639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054498" cy="1600200"/>
          </a:xfrm>
        </p:spPr>
        <p:txBody>
          <a:bodyPr/>
          <a:lstStyle/>
          <a:p>
            <a:r>
              <a:rPr lang="en-US" dirty="0"/>
              <a:t>Innovation in Products and Services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BFFA7-98E2-7E82-E219-A1F778E9A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793241" cy="11502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Increasing demand for  product and services that have low emissions. </a:t>
            </a:r>
          </a:p>
          <a:p>
            <a:r>
              <a:rPr lang="en-US" dirty="0"/>
              <a:t>Increases in research and development leads to increased diversification and differentiation to build new markets and access public sector incentives.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C69F7-09C3-8E0B-A4ED-9DE2E26A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96137" y="404586"/>
            <a:ext cx="2895600" cy="176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778636-CFD4-5CAF-F5DC-C83FEC462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996137" y="2329769"/>
            <a:ext cx="2895600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0F02EF-1360-1F85-2E41-D94B57993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049357" y="4661352"/>
            <a:ext cx="2842380" cy="2046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1DD093-F5D4-E679-D879-91C926A2E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492" y="3450318"/>
            <a:ext cx="2197100" cy="2876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9C4C68-C6DC-C8BE-FC54-D5C0CA6344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544222" y="3429000"/>
            <a:ext cx="2197100" cy="28765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0D33E8-4CEF-F050-16E8-5A7F37A394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863770" y="3450318"/>
            <a:ext cx="3020137" cy="218666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312799-F02F-2F16-A0DE-508732EAF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 Habib 2025</a:t>
            </a:r>
          </a:p>
        </p:txBody>
      </p:sp>
    </p:spTree>
    <p:extLst>
      <p:ext uri="{BB962C8B-B14F-4D97-AF65-F5344CB8AC3E}">
        <p14:creationId xmlns:p14="http://schemas.microsoft.com/office/powerpoint/2010/main" val="1145614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E4267EB9EDD249A643F70B5892B2B0" ma:contentTypeVersion="13" ma:contentTypeDescription="Create a new document." ma:contentTypeScope="" ma:versionID="8cf6abdd28c21cfbd8410641107789ac">
  <xsd:schema xmlns:xsd="http://www.w3.org/2001/XMLSchema" xmlns:xs="http://www.w3.org/2001/XMLSchema" xmlns:p="http://schemas.microsoft.com/office/2006/metadata/properties" xmlns:ns2="6b972414-5cb4-493b-888d-a44562be4230" xmlns:ns3="3aa2e9e8-b949-43c0-a6e1-fffda3ca5122" targetNamespace="http://schemas.microsoft.com/office/2006/metadata/properties" ma:root="true" ma:fieldsID="be9abafd21787993bfefb1ac50333949" ns2:_="" ns3:_="">
    <xsd:import namespace="6b972414-5cb4-493b-888d-a44562be4230"/>
    <xsd:import namespace="3aa2e9e8-b949-43c0-a6e1-fffda3ca51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972414-5cb4-493b-888d-a44562be42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eabd9a1-f129-4a77-911e-d577922095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2e9e8-b949-43c0-a6e1-fffda3ca51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c5f13f0-8de4-4fda-b045-ba47f398126f}" ma:internalName="TaxCatchAll" ma:showField="CatchAllData" ma:web="3aa2e9e8-b949-43c0-a6e1-fffda3ca51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972414-5cb4-493b-888d-a44562be4230">
      <Terms xmlns="http://schemas.microsoft.com/office/infopath/2007/PartnerControls"/>
    </lcf76f155ced4ddcb4097134ff3c332f>
    <TaxCatchAll xmlns="3aa2e9e8-b949-43c0-a6e1-fffda3ca5122" xsi:nil="true"/>
  </documentManagement>
</p:properties>
</file>

<file path=customXml/itemProps1.xml><?xml version="1.0" encoding="utf-8"?>
<ds:datastoreItem xmlns:ds="http://schemas.openxmlformats.org/officeDocument/2006/customXml" ds:itemID="{C8028C94-7AF9-43D8-8E0D-AA4252F45B6C}"/>
</file>

<file path=customXml/itemProps2.xml><?xml version="1.0" encoding="utf-8"?>
<ds:datastoreItem xmlns:ds="http://schemas.openxmlformats.org/officeDocument/2006/customXml" ds:itemID="{FC19FB41-3B84-4159-BECE-203A4E5FA5B6}"/>
</file>

<file path=customXml/itemProps3.xml><?xml version="1.0" encoding="utf-8"?>
<ds:datastoreItem xmlns:ds="http://schemas.openxmlformats.org/officeDocument/2006/customXml" ds:itemID="{1BA1D799-3D5E-48A0-A17E-09E797936910}"/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681</Words>
  <Application>Microsoft Macintosh PowerPoint</Application>
  <PresentationFormat>Widescreen</PresentationFormat>
  <Paragraphs>77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Climate Change</vt:lpstr>
      <vt:lpstr>Importance to business</vt:lpstr>
      <vt:lpstr>Climate – Related Risks</vt:lpstr>
      <vt:lpstr>Physical Risks</vt:lpstr>
      <vt:lpstr>Transitional Risks</vt:lpstr>
      <vt:lpstr>Useful links</vt:lpstr>
      <vt:lpstr>Climate – Opportunities</vt:lpstr>
      <vt:lpstr>Resource Efficiency</vt:lpstr>
      <vt:lpstr>Innovation in Products and Services</vt:lpstr>
      <vt:lpstr>Investment Opportunities</vt:lpstr>
      <vt:lpstr>Regulatory Compliance and Reporting</vt:lpstr>
      <vt:lpstr>Useful links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Habib</dc:creator>
  <cp:lastModifiedBy>Chris Habib</cp:lastModifiedBy>
  <cp:revision>34</cp:revision>
  <dcterms:created xsi:type="dcterms:W3CDTF">2025-11-18T10:31:50Z</dcterms:created>
  <dcterms:modified xsi:type="dcterms:W3CDTF">2025-12-10T22:53:42Z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0x0101000FE4267EB9EDD249A643F70B5892B2B0</vt:lpwstr>
  </property>
</Properties>
</file>