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728"/>
  </p:normalViewPr>
  <p:slideViewPr>
    <p:cSldViewPr snapToGrid="0">
      <p:cViewPr varScale="1">
        <p:scale>
          <a:sx n="102" d="100"/>
          <a:sy n="10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6E2DC-3E18-4686-AF38-F86FE4A14BE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AE06DB-3A3A-4BBF-AF91-1E46B617B8C4}">
      <dgm:prSet/>
      <dgm:spPr/>
      <dgm:t>
        <a:bodyPr/>
        <a:lstStyle/>
        <a:p>
          <a:pPr>
            <a:defRPr cap="all"/>
          </a:pPr>
          <a:r>
            <a:rPr lang="en-US"/>
            <a:t>Governance</a:t>
          </a:r>
        </a:p>
      </dgm:t>
    </dgm:pt>
    <dgm:pt modelId="{0D008807-4706-42A3-A4EA-536E81C7F854}" type="parTrans" cxnId="{8D8FBACD-CE44-4D11-8BED-8F7449CD784F}">
      <dgm:prSet/>
      <dgm:spPr/>
      <dgm:t>
        <a:bodyPr/>
        <a:lstStyle/>
        <a:p>
          <a:endParaRPr lang="en-US"/>
        </a:p>
      </dgm:t>
    </dgm:pt>
    <dgm:pt modelId="{B3688442-0CE1-4C5F-A8AC-6BAD87DAB1EC}" type="sibTrans" cxnId="{8D8FBACD-CE44-4D11-8BED-8F7449CD784F}">
      <dgm:prSet/>
      <dgm:spPr/>
      <dgm:t>
        <a:bodyPr/>
        <a:lstStyle/>
        <a:p>
          <a:endParaRPr lang="en-US"/>
        </a:p>
      </dgm:t>
    </dgm:pt>
    <dgm:pt modelId="{748DB2E9-3C54-4EE8-BEA3-C88199E1E775}">
      <dgm:prSet/>
      <dgm:spPr/>
      <dgm:t>
        <a:bodyPr/>
        <a:lstStyle/>
        <a:p>
          <a:pPr>
            <a:defRPr cap="all"/>
          </a:pPr>
          <a:r>
            <a:rPr lang="en-US" dirty="0"/>
            <a:t>Strategy</a:t>
          </a:r>
        </a:p>
      </dgm:t>
    </dgm:pt>
    <dgm:pt modelId="{C3B77130-F8C7-46DB-8532-9C74D46347D3}" type="parTrans" cxnId="{81BF7BAE-28F7-42A9-8EA3-D3F5685F6CE6}">
      <dgm:prSet/>
      <dgm:spPr/>
      <dgm:t>
        <a:bodyPr/>
        <a:lstStyle/>
        <a:p>
          <a:endParaRPr lang="en-US"/>
        </a:p>
      </dgm:t>
    </dgm:pt>
    <dgm:pt modelId="{E4C613EC-1532-4FB3-BF8B-F0648F67EBC2}" type="sibTrans" cxnId="{81BF7BAE-28F7-42A9-8EA3-D3F5685F6CE6}">
      <dgm:prSet/>
      <dgm:spPr/>
      <dgm:t>
        <a:bodyPr/>
        <a:lstStyle/>
        <a:p>
          <a:endParaRPr lang="en-US"/>
        </a:p>
      </dgm:t>
    </dgm:pt>
    <dgm:pt modelId="{733660C0-103D-40B1-8950-67327138F2E6}">
      <dgm:prSet/>
      <dgm:spPr/>
      <dgm:t>
        <a:bodyPr/>
        <a:lstStyle/>
        <a:p>
          <a:pPr>
            <a:defRPr cap="all"/>
          </a:pPr>
          <a:r>
            <a:rPr lang="en-US"/>
            <a:t>Risk Management</a:t>
          </a:r>
        </a:p>
      </dgm:t>
    </dgm:pt>
    <dgm:pt modelId="{E4B94074-1EFB-49E0-A275-618BFB37B50C}" type="parTrans" cxnId="{9FB8A7BB-363D-4156-8250-13686D266978}">
      <dgm:prSet/>
      <dgm:spPr/>
      <dgm:t>
        <a:bodyPr/>
        <a:lstStyle/>
        <a:p>
          <a:endParaRPr lang="en-US"/>
        </a:p>
      </dgm:t>
    </dgm:pt>
    <dgm:pt modelId="{E6BCF932-4A6E-4B79-96B4-C0A173CA8381}" type="sibTrans" cxnId="{9FB8A7BB-363D-4156-8250-13686D266978}">
      <dgm:prSet/>
      <dgm:spPr/>
      <dgm:t>
        <a:bodyPr/>
        <a:lstStyle/>
        <a:p>
          <a:endParaRPr lang="en-US"/>
        </a:p>
      </dgm:t>
    </dgm:pt>
    <dgm:pt modelId="{2667EB37-2428-4A8D-92CA-C952E088A5AB}">
      <dgm:prSet/>
      <dgm:spPr/>
      <dgm:t>
        <a:bodyPr/>
        <a:lstStyle/>
        <a:p>
          <a:pPr>
            <a:defRPr cap="all"/>
          </a:pPr>
          <a:r>
            <a:rPr lang="en-US"/>
            <a:t>Metrics and Targets</a:t>
          </a:r>
        </a:p>
      </dgm:t>
    </dgm:pt>
    <dgm:pt modelId="{224794AE-2140-47F3-BCCF-4450941964CA}" type="parTrans" cxnId="{EF4FFCBF-4533-484A-B156-E71AB19EC6DE}">
      <dgm:prSet/>
      <dgm:spPr/>
      <dgm:t>
        <a:bodyPr/>
        <a:lstStyle/>
        <a:p>
          <a:endParaRPr lang="en-US"/>
        </a:p>
      </dgm:t>
    </dgm:pt>
    <dgm:pt modelId="{45069591-7A1E-4764-85F6-636470C6B4F8}" type="sibTrans" cxnId="{EF4FFCBF-4533-484A-B156-E71AB19EC6DE}">
      <dgm:prSet/>
      <dgm:spPr/>
      <dgm:t>
        <a:bodyPr/>
        <a:lstStyle/>
        <a:p>
          <a:endParaRPr lang="en-US"/>
        </a:p>
      </dgm:t>
    </dgm:pt>
    <dgm:pt modelId="{72164BD5-B52F-4CCD-B897-A175A1F0B962}" type="pres">
      <dgm:prSet presAssocID="{D406E2DC-3E18-4686-AF38-F86FE4A14BEC}" presName="root" presStyleCnt="0">
        <dgm:presLayoutVars>
          <dgm:dir/>
          <dgm:resizeHandles val="exact"/>
        </dgm:presLayoutVars>
      </dgm:prSet>
      <dgm:spPr/>
    </dgm:pt>
    <dgm:pt modelId="{C10920F6-3F1A-40CA-80C8-575BA5DCBC92}" type="pres">
      <dgm:prSet presAssocID="{4CAE06DB-3A3A-4BBF-AF91-1E46B617B8C4}" presName="compNode" presStyleCnt="0"/>
      <dgm:spPr/>
    </dgm:pt>
    <dgm:pt modelId="{096B13DC-5A5F-4C5D-A7B8-0F5872315B3B}" type="pres">
      <dgm:prSet presAssocID="{4CAE06DB-3A3A-4BBF-AF91-1E46B617B8C4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E79532E3-5CE2-4E7E-AEF3-AC306B73071F}" type="pres">
      <dgm:prSet presAssocID="{4CAE06DB-3A3A-4BBF-AF91-1E46B617B8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8A2DCCD-1D98-4BDE-B50E-3CFA29B13DB5}" type="pres">
      <dgm:prSet presAssocID="{4CAE06DB-3A3A-4BBF-AF91-1E46B617B8C4}" presName="spaceRect" presStyleCnt="0"/>
      <dgm:spPr/>
    </dgm:pt>
    <dgm:pt modelId="{775AD9C3-6A31-422D-B336-D71C4EB68727}" type="pres">
      <dgm:prSet presAssocID="{4CAE06DB-3A3A-4BBF-AF91-1E46B617B8C4}" presName="textRect" presStyleLbl="revTx" presStyleIdx="0" presStyleCnt="4">
        <dgm:presLayoutVars>
          <dgm:chMax val="1"/>
          <dgm:chPref val="1"/>
        </dgm:presLayoutVars>
      </dgm:prSet>
      <dgm:spPr/>
    </dgm:pt>
    <dgm:pt modelId="{26AEF313-4631-4A1C-9032-9EDBE25016C0}" type="pres">
      <dgm:prSet presAssocID="{B3688442-0CE1-4C5F-A8AC-6BAD87DAB1EC}" presName="sibTrans" presStyleCnt="0"/>
      <dgm:spPr/>
    </dgm:pt>
    <dgm:pt modelId="{9B5A315C-A428-4909-B494-6EAF4C8E0680}" type="pres">
      <dgm:prSet presAssocID="{748DB2E9-3C54-4EE8-BEA3-C88199E1E775}" presName="compNode" presStyleCnt="0"/>
      <dgm:spPr/>
    </dgm:pt>
    <dgm:pt modelId="{3F26B453-9E3D-4F0A-97D6-6C6B12D91D40}" type="pres">
      <dgm:prSet presAssocID="{748DB2E9-3C54-4EE8-BEA3-C88199E1E775}" presName="iconBgRect" presStyleLbl="bgShp" presStyleIdx="1" presStyleCnt="4"/>
      <dgm:spPr/>
    </dgm:pt>
    <dgm:pt modelId="{09E834C6-9A18-4176-B843-4C41755FF7EB}" type="pres">
      <dgm:prSet presAssocID="{748DB2E9-3C54-4EE8-BEA3-C88199E1E7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>
            <a:hlinkClick xmlns:r="http://schemas.openxmlformats.org/officeDocument/2006/relationships" r:id="" action="ppaction://hlinkshowjump?jump=nextslide" tooltip="Strategy AASB S2"/>
          </dgm14:cNvPr>
        </a:ext>
      </dgm:extLst>
    </dgm:pt>
    <dgm:pt modelId="{2BED4461-9E52-4957-955A-C8236828504C}" type="pres">
      <dgm:prSet presAssocID="{748DB2E9-3C54-4EE8-BEA3-C88199E1E775}" presName="spaceRect" presStyleCnt="0"/>
      <dgm:spPr/>
    </dgm:pt>
    <dgm:pt modelId="{3E7805B2-3179-489A-A1EE-EF2C694FAE8F}" type="pres">
      <dgm:prSet presAssocID="{748DB2E9-3C54-4EE8-BEA3-C88199E1E775}" presName="textRect" presStyleLbl="revTx" presStyleIdx="1" presStyleCnt="4">
        <dgm:presLayoutVars>
          <dgm:chMax val="1"/>
          <dgm:chPref val="1"/>
        </dgm:presLayoutVars>
      </dgm:prSet>
      <dgm:spPr/>
    </dgm:pt>
    <dgm:pt modelId="{F2D3E9BB-6C82-4962-8750-AD6D50E8CE43}" type="pres">
      <dgm:prSet presAssocID="{E4C613EC-1532-4FB3-BF8B-F0648F67EBC2}" presName="sibTrans" presStyleCnt="0"/>
      <dgm:spPr/>
    </dgm:pt>
    <dgm:pt modelId="{3A76BEC7-4A32-42E5-A24C-FED7582FE966}" type="pres">
      <dgm:prSet presAssocID="{733660C0-103D-40B1-8950-67327138F2E6}" presName="compNode" presStyleCnt="0"/>
      <dgm:spPr/>
    </dgm:pt>
    <dgm:pt modelId="{8EB81AC9-B399-452E-A4DF-999428368777}" type="pres">
      <dgm:prSet presAssocID="{733660C0-103D-40B1-8950-67327138F2E6}" presName="iconBgRect" presStyleLbl="bgShp" presStyleIdx="2" presStyleCnt="4"/>
      <dgm:spPr/>
    </dgm:pt>
    <dgm:pt modelId="{8B2687CF-09E5-472B-9232-9ADD8D6AEBB5}" type="pres">
      <dgm:prSet presAssocID="{733660C0-103D-40B1-8950-67327138F2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8547156-EBFA-4ED4-B408-4608FFF46843}" type="pres">
      <dgm:prSet presAssocID="{733660C0-103D-40B1-8950-67327138F2E6}" presName="spaceRect" presStyleCnt="0"/>
      <dgm:spPr/>
    </dgm:pt>
    <dgm:pt modelId="{ED6B7AE5-C642-4E2C-A72C-A467A3F92903}" type="pres">
      <dgm:prSet presAssocID="{733660C0-103D-40B1-8950-67327138F2E6}" presName="textRect" presStyleLbl="revTx" presStyleIdx="2" presStyleCnt="4">
        <dgm:presLayoutVars>
          <dgm:chMax val="1"/>
          <dgm:chPref val="1"/>
        </dgm:presLayoutVars>
      </dgm:prSet>
      <dgm:spPr/>
    </dgm:pt>
    <dgm:pt modelId="{27143954-73BD-463D-9F2F-2623D9E76F23}" type="pres">
      <dgm:prSet presAssocID="{E6BCF932-4A6E-4B79-96B4-C0A173CA8381}" presName="sibTrans" presStyleCnt="0"/>
      <dgm:spPr/>
    </dgm:pt>
    <dgm:pt modelId="{E15DF875-AD12-440D-8A52-B1D54F08D08B}" type="pres">
      <dgm:prSet presAssocID="{2667EB37-2428-4A8D-92CA-C952E088A5AB}" presName="compNode" presStyleCnt="0"/>
      <dgm:spPr/>
    </dgm:pt>
    <dgm:pt modelId="{9F81A9C1-50CA-4B22-97B9-33F878964E56}" type="pres">
      <dgm:prSet presAssocID="{2667EB37-2428-4A8D-92CA-C952E088A5AB}" presName="iconBgRect" presStyleLbl="bgShp" presStyleIdx="3" presStyleCnt="4"/>
      <dgm:spPr/>
    </dgm:pt>
    <dgm:pt modelId="{3D9F8CF2-5EB2-4497-97C9-FB8AE009EBF0}" type="pres">
      <dgm:prSet presAssocID="{2667EB37-2428-4A8D-92CA-C952E088A5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1229543-F871-46D3-BC47-31BC660B5D58}" type="pres">
      <dgm:prSet presAssocID="{2667EB37-2428-4A8D-92CA-C952E088A5AB}" presName="spaceRect" presStyleCnt="0"/>
      <dgm:spPr/>
    </dgm:pt>
    <dgm:pt modelId="{F1D4E15D-39B0-42BE-B7F0-D17E3A9354DD}" type="pres">
      <dgm:prSet presAssocID="{2667EB37-2428-4A8D-92CA-C952E088A5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97FD111-101F-4DB2-B44C-7C530B679F4E}" type="presOf" srcId="{D406E2DC-3E18-4686-AF38-F86FE4A14BEC}" destId="{72164BD5-B52F-4CCD-B897-A175A1F0B962}" srcOrd="0" destOrd="0" presId="urn:microsoft.com/office/officeart/2018/5/layout/IconCircleLabelList"/>
    <dgm:cxn modelId="{81B5FD2D-1822-4E69-8711-BD629164164E}" type="presOf" srcId="{4CAE06DB-3A3A-4BBF-AF91-1E46B617B8C4}" destId="{775AD9C3-6A31-422D-B336-D71C4EB68727}" srcOrd="0" destOrd="0" presId="urn:microsoft.com/office/officeart/2018/5/layout/IconCircleLabelList"/>
    <dgm:cxn modelId="{470B7654-B9FD-4877-B2AA-C34E7CDEFA63}" type="presOf" srcId="{733660C0-103D-40B1-8950-67327138F2E6}" destId="{ED6B7AE5-C642-4E2C-A72C-A467A3F92903}" srcOrd="0" destOrd="0" presId="urn:microsoft.com/office/officeart/2018/5/layout/IconCircleLabelList"/>
    <dgm:cxn modelId="{81BF7BAE-28F7-42A9-8EA3-D3F5685F6CE6}" srcId="{D406E2DC-3E18-4686-AF38-F86FE4A14BEC}" destId="{748DB2E9-3C54-4EE8-BEA3-C88199E1E775}" srcOrd="1" destOrd="0" parTransId="{C3B77130-F8C7-46DB-8532-9C74D46347D3}" sibTransId="{E4C613EC-1532-4FB3-BF8B-F0648F67EBC2}"/>
    <dgm:cxn modelId="{9FB8A7BB-363D-4156-8250-13686D266978}" srcId="{D406E2DC-3E18-4686-AF38-F86FE4A14BEC}" destId="{733660C0-103D-40B1-8950-67327138F2E6}" srcOrd="2" destOrd="0" parTransId="{E4B94074-1EFB-49E0-A275-618BFB37B50C}" sibTransId="{E6BCF932-4A6E-4B79-96B4-C0A173CA8381}"/>
    <dgm:cxn modelId="{EF4FFCBF-4533-484A-B156-E71AB19EC6DE}" srcId="{D406E2DC-3E18-4686-AF38-F86FE4A14BEC}" destId="{2667EB37-2428-4A8D-92CA-C952E088A5AB}" srcOrd="3" destOrd="0" parTransId="{224794AE-2140-47F3-BCCF-4450941964CA}" sibTransId="{45069591-7A1E-4764-85F6-636470C6B4F8}"/>
    <dgm:cxn modelId="{8D8FBACD-CE44-4D11-8BED-8F7449CD784F}" srcId="{D406E2DC-3E18-4686-AF38-F86FE4A14BEC}" destId="{4CAE06DB-3A3A-4BBF-AF91-1E46B617B8C4}" srcOrd="0" destOrd="0" parTransId="{0D008807-4706-42A3-A4EA-536E81C7F854}" sibTransId="{B3688442-0CE1-4C5F-A8AC-6BAD87DAB1EC}"/>
    <dgm:cxn modelId="{B9BB4FD9-908F-4486-A62C-A4C78FBA95F5}" type="presOf" srcId="{748DB2E9-3C54-4EE8-BEA3-C88199E1E775}" destId="{3E7805B2-3179-489A-A1EE-EF2C694FAE8F}" srcOrd="0" destOrd="0" presId="urn:microsoft.com/office/officeart/2018/5/layout/IconCircleLabelList"/>
    <dgm:cxn modelId="{57CB42EB-3661-463B-B55E-5F4C90D359FD}" type="presOf" srcId="{2667EB37-2428-4A8D-92CA-C952E088A5AB}" destId="{F1D4E15D-39B0-42BE-B7F0-D17E3A9354DD}" srcOrd="0" destOrd="0" presId="urn:microsoft.com/office/officeart/2018/5/layout/IconCircleLabelList"/>
    <dgm:cxn modelId="{050853B7-DDB3-4B25-9966-5DA5083799A1}" type="presParOf" srcId="{72164BD5-B52F-4CCD-B897-A175A1F0B962}" destId="{C10920F6-3F1A-40CA-80C8-575BA5DCBC92}" srcOrd="0" destOrd="0" presId="urn:microsoft.com/office/officeart/2018/5/layout/IconCircleLabelList"/>
    <dgm:cxn modelId="{56A09308-20CF-45CC-949B-4E81F751C610}" type="presParOf" srcId="{C10920F6-3F1A-40CA-80C8-575BA5DCBC92}" destId="{096B13DC-5A5F-4C5D-A7B8-0F5872315B3B}" srcOrd="0" destOrd="0" presId="urn:microsoft.com/office/officeart/2018/5/layout/IconCircleLabelList"/>
    <dgm:cxn modelId="{4A374096-CA98-4769-A4BD-6A7533B0BD1E}" type="presParOf" srcId="{C10920F6-3F1A-40CA-80C8-575BA5DCBC92}" destId="{E79532E3-5CE2-4E7E-AEF3-AC306B73071F}" srcOrd="1" destOrd="0" presId="urn:microsoft.com/office/officeart/2018/5/layout/IconCircleLabelList"/>
    <dgm:cxn modelId="{90C0B95D-66B6-4A1C-8E24-0013DC9FF9CD}" type="presParOf" srcId="{C10920F6-3F1A-40CA-80C8-575BA5DCBC92}" destId="{98A2DCCD-1D98-4BDE-B50E-3CFA29B13DB5}" srcOrd="2" destOrd="0" presId="urn:microsoft.com/office/officeart/2018/5/layout/IconCircleLabelList"/>
    <dgm:cxn modelId="{9AEFA6C6-A791-486B-9E95-7536678FA88B}" type="presParOf" srcId="{C10920F6-3F1A-40CA-80C8-575BA5DCBC92}" destId="{775AD9C3-6A31-422D-B336-D71C4EB68727}" srcOrd="3" destOrd="0" presId="urn:microsoft.com/office/officeart/2018/5/layout/IconCircleLabelList"/>
    <dgm:cxn modelId="{047F2A7D-A61E-43B4-B1DA-D7DE369C6982}" type="presParOf" srcId="{72164BD5-B52F-4CCD-B897-A175A1F0B962}" destId="{26AEF313-4631-4A1C-9032-9EDBE25016C0}" srcOrd="1" destOrd="0" presId="urn:microsoft.com/office/officeart/2018/5/layout/IconCircleLabelList"/>
    <dgm:cxn modelId="{4BC43721-CFED-47F3-954A-BEE43CED65FC}" type="presParOf" srcId="{72164BD5-B52F-4CCD-B897-A175A1F0B962}" destId="{9B5A315C-A428-4909-B494-6EAF4C8E0680}" srcOrd="2" destOrd="0" presId="urn:microsoft.com/office/officeart/2018/5/layout/IconCircleLabelList"/>
    <dgm:cxn modelId="{48AE53A1-2D49-47A2-A769-294AB330157C}" type="presParOf" srcId="{9B5A315C-A428-4909-B494-6EAF4C8E0680}" destId="{3F26B453-9E3D-4F0A-97D6-6C6B12D91D40}" srcOrd="0" destOrd="0" presId="urn:microsoft.com/office/officeart/2018/5/layout/IconCircleLabelList"/>
    <dgm:cxn modelId="{048380C5-E01E-4AF6-8B4C-8353D435D8B7}" type="presParOf" srcId="{9B5A315C-A428-4909-B494-6EAF4C8E0680}" destId="{09E834C6-9A18-4176-B843-4C41755FF7EB}" srcOrd="1" destOrd="0" presId="urn:microsoft.com/office/officeart/2018/5/layout/IconCircleLabelList"/>
    <dgm:cxn modelId="{939C9D08-DCBA-422C-B960-080757BB56B8}" type="presParOf" srcId="{9B5A315C-A428-4909-B494-6EAF4C8E0680}" destId="{2BED4461-9E52-4957-955A-C8236828504C}" srcOrd="2" destOrd="0" presId="urn:microsoft.com/office/officeart/2018/5/layout/IconCircleLabelList"/>
    <dgm:cxn modelId="{26D003CD-8185-461A-B713-B80707AB0F04}" type="presParOf" srcId="{9B5A315C-A428-4909-B494-6EAF4C8E0680}" destId="{3E7805B2-3179-489A-A1EE-EF2C694FAE8F}" srcOrd="3" destOrd="0" presId="urn:microsoft.com/office/officeart/2018/5/layout/IconCircleLabelList"/>
    <dgm:cxn modelId="{2259BDD2-8B21-469A-9740-B00833DEA6C3}" type="presParOf" srcId="{72164BD5-B52F-4CCD-B897-A175A1F0B962}" destId="{F2D3E9BB-6C82-4962-8750-AD6D50E8CE43}" srcOrd="3" destOrd="0" presId="urn:microsoft.com/office/officeart/2018/5/layout/IconCircleLabelList"/>
    <dgm:cxn modelId="{852D9AAC-B10E-4B01-9777-E66DB38CAB32}" type="presParOf" srcId="{72164BD5-B52F-4CCD-B897-A175A1F0B962}" destId="{3A76BEC7-4A32-42E5-A24C-FED7582FE966}" srcOrd="4" destOrd="0" presId="urn:microsoft.com/office/officeart/2018/5/layout/IconCircleLabelList"/>
    <dgm:cxn modelId="{9E09B4C4-013C-451F-B602-276801054B80}" type="presParOf" srcId="{3A76BEC7-4A32-42E5-A24C-FED7582FE966}" destId="{8EB81AC9-B399-452E-A4DF-999428368777}" srcOrd="0" destOrd="0" presId="urn:microsoft.com/office/officeart/2018/5/layout/IconCircleLabelList"/>
    <dgm:cxn modelId="{0C3506D7-D115-43E8-9A6B-8D6B5EDE5705}" type="presParOf" srcId="{3A76BEC7-4A32-42E5-A24C-FED7582FE966}" destId="{8B2687CF-09E5-472B-9232-9ADD8D6AEBB5}" srcOrd="1" destOrd="0" presId="urn:microsoft.com/office/officeart/2018/5/layout/IconCircleLabelList"/>
    <dgm:cxn modelId="{6C97DC46-FE67-4455-BB29-F30F718DEA02}" type="presParOf" srcId="{3A76BEC7-4A32-42E5-A24C-FED7582FE966}" destId="{E8547156-EBFA-4ED4-B408-4608FFF46843}" srcOrd="2" destOrd="0" presId="urn:microsoft.com/office/officeart/2018/5/layout/IconCircleLabelList"/>
    <dgm:cxn modelId="{E0A85ABB-B9F1-4874-8F2C-5201740F2FFC}" type="presParOf" srcId="{3A76BEC7-4A32-42E5-A24C-FED7582FE966}" destId="{ED6B7AE5-C642-4E2C-A72C-A467A3F92903}" srcOrd="3" destOrd="0" presId="urn:microsoft.com/office/officeart/2018/5/layout/IconCircleLabelList"/>
    <dgm:cxn modelId="{6D339844-83F8-4E0B-A8D1-7088C16566CE}" type="presParOf" srcId="{72164BD5-B52F-4CCD-B897-A175A1F0B962}" destId="{27143954-73BD-463D-9F2F-2623D9E76F23}" srcOrd="5" destOrd="0" presId="urn:microsoft.com/office/officeart/2018/5/layout/IconCircleLabelList"/>
    <dgm:cxn modelId="{83DBC836-BE47-4CDB-98DA-0F058E7BB12C}" type="presParOf" srcId="{72164BD5-B52F-4CCD-B897-A175A1F0B962}" destId="{E15DF875-AD12-440D-8A52-B1D54F08D08B}" srcOrd="6" destOrd="0" presId="urn:microsoft.com/office/officeart/2018/5/layout/IconCircleLabelList"/>
    <dgm:cxn modelId="{5407BB9D-4C36-417E-AC59-32445E22E67F}" type="presParOf" srcId="{E15DF875-AD12-440D-8A52-B1D54F08D08B}" destId="{9F81A9C1-50CA-4B22-97B9-33F878964E56}" srcOrd="0" destOrd="0" presId="urn:microsoft.com/office/officeart/2018/5/layout/IconCircleLabelList"/>
    <dgm:cxn modelId="{68FD98C5-607E-4F3F-A758-FF03326D4985}" type="presParOf" srcId="{E15DF875-AD12-440D-8A52-B1D54F08D08B}" destId="{3D9F8CF2-5EB2-4497-97C9-FB8AE009EBF0}" srcOrd="1" destOrd="0" presId="urn:microsoft.com/office/officeart/2018/5/layout/IconCircleLabelList"/>
    <dgm:cxn modelId="{4A6BC972-F870-4663-9855-6718C6B428C8}" type="presParOf" srcId="{E15DF875-AD12-440D-8A52-B1D54F08D08B}" destId="{11229543-F871-46D3-BC47-31BC660B5D58}" srcOrd="2" destOrd="0" presId="urn:microsoft.com/office/officeart/2018/5/layout/IconCircleLabelList"/>
    <dgm:cxn modelId="{45BE2E55-32FF-4F06-85E5-1B77FC75C7AB}" type="presParOf" srcId="{E15DF875-AD12-440D-8A52-B1D54F08D08B}" destId="{F1D4E15D-39B0-42BE-B7F0-D17E3A9354D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13DC-5A5F-4C5D-A7B8-0F5872315B3B}">
      <dsp:nvSpPr>
        <dsp:cNvPr id="0" name=""/>
        <dsp:cNvSpPr/>
      </dsp:nvSpPr>
      <dsp:spPr>
        <a:xfrm>
          <a:off x="736200" y="80912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532E3-5CE2-4E7E-AEF3-AC306B73071F}">
      <dsp:nvSpPr>
        <dsp:cNvPr id="0" name=""/>
        <dsp:cNvSpPr/>
      </dsp:nvSpPr>
      <dsp:spPr>
        <a:xfrm>
          <a:off x="970200" y="104312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D9C3-6A31-422D-B336-D71C4EB68727}">
      <dsp:nvSpPr>
        <dsp:cNvPr id="0" name=""/>
        <dsp:cNvSpPr/>
      </dsp:nvSpPr>
      <dsp:spPr>
        <a:xfrm>
          <a:off x="385200" y="22491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Governance</a:t>
          </a:r>
        </a:p>
      </dsp:txBody>
      <dsp:txXfrm>
        <a:off x="385200" y="2249125"/>
        <a:ext cx="1800000" cy="720000"/>
      </dsp:txXfrm>
    </dsp:sp>
    <dsp:sp modelId="{3F26B453-9E3D-4F0A-97D6-6C6B12D91D40}">
      <dsp:nvSpPr>
        <dsp:cNvPr id="0" name=""/>
        <dsp:cNvSpPr/>
      </dsp:nvSpPr>
      <dsp:spPr>
        <a:xfrm>
          <a:off x="2851200" y="80912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834C6-9A18-4176-B843-4C41755FF7EB}">
      <dsp:nvSpPr>
        <dsp:cNvPr id="0" name=""/>
        <dsp:cNvSpPr/>
      </dsp:nvSpPr>
      <dsp:spPr>
        <a:xfrm>
          <a:off x="3085200" y="104312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05B2-3179-489A-A1EE-EF2C694FAE8F}">
      <dsp:nvSpPr>
        <dsp:cNvPr id="0" name=""/>
        <dsp:cNvSpPr/>
      </dsp:nvSpPr>
      <dsp:spPr>
        <a:xfrm>
          <a:off x="2500200" y="22491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Strategy</a:t>
          </a:r>
        </a:p>
      </dsp:txBody>
      <dsp:txXfrm>
        <a:off x="2500200" y="2249125"/>
        <a:ext cx="1800000" cy="720000"/>
      </dsp:txXfrm>
    </dsp:sp>
    <dsp:sp modelId="{8EB81AC9-B399-452E-A4DF-999428368777}">
      <dsp:nvSpPr>
        <dsp:cNvPr id="0" name=""/>
        <dsp:cNvSpPr/>
      </dsp:nvSpPr>
      <dsp:spPr>
        <a:xfrm>
          <a:off x="4966199" y="80912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687CF-09E5-472B-9232-9ADD8D6AEBB5}">
      <dsp:nvSpPr>
        <dsp:cNvPr id="0" name=""/>
        <dsp:cNvSpPr/>
      </dsp:nvSpPr>
      <dsp:spPr>
        <a:xfrm>
          <a:off x="5200199" y="104312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7AE5-C642-4E2C-A72C-A467A3F92903}">
      <dsp:nvSpPr>
        <dsp:cNvPr id="0" name=""/>
        <dsp:cNvSpPr/>
      </dsp:nvSpPr>
      <dsp:spPr>
        <a:xfrm>
          <a:off x="4615199" y="22491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Risk Management</a:t>
          </a:r>
        </a:p>
      </dsp:txBody>
      <dsp:txXfrm>
        <a:off x="4615199" y="2249125"/>
        <a:ext cx="1800000" cy="720000"/>
      </dsp:txXfrm>
    </dsp:sp>
    <dsp:sp modelId="{9F81A9C1-50CA-4B22-97B9-33F878964E56}">
      <dsp:nvSpPr>
        <dsp:cNvPr id="0" name=""/>
        <dsp:cNvSpPr/>
      </dsp:nvSpPr>
      <dsp:spPr>
        <a:xfrm>
          <a:off x="7081200" y="809124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F8CF2-5EB2-4497-97C9-FB8AE009EBF0}">
      <dsp:nvSpPr>
        <dsp:cNvPr id="0" name=""/>
        <dsp:cNvSpPr/>
      </dsp:nvSpPr>
      <dsp:spPr>
        <a:xfrm>
          <a:off x="7315200" y="104312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E15D-39B0-42BE-B7F0-D17E3A9354DD}">
      <dsp:nvSpPr>
        <dsp:cNvPr id="0" name=""/>
        <dsp:cNvSpPr/>
      </dsp:nvSpPr>
      <dsp:spPr>
        <a:xfrm>
          <a:off x="6730200" y="22491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Metrics and Targets</a:t>
          </a:r>
        </a:p>
      </dsp:txBody>
      <dsp:txXfrm>
        <a:off x="6730200" y="2249125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59C7-F2DD-7C48-AABA-9D1335B6F110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4AB0-164C-F84B-B4DB-5BC0F4A0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BED-58A4-7B40-8CA4-8436C47DEF23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CF8-F9AE-1D49-AB7E-D3AC05FA9D55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A2E5-5CAE-6040-A835-F15A05EB3A8A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37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FEF-065D-CB4F-AF81-72B0A27C1326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F7E9-78AD-BD4D-A163-A092A29CC6F9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03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366B-5A8B-3C4C-9BE9-466437FFE779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0655-F878-3149-94A6-B9D0A9613F23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1C6-E7E0-B743-B2A8-88AB825623D0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C6F4-434D-0243-9C55-540DD9C10BA0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9FF-4E91-1147-A175-C941DA7AB573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E45D-186E-BE40-8126-7B7CF67271EC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8EF-1A15-214C-B02E-2BAAFFC03655}" type="datetime1">
              <a:rPr lang="en-AU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637-05A9-3E4F-ACF2-600E3DB1A0CE}" type="datetime1">
              <a:rPr lang="en-AU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A8C4-6CF3-6247-9880-B75D895559DF}" type="datetime1">
              <a:rPr lang="en-AU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1701-563A-914C-81AE-36677C6D572D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09D-896F-4A4F-BDB1-F5BF51EC6592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36C12-F233-9845-A433-7E1FDF56CAB2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public-comments/public-comments-request-public-input-climate-change-disclosur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public-comments/public-comments-request-public-input-climate-change-disclosur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resources.com/about-bell-resources/corporate-governanc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trategy-dictionary-magnifier-390307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reeerica/261492236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90350" TargetMode="External"/><Relationship Id="rId2" Type="http://schemas.openxmlformats.org/officeDocument/2006/relationships/image" Target="../media/image13.jpg!d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PZikcorhi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y cracked ground and a green field&#10;&#10;AI-generated content may be incorrect.">
            <a:extLst>
              <a:ext uri="{FF2B5EF4-FFF2-40B4-BE49-F238E27FC236}">
                <a16:creationId xmlns:a16="http://schemas.microsoft.com/office/drawing/2014/main" id="{0A88C4A6-CE13-E8FD-BCE0-CD421BC04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4E857-EC0D-700E-E689-13437BF39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AASB S2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E17B8-4E27-1ACC-C2F0-79646FDE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Climate-related Disclosures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236EA-4286-F89C-06C1-0BAFB4FF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405257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69A9-6A86-0D87-A56C-F9C3E4FB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C1D4-87F4-1DB9-D0E0-DDC56377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1525353"/>
            <a:ext cx="4695189" cy="41040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 from 1 January 2025, it is mandatory for large reporting entities to disclose climate-related financial disclosures. </a:t>
            </a:r>
          </a:p>
          <a:p>
            <a:r>
              <a:rPr lang="en-US" dirty="0"/>
              <a:t>The standard marks a significant change in corporate reporting in Australia requiring large public and private companies to assess and disclose their climate risks and opportunities.</a:t>
            </a:r>
          </a:p>
          <a:p>
            <a:r>
              <a:rPr lang="en-US" dirty="0"/>
              <a:t>The disclosures must focus on risks and opportunities that may impact cash flows. access to finance or cost of capital over short, medium or long –term.</a:t>
            </a:r>
          </a:p>
          <a:p>
            <a:r>
              <a:rPr lang="en-US" dirty="0"/>
              <a:t>AASB S2 is based on the international standard – Sustainability Disclosure Standards issued by ISSB (International Sustainability Standards Board) to ensure consistency with global reporting practices.</a:t>
            </a:r>
          </a:p>
        </p:txBody>
      </p:sp>
      <p:pic>
        <p:nvPicPr>
          <p:cNvPr id="4" name="Picture 3" descr="A dry cracked ground and a green field&#10;&#10;AI-generated content may be incorrect.">
            <a:extLst>
              <a:ext uri="{FF2B5EF4-FFF2-40B4-BE49-F238E27FC236}">
                <a16:creationId xmlns:a16="http://schemas.microsoft.com/office/drawing/2014/main" id="{94BDD3FA-119F-8D6C-BEC4-92E69AC8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26" r="27344" b="-1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7715-0104-86DB-85D3-592A6A8B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757" y="6062561"/>
            <a:ext cx="7619999" cy="365125"/>
          </a:xfrm>
        </p:spPr>
        <p:txBody>
          <a:bodyPr/>
          <a:lstStyle/>
          <a:p>
            <a:pPr algn="r"/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1D44-4804-8A34-EB56-E8DEB402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US" dirty="0"/>
              <a:t>Core Content – the four pillars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BEDCA5-3717-84BF-9B58-DCEAC5E6B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21638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BD6BC-C805-2955-2B06-F7809D83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30484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33DA-0740-07DF-CAEF-F2856C2E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Governance</a:t>
            </a:r>
            <a:br>
              <a:rPr lang="en-US" sz="4000" dirty="0"/>
            </a:br>
            <a:r>
              <a:rPr lang="en-US" sz="4000" dirty="0"/>
              <a:t>AASB S2</a:t>
            </a:r>
          </a:p>
        </p:txBody>
      </p:sp>
      <p:pic>
        <p:nvPicPr>
          <p:cNvPr id="6" name="Content Placeholder 5" descr="A person pointing at a finger&#10;&#10;AI-generated content may be incorrect.">
            <a:extLst>
              <a:ext uri="{FF2B5EF4-FFF2-40B4-BE49-F238E27FC236}">
                <a16:creationId xmlns:a16="http://schemas.microsoft.com/office/drawing/2014/main" id="{1A234DF7-9178-1582-DFCD-F4D7A6BB6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5063" y="2201069"/>
            <a:ext cx="2857500" cy="1905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998A9-DEE1-F234-B813-47E8EB076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421635"/>
            <a:ext cx="5195889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“To enable users of general purpose financial reports understand the governance processes, controls and procedures an entity uses to monitor, manage and oversee climate-related risks and opportunities.”</a:t>
            </a:r>
          </a:p>
          <a:p>
            <a:r>
              <a:rPr lang="en-US" dirty="0"/>
              <a:t>It </a:t>
            </a:r>
            <a:r>
              <a:rPr lang="en-US" dirty="0" err="1"/>
              <a:t>emaphasizes</a:t>
            </a:r>
            <a:r>
              <a:rPr lang="en-US" dirty="0"/>
              <a:t> the board of directors’ role in overseeing climate-related issues, ensuring climate considerations are integrated into strategic decision making.</a:t>
            </a:r>
          </a:p>
          <a:p>
            <a:r>
              <a:rPr lang="en-US" dirty="0"/>
              <a:t>Disclosures should include how the board: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monitors</a:t>
            </a:r>
            <a:r>
              <a:rPr lang="en-US" dirty="0"/>
              <a:t> climate related risks and opportunities.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policies and procedures </a:t>
            </a:r>
            <a:r>
              <a:rPr lang="en-US" dirty="0"/>
              <a:t>put in place to integrate climate consideration into strategic decision-making.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ensures </a:t>
            </a:r>
            <a:r>
              <a:rPr lang="en-US" dirty="0"/>
              <a:t>members have the expertise to assess and manage climate-related matters effectively.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4C57-9B61-951A-DD9A-A50D90DB5095}"/>
              </a:ext>
            </a:extLst>
          </p:cNvPr>
          <p:cNvSpPr txBox="1"/>
          <p:nvPr/>
        </p:nvSpPr>
        <p:spPr>
          <a:xfrm>
            <a:off x="6589486" y="722376"/>
            <a:ext cx="489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Governance?</a:t>
            </a:r>
          </a:p>
          <a:p>
            <a:r>
              <a:rPr lang="en-US" i="1" dirty="0"/>
              <a:t>A set of rules, practices and processes that directs and controls the operations of a company to ensure transparency and accountability to stakeholders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53D70-FB4B-1491-FDF3-EF03EAEE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0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005B1-2EC5-DB99-5CE0-FEC16376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49D5-7D8B-D30F-21E6-2A6176E0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strategy</a:t>
            </a:r>
            <a:br>
              <a:rPr lang="en-US" sz="4000" dirty="0"/>
            </a:br>
            <a:r>
              <a:rPr lang="en-US" sz="4000" dirty="0"/>
              <a:t>AASB S2</a:t>
            </a:r>
          </a:p>
        </p:txBody>
      </p:sp>
      <p:pic>
        <p:nvPicPr>
          <p:cNvPr id="9" name="Content Placeholder 8" descr="A close-up of a chess board&#10;&#10;AI-generated content may be incorrect.">
            <a:extLst>
              <a:ext uri="{FF2B5EF4-FFF2-40B4-BE49-F238E27FC236}">
                <a16:creationId xmlns:a16="http://schemas.microsoft.com/office/drawing/2014/main" id="{1A3963DB-00B8-AC2D-5EE1-CEB496689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4629" y="1368707"/>
            <a:ext cx="4753283" cy="33008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D5740-11EC-2C9E-1EA5-D748BC1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421634"/>
            <a:ext cx="5783798" cy="424041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1400" dirty="0"/>
              <a:t>“To enable users of general purpose financial reports understand an entity’s strategy for managing climate-related risks and opportunities.”</a:t>
            </a:r>
          </a:p>
          <a:p>
            <a:r>
              <a:rPr lang="en-US" sz="1400" dirty="0"/>
              <a:t>It requires entities to develop a comprehensive strategy that addresses climate-related risks and opportunities, focusing on governance, risk management, and impact on business models and value chains.</a:t>
            </a:r>
          </a:p>
          <a:p>
            <a:r>
              <a:rPr lang="en-US" sz="1400" dirty="0"/>
              <a:t>1 </a:t>
            </a:r>
            <a:r>
              <a:rPr lang="en-US" sz="1400" b="1" dirty="0">
                <a:solidFill>
                  <a:srgbClr val="C00000"/>
                </a:solidFill>
              </a:rPr>
              <a:t>Governance</a:t>
            </a:r>
            <a:r>
              <a:rPr lang="en-US" sz="1400" dirty="0"/>
              <a:t>- processes and controls to oversee risks and opportunities.</a:t>
            </a:r>
            <a:br>
              <a:rPr lang="en-US" sz="1400" dirty="0"/>
            </a:br>
            <a:r>
              <a:rPr lang="en-US" sz="1400" dirty="0"/>
              <a:t>    Identifying people and their responsibilities that oversee these.</a:t>
            </a:r>
          </a:p>
          <a:p>
            <a:r>
              <a:rPr lang="en-US" sz="1400" dirty="0"/>
              <a:t>2 </a:t>
            </a:r>
            <a:r>
              <a:rPr lang="en-US" sz="1400" b="1" dirty="0">
                <a:solidFill>
                  <a:srgbClr val="C00000"/>
                </a:solidFill>
              </a:rPr>
              <a:t>Risk Management </a:t>
            </a:r>
            <a:r>
              <a:rPr lang="en-US" sz="1400" dirty="0"/>
              <a:t>– assess and manage risks which involve identifying</a:t>
            </a:r>
            <a:br>
              <a:rPr lang="en-US" sz="1400" dirty="0"/>
            </a:br>
            <a:r>
              <a:rPr lang="en-US" sz="1400" dirty="0"/>
              <a:t>   climate impacts on operations and financial performance</a:t>
            </a:r>
          </a:p>
          <a:p>
            <a:r>
              <a:rPr lang="en-US" sz="1400" dirty="0"/>
              <a:t>3 </a:t>
            </a:r>
            <a:r>
              <a:rPr lang="en-US" sz="1400" b="1" dirty="0">
                <a:solidFill>
                  <a:srgbClr val="C00000"/>
                </a:solidFill>
              </a:rPr>
              <a:t>Business model and value chain </a:t>
            </a:r>
            <a:r>
              <a:rPr lang="en-US" sz="1400" dirty="0"/>
              <a:t>– assessing areas of vulnerabilities to</a:t>
            </a:r>
            <a:br>
              <a:rPr lang="en-US" sz="1400" dirty="0"/>
            </a:br>
            <a:r>
              <a:rPr lang="en-US" sz="1400" dirty="0"/>
              <a:t>  climate impacts </a:t>
            </a:r>
            <a:r>
              <a:rPr lang="en-US" sz="1400" dirty="0" err="1"/>
              <a:t>eg</a:t>
            </a:r>
            <a:r>
              <a:rPr lang="en-US" sz="1400" dirty="0"/>
              <a:t> supply chain disruptions or shifts in customer preferences</a:t>
            </a:r>
          </a:p>
          <a:p>
            <a:r>
              <a:rPr lang="en-US" sz="1400" dirty="0"/>
              <a:t>4 </a:t>
            </a:r>
            <a:r>
              <a:rPr lang="en-US" sz="1400" b="1" dirty="0">
                <a:solidFill>
                  <a:srgbClr val="C00000"/>
                </a:solidFill>
              </a:rPr>
              <a:t>Climate-related scenario analysis </a:t>
            </a:r>
            <a:r>
              <a:rPr lang="en-US" sz="1400" dirty="0"/>
              <a:t>– scenarios that test an entity’s resilience to</a:t>
            </a:r>
            <a:br>
              <a:rPr lang="en-US" sz="1400" dirty="0"/>
            </a:br>
            <a:r>
              <a:rPr lang="en-US" sz="1400" dirty="0"/>
              <a:t>   climate related changes in operations and strategies set.</a:t>
            </a:r>
          </a:p>
          <a:p>
            <a:r>
              <a:rPr lang="en-US" sz="1400" dirty="0"/>
              <a:t>5 </a:t>
            </a:r>
            <a:r>
              <a:rPr lang="en-US" sz="1400" b="1" dirty="0">
                <a:solidFill>
                  <a:srgbClr val="C00000"/>
                </a:solidFill>
              </a:rPr>
              <a:t>Transition Plans </a:t>
            </a:r>
            <a:r>
              <a:rPr lang="en-US" sz="1400" dirty="0"/>
              <a:t>– plans towards a lower-carbon economy by setting targets to</a:t>
            </a:r>
            <a:br>
              <a:rPr lang="en-US" sz="1400" dirty="0"/>
            </a:br>
            <a:r>
              <a:rPr lang="en-US" sz="1400" dirty="0"/>
              <a:t>    lower emissions and actions on how to meet the targets.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5ACFF-7BD3-E6D8-3449-0895216E53C2}"/>
              </a:ext>
            </a:extLst>
          </p:cNvPr>
          <p:cNvSpPr txBox="1"/>
          <p:nvPr/>
        </p:nvSpPr>
        <p:spPr>
          <a:xfrm>
            <a:off x="6589486" y="722376"/>
            <a:ext cx="51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Strategy?</a:t>
            </a:r>
          </a:p>
          <a:p>
            <a:r>
              <a:rPr lang="en-US" i="1" dirty="0"/>
              <a:t>A plan of action to achieve a long-term goal or set targets.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A45B6-5D55-62CE-EFA8-1FA00F2E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4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BD44D-2466-CFD9-7482-8AC2CE8A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A96F-B3A3-F740-0594-72CE3CC8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Risk Management</a:t>
            </a:r>
            <a:br>
              <a:rPr lang="en-US" sz="4000" dirty="0"/>
            </a:br>
            <a:r>
              <a:rPr lang="en-US" sz="4000" dirty="0"/>
              <a:t>AASB S2</a:t>
            </a:r>
          </a:p>
        </p:txBody>
      </p:sp>
      <p:pic>
        <p:nvPicPr>
          <p:cNvPr id="16" name="Content Placeholder 15" descr="A person walking on a rope&#10;&#10;AI-generated content may be incorrect.">
            <a:extLst>
              <a:ext uri="{FF2B5EF4-FFF2-40B4-BE49-F238E27FC236}">
                <a16:creationId xmlns:a16="http://schemas.microsoft.com/office/drawing/2014/main" id="{7F92CD76-52C7-162E-BEE9-F04A1562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3013" y="1500730"/>
            <a:ext cx="5181600" cy="33056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C6810-3CF2-A5B5-7233-7566E9621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421634"/>
            <a:ext cx="5783798" cy="4240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“To enable users of general-purpose financial reports, understand an entity’s processes to identify, assess, </a:t>
            </a:r>
            <a:r>
              <a:rPr lang="en-US" dirty="0" err="1"/>
              <a:t>prioritise</a:t>
            </a:r>
            <a:r>
              <a:rPr lang="en-US" dirty="0"/>
              <a:t> and monitor climate-related risks and opportunities, including whether and how those processes are integrated into and inform the entity’s overall risk management process.”</a:t>
            </a:r>
          </a:p>
          <a:p>
            <a:r>
              <a:rPr lang="en-US" dirty="0"/>
              <a:t>Assessment includes effects of climate-related risks and opportunities on cashflows, access to finance and cost of capital in the short, medium and long term.</a:t>
            </a:r>
          </a:p>
          <a:p>
            <a:r>
              <a:rPr lang="en-US" dirty="0"/>
              <a:t>It requires disclosures of specific metrics and targets related to scopes 1,2 and 3 greenhouse gas emissions.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232FC-C834-931E-54C5-022DF8A458F2}"/>
              </a:ext>
            </a:extLst>
          </p:cNvPr>
          <p:cNvSpPr txBox="1"/>
          <p:nvPr/>
        </p:nvSpPr>
        <p:spPr>
          <a:xfrm>
            <a:off x="6589486" y="722376"/>
            <a:ext cx="51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Risk Management?</a:t>
            </a:r>
          </a:p>
          <a:p>
            <a:r>
              <a:rPr lang="en-US" i="1" dirty="0"/>
              <a:t>A process of identifying, assessing and mitigating threats or uncertainties that can affect an organization.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0CC1F-596C-AD34-81BE-70694F45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393056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54308-E272-1CF1-CD5E-52828AE7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EC83-E324-0FDC-9EF8-E0F27E33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metrics and targets </a:t>
            </a:r>
            <a:br>
              <a:rPr lang="en-US" sz="4000" dirty="0"/>
            </a:br>
            <a:r>
              <a:rPr lang="en-US" sz="4000" dirty="0"/>
              <a:t>AASB S2</a:t>
            </a:r>
          </a:p>
        </p:txBody>
      </p:sp>
      <p:pic>
        <p:nvPicPr>
          <p:cNvPr id="7" name="Content Placeholder 6" descr="Several targets on a field&#10;&#10;AI-generated content may be incorrect.">
            <a:extLst>
              <a:ext uri="{FF2B5EF4-FFF2-40B4-BE49-F238E27FC236}">
                <a16:creationId xmlns:a16="http://schemas.microsoft.com/office/drawing/2014/main" id="{065A46D1-A712-9929-1A27-CA4F2B8A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6633" y="1799804"/>
            <a:ext cx="4700588" cy="31337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7672B-89B2-B509-A727-5EAD6B678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778" y="2536551"/>
            <a:ext cx="5834707" cy="398036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en-US" sz="2300" dirty="0"/>
              <a:t>“To enable users of general-purpose financial reports, understand an entity’s performance in relation to its climate-related risks and opportunities, including progress towards any climate-related targets it has set and any targets it is required to meet by law or regulation.”</a:t>
            </a:r>
          </a:p>
          <a:p>
            <a:r>
              <a:rPr lang="en-US" sz="1900" b="1" dirty="0"/>
              <a:t>Key Metrics </a:t>
            </a:r>
            <a:r>
              <a:rPr lang="en-US" sz="1900" dirty="0"/>
              <a:t>to assess:</a:t>
            </a:r>
          </a:p>
          <a:p>
            <a:pPr marL="342900" indent="-342900">
              <a:buAutoNum type="arabicPlain"/>
            </a:pPr>
            <a:r>
              <a:rPr lang="en-US" sz="1900" dirty="0"/>
              <a:t>Greenhouse gas emissions – Scopes 1, 2 and 3</a:t>
            </a:r>
          </a:p>
          <a:p>
            <a:r>
              <a:rPr lang="en-US" sz="1900" dirty="0"/>
              <a:t>2       Climate-related targets including those set by law/regulations</a:t>
            </a:r>
          </a:p>
          <a:p>
            <a:r>
              <a:rPr lang="en-US" sz="1900" b="1" dirty="0"/>
              <a:t>Reporting requirements</a:t>
            </a:r>
          </a:p>
          <a:p>
            <a:pPr marL="342900" indent="-342900">
              <a:buAutoNum type="arabicPlain"/>
            </a:pPr>
            <a:r>
              <a:rPr lang="en-US" sz="1900" dirty="0"/>
              <a:t>Governance oversight</a:t>
            </a:r>
          </a:p>
          <a:p>
            <a:pPr marL="342900" indent="-342900">
              <a:buAutoNum type="arabicPlain"/>
            </a:pPr>
            <a:r>
              <a:rPr lang="en-US" sz="1900" dirty="0"/>
              <a:t>Performance metrics</a:t>
            </a:r>
          </a:p>
          <a:p>
            <a:r>
              <a:rPr lang="en-US" sz="1900" b="1" dirty="0"/>
              <a:t>Importance of Metrics and Targets</a:t>
            </a:r>
          </a:p>
          <a:p>
            <a:r>
              <a:rPr lang="en-US" sz="1900" dirty="0"/>
              <a:t>1.       Transparency – open and clear climate-related strategies</a:t>
            </a:r>
          </a:p>
          <a:p>
            <a:pPr marL="342900" indent="-342900">
              <a:buAutoNum type="arabicPeriod" startAt="2"/>
            </a:pPr>
            <a:r>
              <a:rPr lang="en-US" sz="1900" dirty="0"/>
              <a:t>Accountability – holding those responsible on commitments made and progress</a:t>
            </a:r>
          </a:p>
          <a:p>
            <a:pPr marL="342900" indent="-342900">
              <a:buAutoNum type="arabicPeriod" startAt="2"/>
            </a:pPr>
            <a:r>
              <a:rPr lang="en-US" sz="1900" dirty="0"/>
              <a:t>Strategic planning – achieving goals to increase resilience against climate risks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3CFF1-126E-EED6-E84D-50EAB93DC037}"/>
              </a:ext>
            </a:extLst>
          </p:cNvPr>
          <p:cNvSpPr txBox="1"/>
          <p:nvPr/>
        </p:nvSpPr>
        <p:spPr>
          <a:xfrm>
            <a:off x="6589486" y="722376"/>
            <a:ext cx="51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are metrics and targets?</a:t>
            </a:r>
          </a:p>
          <a:p>
            <a:r>
              <a:rPr lang="en-US" i="1" dirty="0"/>
              <a:t>These are quantifiable measures to track, monitor and assess performance and progress.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D3459-8AFB-3EB7-6C29-F526F805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267677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FD232-666E-3AFE-266E-4982DC23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69" y="501239"/>
            <a:ext cx="9818559" cy="58555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32F61-F0B2-87B5-4E98-EA128003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8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7D55-9125-E034-A8A7-AC46B74D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overview of the standard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AB2B8-4921-AE0D-C662-F24BC2015B34}"/>
              </a:ext>
            </a:extLst>
          </p:cNvPr>
          <p:cNvSpPr txBox="1"/>
          <p:nvPr/>
        </p:nvSpPr>
        <p:spPr>
          <a:xfrm>
            <a:off x="2313000" y="3291506"/>
            <a:ext cx="74665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https://youtu.be/2PZikcorhiU</a:t>
            </a:r>
            <a:endParaRPr lang="en-US" sz="4000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E43F-7F8C-21A3-8E51-4C88B7FB1A00}"/>
              </a:ext>
            </a:extLst>
          </p:cNvPr>
          <p:cNvSpPr txBox="1"/>
          <p:nvPr/>
        </p:nvSpPr>
        <p:spPr>
          <a:xfrm>
            <a:off x="5181600" y="45284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11.09. mins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F61A2-4BD5-1D20-7A13-48C39E16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1199870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4267EB9EDD249A643F70B5892B2B0" ma:contentTypeVersion="13" ma:contentTypeDescription="Create a new document." ma:contentTypeScope="" ma:versionID="8cf6abdd28c21cfbd8410641107789ac">
  <xsd:schema xmlns:xsd="http://www.w3.org/2001/XMLSchema" xmlns:xs="http://www.w3.org/2001/XMLSchema" xmlns:p="http://schemas.microsoft.com/office/2006/metadata/properties" xmlns:ns2="6b972414-5cb4-493b-888d-a44562be4230" xmlns:ns3="3aa2e9e8-b949-43c0-a6e1-fffda3ca5122" targetNamespace="http://schemas.microsoft.com/office/2006/metadata/properties" ma:root="true" ma:fieldsID="be9abafd21787993bfefb1ac50333949" ns2:_="" ns3:_="">
    <xsd:import namespace="6b972414-5cb4-493b-888d-a44562be4230"/>
    <xsd:import namespace="3aa2e9e8-b949-43c0-a6e1-fffda3ca5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72414-5cb4-493b-888d-a44562be4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abd9a1-f129-4a77-911e-d57792209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2e9e8-b949-43c0-a6e1-fffda3ca51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5f13f0-8de4-4fda-b045-ba47f398126f}" ma:internalName="TaxCatchAll" ma:showField="CatchAllData" ma:web="3aa2e9e8-b949-43c0-a6e1-fffda3ca5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972414-5cb4-493b-888d-a44562be4230">
      <Terms xmlns="http://schemas.microsoft.com/office/infopath/2007/PartnerControls"/>
    </lcf76f155ced4ddcb4097134ff3c332f>
    <TaxCatchAll xmlns="3aa2e9e8-b949-43c0-a6e1-fffda3ca5122" xsi:nil="true"/>
  </documentManagement>
</p:properties>
</file>

<file path=customXml/itemProps1.xml><?xml version="1.0" encoding="utf-8"?>
<ds:datastoreItem xmlns:ds="http://schemas.openxmlformats.org/officeDocument/2006/customXml" ds:itemID="{03707CCD-65C6-4EA5-BD79-A6D222BBD76B}"/>
</file>

<file path=customXml/itemProps2.xml><?xml version="1.0" encoding="utf-8"?>
<ds:datastoreItem xmlns:ds="http://schemas.openxmlformats.org/officeDocument/2006/customXml" ds:itemID="{4E0D69EB-9057-44FB-91CB-E28350A60990}"/>
</file>

<file path=customXml/itemProps3.xml><?xml version="1.0" encoding="utf-8"?>
<ds:datastoreItem xmlns:ds="http://schemas.openxmlformats.org/officeDocument/2006/customXml" ds:itemID="{B1D4BFD5-7935-45BC-AB77-5361807AFD22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1539</TotalTime>
  <Words>733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Century Gothic</vt:lpstr>
      <vt:lpstr>Wingdings 3</vt:lpstr>
      <vt:lpstr>Wisp</vt:lpstr>
      <vt:lpstr>AASB S2</vt:lpstr>
      <vt:lpstr>introduction</vt:lpstr>
      <vt:lpstr>Core Content – the four pillars</vt:lpstr>
      <vt:lpstr>Governance AASB S2</vt:lpstr>
      <vt:lpstr>strategy AASB S2</vt:lpstr>
      <vt:lpstr>Risk Management AASB S2</vt:lpstr>
      <vt:lpstr>metrics and targets  AASB S2</vt:lpstr>
      <vt:lpstr>PowerPoint Presentation</vt:lpstr>
      <vt:lpstr>Introduction overview of the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Habib</dc:creator>
  <cp:lastModifiedBy>Chris Habib</cp:lastModifiedBy>
  <cp:revision>35</cp:revision>
  <dcterms:created xsi:type="dcterms:W3CDTF">2025-11-23T03:42:01Z</dcterms:created>
  <dcterms:modified xsi:type="dcterms:W3CDTF">2025-12-10T22:51:43Z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0x0101000FE4267EB9EDD249A643F70B5892B2B0</vt:lpwstr>
  </property>
</Properties>
</file>