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35" r:id="rId4"/>
    <p:sldId id="336" r:id="rId5"/>
    <p:sldId id="378" r:id="rId6"/>
    <p:sldId id="382" r:id="rId7"/>
    <p:sldId id="364" r:id="rId8"/>
    <p:sldId id="351" r:id="rId9"/>
    <p:sldId id="341" r:id="rId10"/>
    <p:sldId id="349" r:id="rId11"/>
    <p:sldId id="354" r:id="rId12"/>
    <p:sldId id="381" r:id="rId13"/>
    <p:sldId id="384" r:id="rId14"/>
    <p:sldId id="383" r:id="rId15"/>
    <p:sldId id="392" r:id="rId16"/>
    <p:sldId id="394" r:id="rId17"/>
    <p:sldId id="393" r:id="rId18"/>
    <p:sldId id="385" r:id="rId19"/>
    <p:sldId id="386" r:id="rId20"/>
    <p:sldId id="395" r:id="rId21"/>
    <p:sldId id="387" r:id="rId22"/>
    <p:sldId id="388" r:id="rId23"/>
    <p:sldId id="391" r:id="rId24"/>
    <p:sldId id="343" r:id="rId25"/>
    <p:sldId id="400" r:id="rId26"/>
    <p:sldId id="402" r:id="rId27"/>
    <p:sldId id="401" r:id="rId28"/>
    <p:sldId id="397" r:id="rId29"/>
    <p:sldId id="404" r:id="rId30"/>
    <p:sldId id="405" r:id="rId31"/>
    <p:sldId id="403" r:id="rId32"/>
    <p:sldId id="407" r:id="rId33"/>
    <p:sldId id="406" r:id="rId34"/>
    <p:sldId id="410" r:id="rId35"/>
    <p:sldId id="408" r:id="rId36"/>
    <p:sldId id="399" r:id="rId37"/>
    <p:sldId id="409" r:id="rId38"/>
    <p:sldId id="411" r:id="rId3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6" autoAdjust="0"/>
    <p:restoredTop sz="94660"/>
  </p:normalViewPr>
  <p:slideViewPr>
    <p:cSldViewPr snapToGrid="0">
      <p:cViewPr varScale="1">
        <p:scale>
          <a:sx n="64" d="100"/>
          <a:sy n="64" d="100"/>
        </p:scale>
        <p:origin x="60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45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customXml" Target="../customXml/item3.xml"/><Relationship Id="rId20" Type="http://schemas.openxmlformats.org/officeDocument/2006/relationships/slide" Target="slides/slide19.xml"/><Relationship Id="rId41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EAA6F-F698-857E-E858-F329038F08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1F2FF4-FF13-1149-609E-2692AC7138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5E6F3F-F29F-E30A-1302-191054E3D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379DC-23E1-4AA0-92CE-0FB36D7D56F9}" type="datetimeFigureOut">
              <a:rPr lang="en-AU" smtClean="0"/>
              <a:t>29/08/2025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847371-91C9-E87C-1FAF-CF1356E41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BB674C-AACA-C79F-782C-1EE41B7CC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8F95E-B0B0-427F-A37A-557E981DF54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8022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ED133-5624-BB2F-B9E1-8975204CB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048157-F576-139B-936E-7D1372D2B2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E0C31D-7305-D41A-4961-4F449633B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379DC-23E1-4AA0-92CE-0FB36D7D56F9}" type="datetimeFigureOut">
              <a:rPr lang="en-AU" smtClean="0"/>
              <a:t>29/08/2025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5A5FFD-44EA-CF40-0140-9F3B7A3DE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256624-5A02-C8A5-69CA-445A87894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8F95E-B0B0-427F-A37A-557E981DF54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6462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CB90AB9-C9B5-63E9-4F8F-4C21B20A4A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AD533B-132F-27EF-74DC-096331A2E9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218EA3-E8E7-C004-AD55-197DE223E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379DC-23E1-4AA0-92CE-0FB36D7D56F9}" type="datetimeFigureOut">
              <a:rPr lang="en-AU" smtClean="0"/>
              <a:t>29/08/2025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F5C713-DD52-021D-6E3F-406F2E52E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2353DB-1E2F-44A9-55CE-52D811B6C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8F95E-B0B0-427F-A37A-557E981DF54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558285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BEWA Conference 2025                                                                Marianne Riley-Dunstan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A0D8769-0E83-4683-82FB-4EA77C663467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9" name="Rectangle 8"/>
          <p:cNvSpPr/>
          <p:nvPr userDrawn="1"/>
        </p:nvSpPr>
        <p:spPr>
          <a:xfrm>
            <a:off x="0" y="1"/>
            <a:ext cx="12192000" cy="6858000"/>
          </a:xfrm>
          <a:prstGeom prst="rect">
            <a:avLst/>
          </a:prstGeom>
          <a:noFill/>
          <a:ln w="190500" cap="flat" cmpd="sng">
            <a:gradFill>
              <a:gsLst>
                <a:gs pos="100000">
                  <a:srgbClr val="01244E"/>
                </a:gs>
                <a:gs pos="0">
                  <a:srgbClr val="94B5E0"/>
                </a:gs>
              </a:gsLst>
              <a:lin ang="5400000" scaled="0"/>
            </a:gra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095968CE-A972-0D47-ACFF-AE0E2E52FF1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524000" y="1122362"/>
            <a:ext cx="9144000" cy="2133599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sz="4400" b="1" smtClean="0"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342900" lvl="0" indent="-571500">
              <a:spcBef>
                <a:spcPct val="0"/>
              </a:spcBef>
            </a:pPr>
            <a:r>
              <a:rPr lang="en-US" dirty="0"/>
              <a:t>CLICK TO EDIT TITLE</a:t>
            </a:r>
          </a:p>
        </p:txBody>
      </p:sp>
      <p:sp>
        <p:nvSpPr>
          <p:cNvPr id="12" name="Content Placeholder 10">
            <a:extLst>
              <a:ext uri="{FF2B5EF4-FFF2-40B4-BE49-F238E27FC236}">
                <a16:creationId xmlns:a16="http://schemas.microsoft.com/office/drawing/2014/main" id="{0AD2E4ED-C513-7343-AB95-49837F513D97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1524000" y="3602038"/>
            <a:ext cx="9144000" cy="1408373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sz="2800" dirty="0" smtClean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Topic/Date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A071A03-2FA7-4E4B-BB6C-801589A6A98E}"/>
              </a:ext>
            </a:extLst>
          </p:cNvPr>
          <p:cNvSpPr/>
          <p:nvPr userDrawn="1"/>
        </p:nvSpPr>
        <p:spPr>
          <a:xfrm>
            <a:off x="1524000" y="599142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Humanities and Social Sciences</a:t>
            </a:r>
          </a:p>
        </p:txBody>
      </p:sp>
    </p:spTree>
    <p:extLst>
      <p:ext uri="{BB962C8B-B14F-4D97-AF65-F5344CB8AC3E}">
        <p14:creationId xmlns:p14="http://schemas.microsoft.com/office/powerpoint/2010/main" val="667937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aily Re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90500" cap="flat" cmpd="sng">
            <a:gradFill>
              <a:gsLst>
                <a:gs pos="100000">
                  <a:srgbClr val="01244E"/>
                </a:gs>
                <a:gs pos="0">
                  <a:srgbClr val="94B5E0"/>
                </a:gs>
              </a:gsLst>
              <a:lin ang="5400000" scaled="0"/>
            </a:gra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Pentagon 10"/>
          <p:cNvSpPr/>
          <p:nvPr userDrawn="1"/>
        </p:nvSpPr>
        <p:spPr>
          <a:xfrm>
            <a:off x="88639" y="86887"/>
            <a:ext cx="2873502" cy="545841"/>
          </a:xfrm>
          <a:prstGeom prst="homePlate">
            <a:avLst/>
          </a:prstGeom>
          <a:solidFill>
            <a:srgbClr val="01244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AU" sz="3200" dirty="0">
                <a:latin typeface="Arial" panose="020B0604020202020204" pitchFamily="34" charset="0"/>
                <a:cs typeface="Arial" panose="020B0604020202020204" pitchFamily="34" charset="0"/>
              </a:rPr>
              <a:t>Daily Review</a:t>
            </a:r>
          </a:p>
        </p:txBody>
      </p:sp>
      <p:sp>
        <p:nvSpPr>
          <p:cNvPr id="7" name="Content Placeholder 10"/>
          <p:cNvSpPr>
            <a:spLocks noGrp="1"/>
          </p:cNvSpPr>
          <p:nvPr>
            <p:ph sz="half" idx="1"/>
          </p:nvPr>
        </p:nvSpPr>
        <p:spPr>
          <a:xfrm>
            <a:off x="572414" y="1012384"/>
            <a:ext cx="11059862" cy="536800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312379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earning Objec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10"/>
          <p:cNvSpPr>
            <a:spLocks noGrp="1"/>
          </p:cNvSpPr>
          <p:nvPr>
            <p:ph sz="half" idx="1"/>
          </p:nvPr>
        </p:nvSpPr>
        <p:spPr>
          <a:xfrm>
            <a:off x="838200" y="877084"/>
            <a:ext cx="10515600" cy="2285216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1"/>
          <p:cNvSpPr>
            <a:spLocks noGrp="1"/>
          </p:cNvSpPr>
          <p:nvPr>
            <p:ph sz="half" idx="2"/>
          </p:nvPr>
        </p:nvSpPr>
        <p:spPr>
          <a:xfrm>
            <a:off x="838200" y="3879590"/>
            <a:ext cx="10515600" cy="2499631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90500" cap="flat" cmpd="sng">
            <a:gradFill>
              <a:gsLst>
                <a:gs pos="100000">
                  <a:srgbClr val="01244E"/>
                </a:gs>
                <a:gs pos="0">
                  <a:srgbClr val="94B5E0"/>
                </a:gs>
              </a:gsLst>
              <a:lin ang="5400000" scaled="0"/>
            </a:gra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Pentagon 13"/>
          <p:cNvSpPr/>
          <p:nvPr userDrawn="1"/>
        </p:nvSpPr>
        <p:spPr>
          <a:xfrm>
            <a:off x="88638" y="86887"/>
            <a:ext cx="4200027" cy="545841"/>
          </a:xfrm>
          <a:prstGeom prst="homePlate">
            <a:avLst/>
          </a:prstGeom>
          <a:solidFill>
            <a:srgbClr val="01244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AU" sz="3200" dirty="0">
                <a:latin typeface="Arial" panose="020B0604020202020204" pitchFamily="34" charset="0"/>
                <a:cs typeface="Arial" panose="020B0604020202020204" pitchFamily="34" charset="0"/>
              </a:rPr>
              <a:t>Learning Objective</a:t>
            </a:r>
          </a:p>
        </p:txBody>
      </p:sp>
      <p:sp>
        <p:nvSpPr>
          <p:cNvPr id="15" name="Pentagon 14"/>
          <p:cNvSpPr/>
          <p:nvPr userDrawn="1"/>
        </p:nvSpPr>
        <p:spPr>
          <a:xfrm>
            <a:off x="88638" y="3248025"/>
            <a:ext cx="3511925" cy="545841"/>
          </a:xfrm>
          <a:prstGeom prst="homePlate">
            <a:avLst/>
          </a:prstGeom>
          <a:solidFill>
            <a:srgbClr val="01244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AU" sz="3200" dirty="0">
                <a:latin typeface="Arial" panose="020B0604020202020204" pitchFamily="34" charset="0"/>
                <a:cs typeface="Arial" panose="020B0604020202020204" pitchFamily="34" charset="0"/>
              </a:rPr>
              <a:t>Success Criteria</a:t>
            </a:r>
          </a:p>
        </p:txBody>
      </p:sp>
    </p:spTree>
    <p:extLst>
      <p:ext uri="{BB962C8B-B14F-4D97-AF65-F5344CB8AC3E}">
        <p14:creationId xmlns:p14="http://schemas.microsoft.com/office/powerpoint/2010/main" val="7511346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ctivate Prior Knowled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90500" cap="flat" cmpd="sng">
            <a:gradFill>
              <a:gsLst>
                <a:gs pos="100000">
                  <a:srgbClr val="01244E"/>
                </a:gs>
                <a:gs pos="0">
                  <a:srgbClr val="94B5E0"/>
                </a:gs>
              </a:gsLst>
              <a:lin ang="5400000" scaled="0"/>
            </a:gra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Pentagon 9"/>
          <p:cNvSpPr/>
          <p:nvPr userDrawn="1"/>
        </p:nvSpPr>
        <p:spPr>
          <a:xfrm>
            <a:off x="88638" y="86887"/>
            <a:ext cx="4547756" cy="545841"/>
          </a:xfrm>
          <a:prstGeom prst="homePlate">
            <a:avLst/>
          </a:prstGeom>
          <a:solidFill>
            <a:srgbClr val="01244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AU" sz="2800" dirty="0">
                <a:latin typeface="Arial" panose="020B0604020202020204" pitchFamily="34" charset="0"/>
                <a:cs typeface="Arial" panose="020B0604020202020204" pitchFamily="34" charset="0"/>
              </a:rPr>
              <a:t>Activate Prior Knowledge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572414" y="1012384"/>
            <a:ext cx="11059862" cy="536800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396116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cept Develop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90500" cap="flat" cmpd="sng">
            <a:gradFill>
              <a:gsLst>
                <a:gs pos="100000">
                  <a:srgbClr val="01244E"/>
                </a:gs>
                <a:gs pos="0">
                  <a:srgbClr val="94B5E0"/>
                </a:gs>
              </a:gsLst>
              <a:lin ang="5400000" scaled="0"/>
            </a:gra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Pentagon 9"/>
          <p:cNvSpPr/>
          <p:nvPr userDrawn="1"/>
        </p:nvSpPr>
        <p:spPr>
          <a:xfrm>
            <a:off x="88638" y="86887"/>
            <a:ext cx="4547756" cy="545841"/>
          </a:xfrm>
          <a:prstGeom prst="homePlate">
            <a:avLst/>
          </a:prstGeom>
          <a:solidFill>
            <a:srgbClr val="01244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AU" sz="3200" dirty="0">
                <a:latin typeface="Arial" panose="020B0604020202020204" pitchFamily="34" charset="0"/>
                <a:cs typeface="Arial" panose="020B0604020202020204" pitchFamily="34" charset="0"/>
              </a:rPr>
              <a:t>Concept Development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572414" y="1012384"/>
            <a:ext cx="11059862" cy="536800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14489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Guided Pract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90500" cap="flat" cmpd="sng">
            <a:gradFill>
              <a:gsLst>
                <a:gs pos="100000">
                  <a:srgbClr val="01244E"/>
                </a:gs>
                <a:gs pos="0">
                  <a:srgbClr val="94B5E0"/>
                </a:gs>
              </a:gsLst>
              <a:lin ang="5400000" scaled="0"/>
            </a:gra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Pentagon 11"/>
          <p:cNvSpPr/>
          <p:nvPr userDrawn="1"/>
        </p:nvSpPr>
        <p:spPr>
          <a:xfrm>
            <a:off x="88638" y="86887"/>
            <a:ext cx="3453052" cy="545841"/>
          </a:xfrm>
          <a:prstGeom prst="homePlate">
            <a:avLst/>
          </a:prstGeom>
          <a:solidFill>
            <a:srgbClr val="01244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AU" sz="3200" dirty="0">
                <a:latin typeface="Arial" panose="020B0604020202020204" pitchFamily="34" charset="0"/>
                <a:cs typeface="Arial" panose="020B0604020202020204" pitchFamily="34" charset="0"/>
              </a:rPr>
              <a:t>Guided Practice</a:t>
            </a:r>
          </a:p>
        </p:txBody>
      </p:sp>
      <p:sp>
        <p:nvSpPr>
          <p:cNvPr id="8" name="Content Placeholder 10"/>
          <p:cNvSpPr>
            <a:spLocks noGrp="1"/>
          </p:cNvSpPr>
          <p:nvPr>
            <p:ph sz="half" idx="1"/>
          </p:nvPr>
        </p:nvSpPr>
        <p:spPr>
          <a:xfrm>
            <a:off x="572414" y="1012384"/>
            <a:ext cx="11059862" cy="536800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352662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dependent Pract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90500" cap="flat" cmpd="sng">
            <a:gradFill>
              <a:gsLst>
                <a:gs pos="100000">
                  <a:srgbClr val="01244E"/>
                </a:gs>
                <a:gs pos="0">
                  <a:srgbClr val="94B5E0"/>
                </a:gs>
              </a:gsLst>
              <a:lin ang="5400000" scaled="0"/>
            </a:gra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Pentagon 11"/>
          <p:cNvSpPr/>
          <p:nvPr userDrawn="1"/>
        </p:nvSpPr>
        <p:spPr>
          <a:xfrm>
            <a:off x="88637" y="86887"/>
            <a:ext cx="4225786" cy="545841"/>
          </a:xfrm>
          <a:prstGeom prst="homePlate">
            <a:avLst/>
          </a:prstGeom>
          <a:solidFill>
            <a:srgbClr val="01244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AU" sz="3200" dirty="0"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</a:p>
        </p:txBody>
      </p:sp>
      <p:sp>
        <p:nvSpPr>
          <p:cNvPr id="8" name="Content Placeholder 10"/>
          <p:cNvSpPr>
            <a:spLocks noGrp="1"/>
          </p:cNvSpPr>
          <p:nvPr>
            <p:ph sz="half" idx="1"/>
          </p:nvPr>
        </p:nvSpPr>
        <p:spPr>
          <a:xfrm>
            <a:off x="572414" y="1012384"/>
            <a:ext cx="11059862" cy="536800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604946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esson Clos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-44335"/>
            <a:ext cx="12192000" cy="6858000"/>
          </a:xfrm>
          <a:prstGeom prst="rect">
            <a:avLst/>
          </a:prstGeom>
          <a:noFill/>
          <a:ln w="190500" cap="flat" cmpd="sng">
            <a:gradFill>
              <a:gsLst>
                <a:gs pos="100000">
                  <a:srgbClr val="01244E"/>
                </a:gs>
                <a:gs pos="0">
                  <a:srgbClr val="94B5E0"/>
                </a:gs>
              </a:gsLst>
              <a:lin ang="5400000" scaled="0"/>
            </a:gra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Pentagon 10"/>
          <p:cNvSpPr/>
          <p:nvPr userDrawn="1"/>
        </p:nvSpPr>
        <p:spPr>
          <a:xfrm>
            <a:off x="88638" y="48093"/>
            <a:ext cx="3221232" cy="545841"/>
          </a:xfrm>
          <a:prstGeom prst="homePlate">
            <a:avLst/>
          </a:prstGeom>
          <a:solidFill>
            <a:srgbClr val="01244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AU" sz="3200" dirty="0">
                <a:latin typeface="Arial" panose="020B0604020202020204" pitchFamily="34" charset="0"/>
                <a:cs typeface="Arial" panose="020B0604020202020204" pitchFamily="34" charset="0"/>
              </a:rPr>
              <a:t>Lesson Closure</a:t>
            </a:r>
          </a:p>
        </p:txBody>
      </p:sp>
      <p:sp>
        <p:nvSpPr>
          <p:cNvPr id="13" name="Content Placeholder 10">
            <a:extLst>
              <a:ext uri="{FF2B5EF4-FFF2-40B4-BE49-F238E27FC236}">
                <a16:creationId xmlns:a16="http://schemas.microsoft.com/office/drawing/2014/main" id="{8D9FF530-BFB4-694F-BE43-9FF3B660BC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2414" y="1012383"/>
            <a:ext cx="11059862" cy="5373541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2450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56703-117A-AC9D-9421-5D628B203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D9FAE1-F00D-F464-2D0E-9819BF63C9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10EA2-5C8E-3304-E00E-DA0C317AE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379DC-23E1-4AA0-92CE-0FB36D7D56F9}" type="datetimeFigureOut">
              <a:rPr lang="en-AU" smtClean="0"/>
              <a:t>29/08/2025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D6B549-D70F-7E8C-882E-7D9F5BF67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635768-5CFE-7086-9AFC-8AA2D6D1B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8F95E-B0B0-427F-A37A-557E981DF54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059366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kill Develop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90500" cap="flat" cmpd="sng">
            <a:gradFill>
              <a:gsLst>
                <a:gs pos="100000">
                  <a:srgbClr val="01244E"/>
                </a:gs>
                <a:gs pos="0">
                  <a:srgbClr val="94B5E0"/>
                </a:gs>
              </a:gsLst>
              <a:lin ang="5400000" scaled="0"/>
            </a:gra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Pentagon 8"/>
          <p:cNvSpPr/>
          <p:nvPr userDrawn="1"/>
        </p:nvSpPr>
        <p:spPr>
          <a:xfrm>
            <a:off x="88638" y="86887"/>
            <a:ext cx="3702312" cy="545841"/>
          </a:xfrm>
          <a:prstGeom prst="homePlate">
            <a:avLst/>
          </a:prstGeom>
          <a:solidFill>
            <a:srgbClr val="01244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AU" sz="3200" dirty="0">
                <a:latin typeface="Arial" panose="020B0604020202020204" pitchFamily="34" charset="0"/>
                <a:cs typeface="Arial" panose="020B0604020202020204" pitchFamily="34" charset="0"/>
              </a:rPr>
              <a:t>Skill Development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572414" y="1012384"/>
            <a:ext cx="11059862" cy="536800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132568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esson &amp; Skill Clos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0"/>
          <p:cNvSpPr>
            <a:spLocks noGrp="1"/>
          </p:cNvSpPr>
          <p:nvPr>
            <p:ph sz="half" idx="1"/>
          </p:nvPr>
        </p:nvSpPr>
        <p:spPr>
          <a:xfrm>
            <a:off x="838200" y="877084"/>
            <a:ext cx="10515600" cy="2285216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Content Placeholder 11"/>
          <p:cNvSpPr>
            <a:spLocks noGrp="1"/>
          </p:cNvSpPr>
          <p:nvPr>
            <p:ph sz="half" idx="2"/>
          </p:nvPr>
        </p:nvSpPr>
        <p:spPr>
          <a:xfrm>
            <a:off x="838200" y="3879590"/>
            <a:ext cx="10515600" cy="2499631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-44335"/>
            <a:ext cx="12192000" cy="6858000"/>
          </a:xfrm>
          <a:prstGeom prst="rect">
            <a:avLst/>
          </a:prstGeom>
          <a:noFill/>
          <a:ln w="190500" cap="flat" cmpd="sng">
            <a:gradFill>
              <a:gsLst>
                <a:gs pos="100000">
                  <a:srgbClr val="01244E"/>
                </a:gs>
                <a:gs pos="0">
                  <a:srgbClr val="94B5E0"/>
                </a:gs>
              </a:gsLst>
              <a:lin ang="5400000" scaled="0"/>
            </a:gra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Pentagon 10"/>
          <p:cNvSpPr/>
          <p:nvPr userDrawn="1"/>
        </p:nvSpPr>
        <p:spPr>
          <a:xfrm>
            <a:off x="88638" y="48093"/>
            <a:ext cx="3259869" cy="545841"/>
          </a:xfrm>
          <a:prstGeom prst="homePlate">
            <a:avLst/>
          </a:prstGeom>
          <a:solidFill>
            <a:srgbClr val="01244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AU" sz="3200" dirty="0">
                <a:latin typeface="Arial" panose="020B0604020202020204" pitchFamily="34" charset="0"/>
                <a:cs typeface="Arial" panose="020B0604020202020204" pitchFamily="34" charset="0"/>
              </a:rPr>
              <a:t>Lesson Closure</a:t>
            </a:r>
          </a:p>
        </p:txBody>
      </p:sp>
      <p:sp>
        <p:nvSpPr>
          <p:cNvPr id="12" name="Pentagon 11"/>
          <p:cNvSpPr/>
          <p:nvPr userDrawn="1"/>
        </p:nvSpPr>
        <p:spPr>
          <a:xfrm>
            <a:off x="88638" y="3248025"/>
            <a:ext cx="2690448" cy="545841"/>
          </a:xfrm>
          <a:prstGeom prst="homePlate">
            <a:avLst/>
          </a:prstGeom>
          <a:solidFill>
            <a:srgbClr val="01244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AU" sz="3200" dirty="0">
                <a:latin typeface="Arial" panose="020B0604020202020204" pitchFamily="34" charset="0"/>
                <a:cs typeface="Arial" panose="020B0604020202020204" pitchFamily="34" charset="0"/>
              </a:rPr>
              <a:t>Skill Closure</a:t>
            </a:r>
          </a:p>
        </p:txBody>
      </p:sp>
    </p:spTree>
    <p:extLst>
      <p:ext uri="{BB962C8B-B14F-4D97-AF65-F5344CB8AC3E}">
        <p14:creationId xmlns:p14="http://schemas.microsoft.com/office/powerpoint/2010/main" val="3856864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3E699-E3D0-5254-CACB-451EBB71E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B54C28-8C2B-BB65-8C1C-14D10BBF7E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476616-DF26-D290-EFAE-E3BB61E3D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379DC-23E1-4AA0-92CE-0FB36D7D56F9}" type="datetimeFigureOut">
              <a:rPr lang="en-AU" smtClean="0"/>
              <a:t>29/08/2025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AF32CE-8DEA-6D80-8F84-C86203D18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C0A49F-CA68-4B6F-8E6D-B314280A8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8F95E-B0B0-427F-A37A-557E981DF54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45481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C964F-4D75-5836-7E61-B2C2AFE9C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F3022B-51B9-7AC9-8B0F-F02A9B7AF6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6CFFEE-D7AC-F181-6DFB-158C588B09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CC7DC1-81CA-70FC-A20A-97F18FF89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379DC-23E1-4AA0-92CE-0FB36D7D56F9}" type="datetimeFigureOut">
              <a:rPr lang="en-AU" smtClean="0"/>
              <a:t>29/08/2025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B6DA69-DEFC-307D-26AF-AD0F41B48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3288AF-6123-D974-3802-2F37388D7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8F95E-B0B0-427F-A37A-557E981DF54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6306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71050-B677-6C78-216D-10F493CD3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A83A23-CB2E-37C4-DF21-A7755A729F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5E92C0-A282-7DEB-0136-D84BE757CF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B3933C-B44D-A25F-A7DC-EF9E18F80D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9EE904-55FC-7D20-1320-39BD803131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512BBF9-9F0B-BA3F-8C07-A6B871D9E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379DC-23E1-4AA0-92CE-0FB36D7D56F9}" type="datetimeFigureOut">
              <a:rPr lang="en-AU" smtClean="0"/>
              <a:t>29/08/2025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AACF04-E32C-FB85-F93B-6572BD1D1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015F95-388C-A79D-52C6-E78122C13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8F95E-B0B0-427F-A37A-557E981DF54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5988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1A474-C7CF-6331-CA17-80429D58C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EFF8EB-D531-5149-D69D-51D7665A1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379DC-23E1-4AA0-92CE-0FB36D7D56F9}" type="datetimeFigureOut">
              <a:rPr lang="en-AU" smtClean="0"/>
              <a:t>29/08/2025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B4B0DD-F6C0-7468-9382-115F28C5D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085821-728B-C5CF-8A98-EB6068187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8F95E-B0B0-427F-A37A-557E981DF54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16602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4A85EDB-BCFA-895A-B4B7-5827AD9DD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379DC-23E1-4AA0-92CE-0FB36D7D56F9}" type="datetimeFigureOut">
              <a:rPr lang="en-AU" smtClean="0"/>
              <a:t>29/08/2025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8E6781-2252-2276-F8F8-4430717F4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902301-077B-0799-39D0-7184012F1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8F95E-B0B0-427F-A37A-557E981DF54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3340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4EDC2-1DD7-D268-5D3A-B03B5A15F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D8672F-2159-5F73-26C3-CF83E0CF3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B919AB-3847-4550-7B7A-256A5A60E0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CEEC7A-BD2D-19C8-84D5-EFD1E2008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379DC-23E1-4AA0-92CE-0FB36D7D56F9}" type="datetimeFigureOut">
              <a:rPr lang="en-AU" smtClean="0"/>
              <a:t>29/08/2025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478C69-D507-C926-951E-A81F1EFC4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C8A1C-6B7C-8BC1-4F2B-97216AE05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8F95E-B0B0-427F-A37A-557E981DF54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46190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84947-9A55-4E36-4F97-A23EC7F28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B36130-3B1F-1679-3FB3-A7AFB4CE76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40D528-3A04-B8A5-3696-DF9731AA3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B94222-4E1C-ED81-DBAE-AE5E81490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379DC-23E1-4AA0-92CE-0FB36D7D56F9}" type="datetimeFigureOut">
              <a:rPr lang="en-AU" smtClean="0"/>
              <a:t>29/08/2025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1AB535-A2A3-28AA-E318-4ADFC0E40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E9BB95-0772-2EDA-EE65-A0975A15E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8F95E-B0B0-427F-A37A-557E981DF54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4999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B60136-84DC-C632-6695-CA6BB15C4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BA983F-00E9-C3ED-5958-25C7E47A69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728C84-2938-8A89-8F61-E5C6CECF41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58379DC-23E1-4AA0-92CE-0FB36D7D56F9}" type="datetimeFigureOut">
              <a:rPr lang="en-AU" smtClean="0"/>
              <a:t>29/08/2025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0CCF1D-5156-BACD-1A7C-BB7078004B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907B15-4078-7294-28E5-EFDF10FDC9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A68F95E-B0B0-427F-A37A-557E981DF54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95296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6.xml"/><Relationship Id="rId4" Type="http://schemas.openxmlformats.org/officeDocument/2006/relationships/hyperlink" Target="https://www.youtube.com/watch?v=j71Kmxv7smk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 descr="Books on a table">
            <a:extLst>
              <a:ext uri="{FF2B5EF4-FFF2-40B4-BE49-F238E27FC236}">
                <a16:creationId xmlns:a16="http://schemas.microsoft.com/office/drawing/2014/main" id="{0771687B-1146-6D6B-621C-42541764026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369"/>
          <a:stretch>
            <a:fillRect/>
          </a:stretch>
        </p:blipFill>
        <p:spPr>
          <a:xfrm>
            <a:off x="20" y="-7619"/>
            <a:ext cx="12191979" cy="6887364"/>
          </a:xfrm>
          <a:prstGeom prst="rect">
            <a:avLst/>
          </a:prstGeom>
        </p:spPr>
      </p:pic>
      <p:sp>
        <p:nvSpPr>
          <p:cNvPr id="33" name="Rectangle 32">
            <a:extLst>
              <a:ext uri="{FF2B5EF4-FFF2-40B4-BE49-F238E27FC236}">
                <a16:creationId xmlns:a16="http://schemas.microsoft.com/office/drawing/2014/main" id="{4D60F200-5EB0-B223-2439-C96C67F0FE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4063219" y="-1252908"/>
            <a:ext cx="4065561" cy="12192000"/>
          </a:xfrm>
          <a:prstGeom prst="rect">
            <a:avLst/>
          </a:prstGeom>
          <a:gradFill flip="none" rotWithShape="1">
            <a:gsLst>
              <a:gs pos="17000">
                <a:srgbClr val="000000">
                  <a:alpha val="59000"/>
                </a:srgbClr>
              </a:gs>
              <a:gs pos="100000">
                <a:srgbClr val="000000">
                  <a:alpha val="0"/>
                </a:srgb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F92CB243-67C5-E304-31A0-4D7D607BA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9464116" y="322049"/>
            <a:ext cx="3067943" cy="2408606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51000">
                <a:schemeClr val="accent2"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1A95761-C93E-94BF-087D-D2A823789E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10392" y="4172881"/>
            <a:ext cx="7154743" cy="2702991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52000">
                <a:schemeClr val="accent2">
                  <a:alpha val="0"/>
                </a:schemeClr>
              </a:gs>
            </a:gsLst>
            <a:lin ang="4200000" scaled="0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213871-9EAB-254B-65F5-8C2233B588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9029" y="1936866"/>
            <a:ext cx="4849044" cy="2839273"/>
          </a:xfrm>
        </p:spPr>
        <p:txBody>
          <a:bodyPr>
            <a:normAutofit/>
          </a:bodyPr>
          <a:lstStyle/>
          <a:p>
            <a:pPr algn="l"/>
            <a:r>
              <a:rPr lang="en-AU" sz="3600">
                <a:solidFill>
                  <a:srgbClr val="FFFFFF"/>
                </a:solidFill>
              </a:rPr>
              <a:t>Back to Basics</a:t>
            </a:r>
            <a:br>
              <a:rPr lang="en-AU" sz="3600">
                <a:solidFill>
                  <a:srgbClr val="FFFFFF"/>
                </a:solidFill>
              </a:rPr>
            </a:br>
            <a:r>
              <a:rPr lang="en-AU" sz="3600">
                <a:solidFill>
                  <a:srgbClr val="FFFFFF"/>
                </a:solidFill>
              </a:rPr>
              <a:t>General Ledgers and General Journal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1F2B21-DE47-A8BE-FC4C-D25B353581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9028" y="4873600"/>
            <a:ext cx="4849044" cy="1183602"/>
          </a:xfrm>
        </p:spPr>
        <p:txBody>
          <a:bodyPr>
            <a:normAutofit/>
          </a:bodyPr>
          <a:lstStyle/>
          <a:p>
            <a:pPr algn="l"/>
            <a:r>
              <a:rPr lang="en-AU" sz="2000">
                <a:solidFill>
                  <a:srgbClr val="FFFFFF"/>
                </a:solidFill>
              </a:rPr>
              <a:t>Marianne Riley-Dunstan</a:t>
            </a:r>
          </a:p>
          <a:p>
            <a:pPr algn="l"/>
            <a:r>
              <a:rPr lang="en-AU" sz="2000">
                <a:solidFill>
                  <a:srgbClr val="FFFFFF"/>
                </a:solidFill>
              </a:rPr>
              <a:t>BEWA Conference 2025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6E63D1A5-FD49-4756-F62E-786C34E63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06736" y="-7619"/>
            <a:ext cx="995654" cy="6918113"/>
          </a:xfrm>
          <a:prstGeom prst="rect">
            <a:avLst/>
          </a:prstGeom>
          <a:gradFill flip="none" rotWithShape="1">
            <a:gsLst>
              <a:gs pos="0">
                <a:schemeClr val="accent5">
                  <a:alpha val="68000"/>
                </a:schemeClr>
              </a:gs>
              <a:gs pos="37000">
                <a:schemeClr val="accent5">
                  <a:alpha val="0"/>
                </a:schemeClr>
              </a:gs>
            </a:gsLst>
            <a:lin ang="10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576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474903-2A9C-FF43-A91C-98FD29650941}"/>
              </a:ext>
            </a:extLst>
          </p:cNvPr>
          <p:cNvSpPr txBox="1">
            <a:spLocks noGrp="1"/>
          </p:cNvSpPr>
          <p:nvPr>
            <p:ph sz="half" idx="1"/>
          </p:nvPr>
        </p:nvSpPr>
        <p:spPr>
          <a:xfrm>
            <a:off x="3665537" y="1558928"/>
            <a:ext cx="8403771" cy="3190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000" dirty="0"/>
              <a:t>When you record </a:t>
            </a:r>
            <a:r>
              <a:rPr lang="en-US" sz="2000" u="sng" dirty="0"/>
              <a:t>ANY</a:t>
            </a:r>
            <a:r>
              <a:rPr lang="en-US" sz="2000" dirty="0"/>
              <a:t> transactions, you need to record two sides to the transaction.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/>
              <a:t>One goes on the debit (Left) side and the other on the credit (Right) side. 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A </a:t>
            </a:r>
            <a:r>
              <a:rPr lang="en-US" sz="2000" b="1" dirty="0">
                <a:solidFill>
                  <a:srgbClr val="7030A0"/>
                </a:solidFill>
              </a:rPr>
              <a:t>debit</a:t>
            </a:r>
            <a:r>
              <a:rPr lang="en-US" sz="2000" dirty="0"/>
              <a:t> INCREASES the </a:t>
            </a:r>
            <a:r>
              <a:rPr lang="en-US" sz="2000" b="1" dirty="0">
                <a:solidFill>
                  <a:srgbClr val="00B050"/>
                </a:solidFill>
              </a:rPr>
              <a:t>asset</a:t>
            </a:r>
            <a:r>
              <a:rPr lang="en-US" sz="2000" dirty="0"/>
              <a:t> or </a:t>
            </a:r>
            <a:r>
              <a:rPr lang="en-US" sz="2000" b="1" dirty="0">
                <a:solidFill>
                  <a:srgbClr val="00B050"/>
                </a:solidFill>
              </a:rPr>
              <a:t>expense</a:t>
            </a:r>
            <a:r>
              <a:rPr lang="en-US" sz="2000" dirty="0"/>
              <a:t> account and DECREASES a </a:t>
            </a:r>
            <a:r>
              <a:rPr lang="en-US" sz="2000" b="1" dirty="0">
                <a:solidFill>
                  <a:schemeClr val="accent2"/>
                </a:solidFill>
              </a:rPr>
              <a:t>liability, income </a:t>
            </a:r>
            <a:r>
              <a:rPr lang="en-US" sz="2000" dirty="0"/>
              <a:t>and </a:t>
            </a:r>
            <a:r>
              <a:rPr lang="en-US" sz="2000" b="1" dirty="0">
                <a:solidFill>
                  <a:schemeClr val="accent2"/>
                </a:solidFill>
              </a:rPr>
              <a:t>equity</a:t>
            </a:r>
            <a:r>
              <a:rPr lang="en-US" sz="2000" dirty="0"/>
              <a:t> account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A </a:t>
            </a:r>
            <a:r>
              <a:rPr lang="en-US" sz="2000" b="1" dirty="0">
                <a:solidFill>
                  <a:schemeClr val="accent4"/>
                </a:solidFill>
              </a:rPr>
              <a:t>credit</a:t>
            </a:r>
            <a:r>
              <a:rPr lang="en-US" sz="2000" dirty="0"/>
              <a:t> DECREASES the </a:t>
            </a:r>
            <a:r>
              <a:rPr lang="en-US" sz="2000" b="1" dirty="0">
                <a:solidFill>
                  <a:srgbClr val="00B050"/>
                </a:solidFill>
              </a:rPr>
              <a:t>asset</a:t>
            </a:r>
            <a:r>
              <a:rPr lang="en-US" sz="2000" dirty="0"/>
              <a:t> or </a:t>
            </a:r>
            <a:r>
              <a:rPr lang="en-US" sz="2000" b="1" dirty="0">
                <a:solidFill>
                  <a:srgbClr val="00B050"/>
                </a:solidFill>
              </a:rPr>
              <a:t>expense</a:t>
            </a:r>
            <a:r>
              <a:rPr lang="en-US" sz="2000" dirty="0"/>
              <a:t> account and INCREASES a </a:t>
            </a:r>
            <a:r>
              <a:rPr lang="en-US" sz="2000" b="1" dirty="0">
                <a:solidFill>
                  <a:schemeClr val="accent2"/>
                </a:solidFill>
              </a:rPr>
              <a:t>liability, income</a:t>
            </a:r>
            <a:r>
              <a:rPr lang="en-US" sz="2000" dirty="0"/>
              <a:t> and </a:t>
            </a:r>
            <a:r>
              <a:rPr lang="en-US" sz="2000" b="1" dirty="0">
                <a:solidFill>
                  <a:schemeClr val="accent2"/>
                </a:solidFill>
              </a:rPr>
              <a:t>equity</a:t>
            </a:r>
            <a:r>
              <a:rPr lang="en-US" sz="2000" dirty="0"/>
              <a:t> account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EE43FFE-32C0-4EC0-8B54-1EC117DB69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112" y="1558928"/>
            <a:ext cx="3400425" cy="13430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0CB27DA-6085-4B4D-81DF-F3856A24ED00}"/>
              </a:ext>
            </a:extLst>
          </p:cNvPr>
          <p:cNvSpPr txBox="1"/>
          <p:nvPr/>
        </p:nvSpPr>
        <p:spPr>
          <a:xfrm>
            <a:off x="311735" y="5218209"/>
            <a:ext cx="10518703" cy="101566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/>
              <a:t>Whenever an accounting transaction is created, at least </a:t>
            </a:r>
            <a:r>
              <a:rPr lang="en-US" sz="2000" b="1" dirty="0"/>
              <a:t>two</a:t>
            </a:r>
            <a:r>
              <a:rPr lang="en-US" sz="2000" dirty="0"/>
              <a:t> accounts will be impacted, with a </a:t>
            </a:r>
            <a:r>
              <a:rPr lang="en-US" sz="2000" i="1" dirty="0"/>
              <a:t>debit entry against one account and a credit entry against another</a:t>
            </a:r>
            <a:r>
              <a:rPr lang="en-US" sz="2000" dirty="0"/>
              <a:t>. There is no maximum number of entries but a minimum of two. This is called </a:t>
            </a:r>
            <a:r>
              <a:rPr lang="en-US" sz="2000" b="1" dirty="0"/>
              <a:t>double-entry accounting.</a:t>
            </a:r>
            <a:endParaRPr lang="en-US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F1ED64-E492-CD0A-2B3F-024032408392}"/>
              </a:ext>
            </a:extLst>
          </p:cNvPr>
          <p:cNvSpPr txBox="1"/>
          <p:nvPr/>
        </p:nvSpPr>
        <p:spPr>
          <a:xfrm>
            <a:off x="4922429" y="164263"/>
            <a:ext cx="425442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Debits and Credits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840302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474903-2A9C-FF43-A91C-98FD29650941}"/>
              </a:ext>
            </a:extLst>
          </p:cNvPr>
          <p:cNvSpPr txBox="1">
            <a:spLocks noGrp="1"/>
          </p:cNvSpPr>
          <p:nvPr>
            <p:ph sz="half" idx="1"/>
          </p:nvPr>
        </p:nvSpPr>
        <p:spPr>
          <a:xfrm>
            <a:off x="294461" y="1169430"/>
            <a:ext cx="11059862" cy="29115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2000" b="1" dirty="0"/>
              <a:t>Asset</a:t>
            </a:r>
            <a:r>
              <a:rPr lang="en-US" sz="2000" dirty="0"/>
              <a:t> accounts: A debit increases the balance, and a credit decreases the balance. </a:t>
            </a:r>
          </a:p>
          <a:p>
            <a:pPr marL="0" indent="0">
              <a:buNone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Liability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accounts: A debit decreases the balance, and a credit increases the balance</a:t>
            </a:r>
            <a:endParaRPr lang="en-US" sz="2000" b="1" dirty="0"/>
          </a:p>
          <a:p>
            <a:pPr marL="0" indent="0">
              <a:buNone/>
            </a:pPr>
            <a:r>
              <a:rPr lang="en-US" sz="2000" dirty="0"/>
              <a:t>Owners’ </a:t>
            </a:r>
            <a:r>
              <a:rPr lang="en-US" sz="2000" b="1" dirty="0"/>
              <a:t>equity</a:t>
            </a:r>
            <a:r>
              <a:rPr lang="en-US" sz="2000" dirty="0"/>
              <a:t> accounts: A debit decreases the balance and credit increases the balance</a:t>
            </a:r>
            <a:endParaRPr lang="en-US" sz="2000" b="1" dirty="0"/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Revenue/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Income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accounts: A debit decreases the balance, and a credit increases the balance. </a:t>
            </a:r>
          </a:p>
          <a:p>
            <a:pPr marL="0" indent="0">
              <a:buNone/>
            </a:pPr>
            <a:r>
              <a:rPr lang="en-US" sz="2000" b="1" dirty="0"/>
              <a:t>Expense</a:t>
            </a:r>
            <a:r>
              <a:rPr lang="en-US" sz="2000" dirty="0"/>
              <a:t> accounts: A debit increases the balance, and a credit decreases the balance. </a:t>
            </a:r>
          </a:p>
          <a:p>
            <a:pPr marL="0" indent="0">
              <a:buNone/>
            </a:pPr>
            <a:endParaRPr lang="en-US" sz="2800" b="1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D482E67-E444-470A-84D1-BA5D033B1A4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9652"/>
          <a:stretch>
            <a:fillRect/>
          </a:stretch>
        </p:blipFill>
        <p:spPr>
          <a:xfrm>
            <a:off x="1950295" y="4080996"/>
            <a:ext cx="3196628" cy="250320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6B34C8A-65F7-E49B-7450-543991281F6C}"/>
              </a:ext>
            </a:extLst>
          </p:cNvPr>
          <p:cNvSpPr txBox="1"/>
          <p:nvPr/>
        </p:nvSpPr>
        <p:spPr>
          <a:xfrm>
            <a:off x="4708886" y="197116"/>
            <a:ext cx="604489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Accounting Rules - Debits and Credits: </a:t>
            </a:r>
          </a:p>
          <a:p>
            <a:endParaRPr lang="en-AU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3E3EEAD-D491-7485-DC63-D80D862467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9652"/>
          <a:stretch>
            <a:fillRect/>
          </a:stretch>
        </p:blipFill>
        <p:spPr>
          <a:xfrm>
            <a:off x="7501366" y="4156339"/>
            <a:ext cx="2974900" cy="232957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77BF570-B0D9-BD87-CFFA-2AB0294A74AA}"/>
              </a:ext>
            </a:extLst>
          </p:cNvPr>
          <p:cNvSpPr txBox="1"/>
          <p:nvPr/>
        </p:nvSpPr>
        <p:spPr>
          <a:xfrm rot="16200000">
            <a:off x="372252" y="5227604"/>
            <a:ext cx="21165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b="1" i="1" dirty="0">
                <a:solidFill>
                  <a:srgbClr val="7030A0"/>
                </a:solidFill>
              </a:rPr>
              <a:t>Debit in Nature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BB2337-5E09-D3C4-0DA6-042F1CC59AEF}"/>
              </a:ext>
            </a:extLst>
          </p:cNvPr>
          <p:cNvSpPr txBox="1"/>
          <p:nvPr/>
        </p:nvSpPr>
        <p:spPr>
          <a:xfrm rot="5400000">
            <a:off x="9770133" y="5207416"/>
            <a:ext cx="22394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b="1" i="1" dirty="0">
                <a:solidFill>
                  <a:srgbClr val="7030A0"/>
                </a:solidFill>
              </a:rPr>
              <a:t>Credit in Nature</a:t>
            </a:r>
          </a:p>
        </p:txBody>
      </p:sp>
      <p:sp>
        <p:nvSpPr>
          <p:cNvPr id="8" name="Arrow: Up 7">
            <a:extLst>
              <a:ext uri="{FF2B5EF4-FFF2-40B4-BE49-F238E27FC236}">
                <a16:creationId xmlns:a16="http://schemas.microsoft.com/office/drawing/2014/main" id="{4FE97B16-7026-007D-1FB2-ADA4E714E667}"/>
              </a:ext>
            </a:extLst>
          </p:cNvPr>
          <p:cNvSpPr/>
          <p:nvPr/>
        </p:nvSpPr>
        <p:spPr>
          <a:xfrm>
            <a:off x="1734014" y="4654131"/>
            <a:ext cx="246396" cy="1653585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Arrow: Up 8">
            <a:extLst>
              <a:ext uri="{FF2B5EF4-FFF2-40B4-BE49-F238E27FC236}">
                <a16:creationId xmlns:a16="http://schemas.microsoft.com/office/drawing/2014/main" id="{80E03AFB-EB1C-F550-1CBC-BE8D493F0226}"/>
              </a:ext>
            </a:extLst>
          </p:cNvPr>
          <p:cNvSpPr/>
          <p:nvPr/>
        </p:nvSpPr>
        <p:spPr>
          <a:xfrm>
            <a:off x="10443411" y="4580678"/>
            <a:ext cx="246396" cy="1653585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Arrow: Up 9">
            <a:extLst>
              <a:ext uri="{FF2B5EF4-FFF2-40B4-BE49-F238E27FC236}">
                <a16:creationId xmlns:a16="http://schemas.microsoft.com/office/drawing/2014/main" id="{397736C7-6197-D630-9930-5FFB0274C39C}"/>
              </a:ext>
            </a:extLst>
          </p:cNvPr>
          <p:cNvSpPr/>
          <p:nvPr/>
        </p:nvSpPr>
        <p:spPr>
          <a:xfrm rot="10800000">
            <a:off x="5062175" y="4654130"/>
            <a:ext cx="246396" cy="1653585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Arrow: Up 10">
            <a:extLst>
              <a:ext uri="{FF2B5EF4-FFF2-40B4-BE49-F238E27FC236}">
                <a16:creationId xmlns:a16="http://schemas.microsoft.com/office/drawing/2014/main" id="{00F75E3E-AD0E-7966-1FE6-543162365334}"/>
              </a:ext>
            </a:extLst>
          </p:cNvPr>
          <p:cNvSpPr/>
          <p:nvPr/>
        </p:nvSpPr>
        <p:spPr>
          <a:xfrm rot="10800000">
            <a:off x="7400096" y="4654130"/>
            <a:ext cx="246396" cy="1653585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608111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474903-2A9C-FF43-A91C-98FD29650941}"/>
              </a:ext>
            </a:extLst>
          </p:cNvPr>
          <p:cNvSpPr txBox="1">
            <a:spLocks noGrp="1"/>
          </p:cNvSpPr>
          <p:nvPr>
            <p:ph sz="half" idx="1"/>
          </p:nvPr>
        </p:nvSpPr>
        <p:spPr>
          <a:xfrm>
            <a:off x="389339" y="860224"/>
            <a:ext cx="6938924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dirty="0"/>
              <a:t>Let’s draw some GL T-accounts to practice this.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DD652E4-533A-408A-880A-DA5BEEA2B212}"/>
              </a:ext>
            </a:extLst>
          </p:cNvPr>
          <p:cNvGrpSpPr/>
          <p:nvPr/>
        </p:nvGrpSpPr>
        <p:grpSpPr>
          <a:xfrm>
            <a:off x="1218231" y="2841042"/>
            <a:ext cx="2928135" cy="1881884"/>
            <a:chOff x="1119883" y="4613096"/>
            <a:chExt cx="2928135" cy="1881884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0F2E9D28-9554-42E4-8E8E-A5B9230DCC47}"/>
                </a:ext>
              </a:extLst>
            </p:cNvPr>
            <p:cNvCxnSpPr/>
            <p:nvPr/>
          </p:nvCxnSpPr>
          <p:spPr>
            <a:xfrm>
              <a:off x="1119883" y="4613096"/>
              <a:ext cx="2928135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D42526AF-75F1-4130-8CC4-B5D3335DEA75}"/>
                </a:ext>
              </a:extLst>
            </p:cNvPr>
            <p:cNvCxnSpPr>
              <a:cxnSpLocks/>
            </p:cNvCxnSpPr>
            <p:nvPr/>
          </p:nvCxnSpPr>
          <p:spPr>
            <a:xfrm>
              <a:off x="2613060" y="4613096"/>
              <a:ext cx="0" cy="18818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D3D36A8A-042A-4A4B-938F-E3BD0F41C324}"/>
              </a:ext>
            </a:extLst>
          </p:cNvPr>
          <p:cNvGrpSpPr/>
          <p:nvPr/>
        </p:nvGrpSpPr>
        <p:grpSpPr>
          <a:xfrm>
            <a:off x="6096000" y="2168598"/>
            <a:ext cx="2928135" cy="1881884"/>
            <a:chOff x="1119883" y="4613096"/>
            <a:chExt cx="2928135" cy="1881884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7210D7C6-83A5-4E5D-811C-632B79614F2F}"/>
                </a:ext>
              </a:extLst>
            </p:cNvPr>
            <p:cNvCxnSpPr/>
            <p:nvPr/>
          </p:nvCxnSpPr>
          <p:spPr>
            <a:xfrm>
              <a:off x="1119883" y="4613096"/>
              <a:ext cx="2928135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C588254-291E-42DB-AF17-0D9AF9511189}"/>
                </a:ext>
              </a:extLst>
            </p:cNvPr>
            <p:cNvCxnSpPr>
              <a:cxnSpLocks/>
            </p:cNvCxnSpPr>
            <p:nvPr/>
          </p:nvCxnSpPr>
          <p:spPr>
            <a:xfrm>
              <a:off x="2613060" y="4613096"/>
              <a:ext cx="0" cy="18818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E8B4A9E-DFCB-4FC5-921B-50A1A9F1A51C}"/>
              </a:ext>
            </a:extLst>
          </p:cNvPr>
          <p:cNvGrpSpPr/>
          <p:nvPr/>
        </p:nvGrpSpPr>
        <p:grpSpPr>
          <a:xfrm>
            <a:off x="6096000" y="4797922"/>
            <a:ext cx="2928135" cy="1881884"/>
            <a:chOff x="1119883" y="4613096"/>
            <a:chExt cx="2928135" cy="1881884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EECE3611-2E0C-499A-8E71-C1549046E2E6}"/>
                </a:ext>
              </a:extLst>
            </p:cNvPr>
            <p:cNvCxnSpPr/>
            <p:nvPr/>
          </p:nvCxnSpPr>
          <p:spPr>
            <a:xfrm>
              <a:off x="1119883" y="4613096"/>
              <a:ext cx="2928135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75E8CB88-51C1-4E5D-A049-B9C29AEA1054}"/>
                </a:ext>
              </a:extLst>
            </p:cNvPr>
            <p:cNvCxnSpPr>
              <a:cxnSpLocks/>
            </p:cNvCxnSpPr>
            <p:nvPr/>
          </p:nvCxnSpPr>
          <p:spPr>
            <a:xfrm>
              <a:off x="2613060" y="4613096"/>
              <a:ext cx="0" cy="18818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Arrow: Up 1">
            <a:extLst>
              <a:ext uri="{FF2B5EF4-FFF2-40B4-BE49-F238E27FC236}">
                <a16:creationId xmlns:a16="http://schemas.microsoft.com/office/drawing/2014/main" id="{20536934-1AD3-4DC2-A12A-69FD27528B5B}"/>
              </a:ext>
            </a:extLst>
          </p:cNvPr>
          <p:cNvSpPr/>
          <p:nvPr/>
        </p:nvSpPr>
        <p:spPr>
          <a:xfrm>
            <a:off x="1869279" y="3067985"/>
            <a:ext cx="288745" cy="1511166"/>
          </a:xfrm>
          <a:prstGeom prst="up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Arrow: Up 15">
            <a:extLst>
              <a:ext uri="{FF2B5EF4-FFF2-40B4-BE49-F238E27FC236}">
                <a16:creationId xmlns:a16="http://schemas.microsoft.com/office/drawing/2014/main" id="{AB7C5EE7-9E15-465F-89A7-34B301893F36}"/>
              </a:ext>
            </a:extLst>
          </p:cNvPr>
          <p:cNvSpPr/>
          <p:nvPr/>
        </p:nvSpPr>
        <p:spPr>
          <a:xfrm rot="10800000">
            <a:off x="6698215" y="4983281"/>
            <a:ext cx="288745" cy="1511166"/>
          </a:xfrm>
          <a:prstGeom prst="upArrow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7" name="Arrow: Up 16">
            <a:extLst>
              <a:ext uri="{FF2B5EF4-FFF2-40B4-BE49-F238E27FC236}">
                <a16:creationId xmlns:a16="http://schemas.microsoft.com/office/drawing/2014/main" id="{2772E725-A9C4-49CF-AA86-D82894A51291}"/>
              </a:ext>
            </a:extLst>
          </p:cNvPr>
          <p:cNvSpPr/>
          <p:nvPr/>
        </p:nvSpPr>
        <p:spPr>
          <a:xfrm rot="10800000">
            <a:off x="6553843" y="2428247"/>
            <a:ext cx="288745" cy="1511166"/>
          </a:xfrm>
          <a:prstGeom prst="upArrow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accent4"/>
              </a:solidFill>
            </a:endParaRPr>
          </a:p>
        </p:txBody>
      </p:sp>
      <p:sp>
        <p:nvSpPr>
          <p:cNvPr id="18" name="Arrow: Up 17">
            <a:extLst>
              <a:ext uri="{FF2B5EF4-FFF2-40B4-BE49-F238E27FC236}">
                <a16:creationId xmlns:a16="http://schemas.microsoft.com/office/drawing/2014/main" id="{CA7FCCB0-0EFD-459E-9F38-0CC374D647AC}"/>
              </a:ext>
            </a:extLst>
          </p:cNvPr>
          <p:cNvSpPr/>
          <p:nvPr/>
        </p:nvSpPr>
        <p:spPr>
          <a:xfrm rot="10800000">
            <a:off x="3437483" y="3082397"/>
            <a:ext cx="288745" cy="1511166"/>
          </a:xfrm>
          <a:prstGeom prst="upArrow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9" name="Arrow: Up 18">
            <a:extLst>
              <a:ext uri="{FF2B5EF4-FFF2-40B4-BE49-F238E27FC236}">
                <a16:creationId xmlns:a16="http://schemas.microsoft.com/office/drawing/2014/main" id="{01AA3937-C64D-47C5-9A5A-71A29B718AF6}"/>
              </a:ext>
            </a:extLst>
          </p:cNvPr>
          <p:cNvSpPr/>
          <p:nvPr/>
        </p:nvSpPr>
        <p:spPr>
          <a:xfrm>
            <a:off x="8296657" y="4983281"/>
            <a:ext cx="288745" cy="1511166"/>
          </a:xfrm>
          <a:prstGeom prst="up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0" name="Arrow: Up 19">
            <a:extLst>
              <a:ext uri="{FF2B5EF4-FFF2-40B4-BE49-F238E27FC236}">
                <a16:creationId xmlns:a16="http://schemas.microsoft.com/office/drawing/2014/main" id="{F45F72B5-6D8D-4ABB-9764-3D914B3558B0}"/>
              </a:ext>
            </a:extLst>
          </p:cNvPr>
          <p:cNvSpPr/>
          <p:nvPr/>
        </p:nvSpPr>
        <p:spPr>
          <a:xfrm>
            <a:off x="8288956" y="2447940"/>
            <a:ext cx="288745" cy="1511166"/>
          </a:xfrm>
          <a:prstGeom prst="up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E989B30-EB46-4D0D-A349-A294150087BD}"/>
              </a:ext>
            </a:extLst>
          </p:cNvPr>
          <p:cNvSpPr txBox="1"/>
          <p:nvPr/>
        </p:nvSpPr>
        <p:spPr>
          <a:xfrm>
            <a:off x="938366" y="2330925"/>
            <a:ext cx="38251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b="1" dirty="0">
                <a:solidFill>
                  <a:srgbClr val="00B050"/>
                </a:solidFill>
              </a:rPr>
              <a:t>Asset</a:t>
            </a:r>
            <a:r>
              <a:rPr lang="en-AU" dirty="0"/>
              <a:t> and </a:t>
            </a:r>
            <a:r>
              <a:rPr lang="en-AU" b="1" dirty="0">
                <a:solidFill>
                  <a:srgbClr val="00B050"/>
                </a:solidFill>
              </a:rPr>
              <a:t>Expense</a:t>
            </a:r>
            <a:r>
              <a:rPr lang="en-AU" dirty="0"/>
              <a:t> GL accounts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AFCB2D8-6933-4A26-847D-CBB0019A3DF9}"/>
              </a:ext>
            </a:extLst>
          </p:cNvPr>
          <p:cNvSpPr txBox="1"/>
          <p:nvPr/>
        </p:nvSpPr>
        <p:spPr>
          <a:xfrm>
            <a:off x="5919270" y="1755576"/>
            <a:ext cx="3902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b="1" dirty="0">
                <a:solidFill>
                  <a:schemeClr val="accent2"/>
                </a:solidFill>
              </a:rPr>
              <a:t>Liabilities</a:t>
            </a:r>
            <a:r>
              <a:rPr lang="en-AU" dirty="0"/>
              <a:t> and </a:t>
            </a:r>
            <a:r>
              <a:rPr lang="en-AU" b="1" dirty="0">
                <a:solidFill>
                  <a:schemeClr val="accent2"/>
                </a:solidFill>
              </a:rPr>
              <a:t>Equity </a:t>
            </a:r>
            <a:r>
              <a:rPr lang="en-AU" dirty="0"/>
              <a:t>GL accounts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9CE1CC0-88F3-4410-BF2C-15E7B8188578}"/>
              </a:ext>
            </a:extLst>
          </p:cNvPr>
          <p:cNvSpPr txBox="1"/>
          <p:nvPr/>
        </p:nvSpPr>
        <p:spPr>
          <a:xfrm>
            <a:off x="5895114" y="4408897"/>
            <a:ext cx="3926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b="1" dirty="0">
                <a:solidFill>
                  <a:schemeClr val="accent2"/>
                </a:solidFill>
              </a:rPr>
              <a:t>Revenue</a:t>
            </a:r>
            <a:r>
              <a:rPr lang="en-AU" dirty="0"/>
              <a:t> and </a:t>
            </a:r>
            <a:r>
              <a:rPr lang="en-AU" b="1" dirty="0">
                <a:solidFill>
                  <a:schemeClr val="accent2"/>
                </a:solidFill>
              </a:rPr>
              <a:t>Income</a:t>
            </a:r>
            <a:r>
              <a:rPr lang="en-AU" dirty="0"/>
              <a:t> GL accounts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1862FA7-329E-4CB2-B0AB-215BB83366B3}"/>
              </a:ext>
            </a:extLst>
          </p:cNvPr>
          <p:cNvSpPr txBox="1"/>
          <p:nvPr/>
        </p:nvSpPr>
        <p:spPr>
          <a:xfrm rot="16200000">
            <a:off x="-110368" y="3597318"/>
            <a:ext cx="2385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>
                <a:solidFill>
                  <a:srgbClr val="00B0F0"/>
                </a:solidFill>
              </a:rPr>
              <a:t>DEBIT NATURE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133D777-205C-4336-8F0A-B141A2442539}"/>
              </a:ext>
            </a:extLst>
          </p:cNvPr>
          <p:cNvSpPr txBox="1"/>
          <p:nvPr/>
        </p:nvSpPr>
        <p:spPr>
          <a:xfrm rot="5400000">
            <a:off x="8470824" y="2924874"/>
            <a:ext cx="22612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>
                <a:solidFill>
                  <a:srgbClr val="00B0F0"/>
                </a:solidFill>
              </a:rPr>
              <a:t>CREDIT NATURE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B4D8D1B-C948-4DAF-8D19-D0D85F29F981}"/>
              </a:ext>
            </a:extLst>
          </p:cNvPr>
          <p:cNvSpPr txBox="1"/>
          <p:nvPr/>
        </p:nvSpPr>
        <p:spPr>
          <a:xfrm rot="5400000">
            <a:off x="8506370" y="5409446"/>
            <a:ext cx="22612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>
                <a:solidFill>
                  <a:srgbClr val="00B0F0"/>
                </a:solidFill>
              </a:rPr>
              <a:t>CREDIT NATURE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3320ABB-FB1F-9A0D-C32E-96FEB96393BF}"/>
              </a:ext>
            </a:extLst>
          </p:cNvPr>
          <p:cNvSpPr txBox="1">
            <a:spLocks/>
          </p:cNvSpPr>
          <p:nvPr/>
        </p:nvSpPr>
        <p:spPr>
          <a:xfrm>
            <a:off x="4624131" y="156387"/>
            <a:ext cx="7445950" cy="1051570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solidFill>
                  <a:srgbClr val="FF0000"/>
                </a:solidFill>
              </a:rPr>
              <a:t>Debit and Credit nature, GL accounts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792847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474903-2A9C-FF43-A91C-98FD29650941}"/>
              </a:ext>
            </a:extLst>
          </p:cNvPr>
          <p:cNvSpPr txBox="1">
            <a:spLocks noGrp="1"/>
          </p:cNvSpPr>
          <p:nvPr>
            <p:ph sz="half" idx="1"/>
          </p:nvPr>
        </p:nvSpPr>
        <p:spPr>
          <a:xfrm>
            <a:off x="572414" y="1012384"/>
            <a:ext cx="11059862" cy="4701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0000"/>
                </a:solidFill>
              </a:rPr>
              <a:t>Posting to the General Ledger</a:t>
            </a:r>
          </a:p>
          <a:p>
            <a:pPr marL="0" indent="0">
              <a:buNone/>
            </a:pPr>
            <a:r>
              <a:rPr lang="en-US" dirty="0"/>
              <a:t>Posting to the ledger means transferring the information into the ledger accounts. There are three steps involved: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b="1" dirty="0"/>
              <a:t>Step 1</a:t>
            </a:r>
            <a:r>
              <a:rPr lang="en-US" sz="2800" dirty="0"/>
              <a:t>	Identify which accounts are affected (two minimum).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800" b="1" dirty="0"/>
              <a:t>Step 2 </a:t>
            </a:r>
            <a:r>
              <a:rPr lang="en-US" sz="2800" dirty="0"/>
              <a:t>	Identify how they are affected increasing or decreasing 		(debit (Dr) or credit (Cr))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800" b="1" dirty="0"/>
              <a:t>Step 3	</a:t>
            </a:r>
            <a:r>
              <a:rPr lang="en-US" sz="2800" dirty="0"/>
              <a:t>Record in the general ledger account</a:t>
            </a:r>
          </a:p>
        </p:txBody>
      </p:sp>
    </p:spTree>
    <p:extLst>
      <p:ext uri="{BB962C8B-B14F-4D97-AF65-F5344CB8AC3E}">
        <p14:creationId xmlns:p14="http://schemas.microsoft.com/office/powerpoint/2010/main" val="13846337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7C385F53-6CD0-4563-8A62-3A32D5761497}"/>
              </a:ext>
            </a:extLst>
          </p:cNvPr>
          <p:cNvGraphicFramePr>
            <a:graphicFrameLocks noGrp="1"/>
          </p:cNvGraphicFramePr>
          <p:nvPr/>
        </p:nvGraphicFramePr>
        <p:xfrm>
          <a:off x="995362" y="1093805"/>
          <a:ext cx="10201275" cy="5106316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3400425">
                  <a:extLst>
                    <a:ext uri="{9D8B030D-6E8A-4147-A177-3AD203B41FA5}">
                      <a16:colId xmlns:a16="http://schemas.microsoft.com/office/drawing/2014/main" val="380010507"/>
                    </a:ext>
                  </a:extLst>
                </a:gridCol>
                <a:gridCol w="3400425">
                  <a:extLst>
                    <a:ext uri="{9D8B030D-6E8A-4147-A177-3AD203B41FA5}">
                      <a16:colId xmlns:a16="http://schemas.microsoft.com/office/drawing/2014/main" val="3141728522"/>
                    </a:ext>
                  </a:extLst>
                </a:gridCol>
                <a:gridCol w="3400425">
                  <a:extLst>
                    <a:ext uri="{9D8B030D-6E8A-4147-A177-3AD203B41FA5}">
                      <a16:colId xmlns:a16="http://schemas.microsoft.com/office/drawing/2014/main" val="4213930089"/>
                    </a:ext>
                  </a:extLst>
                </a:gridCol>
              </a:tblGrid>
              <a:tr h="339788">
                <a:tc>
                  <a:txBody>
                    <a:bodyPr/>
                    <a:lstStyle/>
                    <a:p>
                      <a:r>
                        <a:rPr lang="en-AU" dirty="0"/>
                        <a:t>TRANSACTION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FIRST EFFECT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SECOND EFFECT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7213569"/>
                  </a:ext>
                </a:extLst>
              </a:tr>
              <a:tr h="594630">
                <a:tc>
                  <a:txBody>
                    <a:bodyPr/>
                    <a:lstStyle/>
                    <a:p>
                      <a:r>
                        <a:rPr lang="en-AU" dirty="0"/>
                        <a:t>Owner contributed $10 000 to the business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1470037"/>
                  </a:ext>
                </a:extLst>
              </a:tr>
              <a:tr h="743567">
                <a:tc>
                  <a:txBody>
                    <a:bodyPr/>
                    <a:lstStyle/>
                    <a:p>
                      <a:r>
                        <a:rPr lang="en-AU" dirty="0"/>
                        <a:t>Owner contributed a computer and printer worth $3 500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3912372"/>
                  </a:ext>
                </a:extLst>
              </a:tr>
              <a:tr h="849471">
                <a:tc>
                  <a:txBody>
                    <a:bodyPr/>
                    <a:lstStyle/>
                    <a:p>
                      <a:r>
                        <a:rPr lang="en-AU" dirty="0"/>
                        <a:t>Bought office equipment on credit from Office Supplies for </a:t>
                      </a:r>
                    </a:p>
                    <a:p>
                      <a:r>
                        <a:rPr lang="en-AU" dirty="0"/>
                        <a:t>$1 000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7579189"/>
                  </a:ext>
                </a:extLst>
              </a:tr>
              <a:tr h="849471">
                <a:tc>
                  <a:txBody>
                    <a:bodyPr/>
                    <a:lstStyle/>
                    <a:p>
                      <a:r>
                        <a:rPr lang="en-AU" dirty="0"/>
                        <a:t>Took out a premises mortgage for $200 000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042112"/>
                  </a:ext>
                </a:extLst>
              </a:tr>
              <a:tr h="743567">
                <a:tc>
                  <a:txBody>
                    <a:bodyPr/>
                    <a:lstStyle/>
                    <a:p>
                      <a:r>
                        <a:rPr lang="en-AU" dirty="0"/>
                        <a:t>Owner withdrew the computer worth $2 000 for use at home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1850210"/>
                  </a:ext>
                </a:extLst>
              </a:tr>
              <a:tr h="849471">
                <a:tc>
                  <a:txBody>
                    <a:bodyPr/>
                    <a:lstStyle/>
                    <a:p>
                      <a:r>
                        <a:rPr lang="en-AU" dirty="0"/>
                        <a:t>Took out a $5 000 loan from Happy Days 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38293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15903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C2EED4-6C12-B094-C380-E772049845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CC1132D4-B315-74A8-7ACA-FE913686D870}"/>
              </a:ext>
            </a:extLst>
          </p:cNvPr>
          <p:cNvGraphicFramePr>
            <a:graphicFrameLocks noGrp="1"/>
          </p:cNvGraphicFramePr>
          <p:nvPr/>
        </p:nvGraphicFramePr>
        <p:xfrm>
          <a:off x="995362" y="1093805"/>
          <a:ext cx="10201275" cy="5106316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3400425">
                  <a:extLst>
                    <a:ext uri="{9D8B030D-6E8A-4147-A177-3AD203B41FA5}">
                      <a16:colId xmlns:a16="http://schemas.microsoft.com/office/drawing/2014/main" val="380010507"/>
                    </a:ext>
                  </a:extLst>
                </a:gridCol>
                <a:gridCol w="3400425">
                  <a:extLst>
                    <a:ext uri="{9D8B030D-6E8A-4147-A177-3AD203B41FA5}">
                      <a16:colId xmlns:a16="http://schemas.microsoft.com/office/drawing/2014/main" val="3141728522"/>
                    </a:ext>
                  </a:extLst>
                </a:gridCol>
                <a:gridCol w="3400425">
                  <a:extLst>
                    <a:ext uri="{9D8B030D-6E8A-4147-A177-3AD203B41FA5}">
                      <a16:colId xmlns:a16="http://schemas.microsoft.com/office/drawing/2014/main" val="4213930089"/>
                    </a:ext>
                  </a:extLst>
                </a:gridCol>
              </a:tblGrid>
              <a:tr h="339788">
                <a:tc>
                  <a:txBody>
                    <a:bodyPr/>
                    <a:lstStyle/>
                    <a:p>
                      <a:r>
                        <a:rPr lang="en-AU" dirty="0"/>
                        <a:t>TRANSACTION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FIRST EFFECT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SECOND EFFECT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7213569"/>
                  </a:ext>
                </a:extLst>
              </a:tr>
              <a:tr h="594630">
                <a:tc>
                  <a:txBody>
                    <a:bodyPr/>
                    <a:lstStyle/>
                    <a:p>
                      <a:r>
                        <a:rPr lang="en-AU" dirty="0"/>
                        <a:t>Owner contributed $10 000 to the business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Cash at 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Capital – Your 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1470037"/>
                  </a:ext>
                </a:extLst>
              </a:tr>
              <a:tr h="743567">
                <a:tc>
                  <a:txBody>
                    <a:bodyPr/>
                    <a:lstStyle/>
                    <a:p>
                      <a:r>
                        <a:rPr lang="en-AU" dirty="0"/>
                        <a:t>Owner contributed a computer and printer worth $3 500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3912372"/>
                  </a:ext>
                </a:extLst>
              </a:tr>
              <a:tr h="849471">
                <a:tc>
                  <a:txBody>
                    <a:bodyPr/>
                    <a:lstStyle/>
                    <a:p>
                      <a:r>
                        <a:rPr lang="en-AU" dirty="0"/>
                        <a:t>Bought office equipment on credit from Office Supplies for </a:t>
                      </a:r>
                    </a:p>
                    <a:p>
                      <a:r>
                        <a:rPr lang="en-AU" dirty="0"/>
                        <a:t>$1 000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7579189"/>
                  </a:ext>
                </a:extLst>
              </a:tr>
              <a:tr h="849471">
                <a:tc>
                  <a:txBody>
                    <a:bodyPr/>
                    <a:lstStyle/>
                    <a:p>
                      <a:r>
                        <a:rPr lang="en-AU" dirty="0"/>
                        <a:t>Took out a premises mortgage for $200 000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042112"/>
                  </a:ext>
                </a:extLst>
              </a:tr>
              <a:tr h="743567">
                <a:tc>
                  <a:txBody>
                    <a:bodyPr/>
                    <a:lstStyle/>
                    <a:p>
                      <a:r>
                        <a:rPr lang="en-AU" dirty="0"/>
                        <a:t>Owner withdrew the computer worth $2 000 for use at home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1850210"/>
                  </a:ext>
                </a:extLst>
              </a:tr>
              <a:tr h="849471">
                <a:tc>
                  <a:txBody>
                    <a:bodyPr/>
                    <a:lstStyle/>
                    <a:p>
                      <a:r>
                        <a:rPr lang="en-AU" dirty="0"/>
                        <a:t>Took out a $5 000 loan from Happy Days 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38293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48774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AAB7A9-1F7F-D949-B99E-0978AB3745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8093F22F-9DE0-FAFC-814A-938FD8C07A7F}"/>
              </a:ext>
            </a:extLst>
          </p:cNvPr>
          <p:cNvGraphicFramePr>
            <a:graphicFrameLocks noGrp="1"/>
          </p:cNvGraphicFramePr>
          <p:nvPr/>
        </p:nvGraphicFramePr>
        <p:xfrm>
          <a:off x="995362" y="1093805"/>
          <a:ext cx="10201275" cy="5106316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3400425">
                  <a:extLst>
                    <a:ext uri="{9D8B030D-6E8A-4147-A177-3AD203B41FA5}">
                      <a16:colId xmlns:a16="http://schemas.microsoft.com/office/drawing/2014/main" val="380010507"/>
                    </a:ext>
                  </a:extLst>
                </a:gridCol>
                <a:gridCol w="3400425">
                  <a:extLst>
                    <a:ext uri="{9D8B030D-6E8A-4147-A177-3AD203B41FA5}">
                      <a16:colId xmlns:a16="http://schemas.microsoft.com/office/drawing/2014/main" val="3141728522"/>
                    </a:ext>
                  </a:extLst>
                </a:gridCol>
                <a:gridCol w="3400425">
                  <a:extLst>
                    <a:ext uri="{9D8B030D-6E8A-4147-A177-3AD203B41FA5}">
                      <a16:colId xmlns:a16="http://schemas.microsoft.com/office/drawing/2014/main" val="4213930089"/>
                    </a:ext>
                  </a:extLst>
                </a:gridCol>
              </a:tblGrid>
              <a:tr h="339788">
                <a:tc>
                  <a:txBody>
                    <a:bodyPr/>
                    <a:lstStyle/>
                    <a:p>
                      <a:r>
                        <a:rPr lang="en-AU" dirty="0"/>
                        <a:t>TRANSACTION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FIRST EFFECT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SECOND EFFECT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7213569"/>
                  </a:ext>
                </a:extLst>
              </a:tr>
              <a:tr h="594630">
                <a:tc>
                  <a:txBody>
                    <a:bodyPr/>
                    <a:lstStyle/>
                    <a:p>
                      <a:r>
                        <a:rPr lang="en-AU" dirty="0"/>
                        <a:t>Owner contributed $10 000 to the business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Cash at 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Capital – Your 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1470037"/>
                  </a:ext>
                </a:extLst>
              </a:tr>
              <a:tr h="743567">
                <a:tc>
                  <a:txBody>
                    <a:bodyPr/>
                    <a:lstStyle/>
                    <a:p>
                      <a:r>
                        <a:rPr lang="en-AU" dirty="0"/>
                        <a:t>Owner contributed a computer and printer worth $3 500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Office equipment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Capital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3912372"/>
                  </a:ext>
                </a:extLst>
              </a:tr>
              <a:tr h="849471">
                <a:tc>
                  <a:txBody>
                    <a:bodyPr/>
                    <a:lstStyle/>
                    <a:p>
                      <a:r>
                        <a:rPr lang="en-AU" dirty="0"/>
                        <a:t>Bought office equipment on credit from Office Supplies for </a:t>
                      </a:r>
                    </a:p>
                    <a:p>
                      <a:r>
                        <a:rPr lang="en-AU" dirty="0"/>
                        <a:t>$1 000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Office equipment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Accounts payable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7579189"/>
                  </a:ext>
                </a:extLst>
              </a:tr>
              <a:tr h="849471">
                <a:tc>
                  <a:txBody>
                    <a:bodyPr/>
                    <a:lstStyle/>
                    <a:p>
                      <a:r>
                        <a:rPr lang="en-AU" dirty="0"/>
                        <a:t>Took out a premises mortgage for $200 000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Premises or </a:t>
                      </a:r>
                    </a:p>
                    <a:p>
                      <a:r>
                        <a:rPr lang="en-AU" dirty="0"/>
                        <a:t>Cash at 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Loan -Mortgage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042112"/>
                  </a:ext>
                </a:extLst>
              </a:tr>
              <a:tr h="743567">
                <a:tc>
                  <a:txBody>
                    <a:bodyPr/>
                    <a:lstStyle/>
                    <a:p>
                      <a:r>
                        <a:rPr lang="en-AU" dirty="0"/>
                        <a:t>Owner withdrew the computer worth $2 000 for use at home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Drawings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Office equipment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1850210"/>
                  </a:ext>
                </a:extLst>
              </a:tr>
              <a:tr h="849471">
                <a:tc>
                  <a:txBody>
                    <a:bodyPr/>
                    <a:lstStyle/>
                    <a:p>
                      <a:r>
                        <a:rPr lang="en-AU" dirty="0"/>
                        <a:t>Took out a $5 000 loan from Happy Days 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Cash at 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Loan – Happy Days Bank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38293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15233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7B26AF-9E1F-81D3-20F7-B1824DE475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6198381-1BB0-54E5-F022-32AADAF795DF}"/>
              </a:ext>
            </a:extLst>
          </p:cNvPr>
          <p:cNvGraphicFramePr>
            <a:graphicFrameLocks noGrp="1"/>
          </p:cNvGraphicFramePr>
          <p:nvPr/>
        </p:nvGraphicFramePr>
        <p:xfrm>
          <a:off x="995362" y="1093805"/>
          <a:ext cx="10201275" cy="5106316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3400425">
                  <a:extLst>
                    <a:ext uri="{9D8B030D-6E8A-4147-A177-3AD203B41FA5}">
                      <a16:colId xmlns:a16="http://schemas.microsoft.com/office/drawing/2014/main" val="380010507"/>
                    </a:ext>
                  </a:extLst>
                </a:gridCol>
                <a:gridCol w="3400425">
                  <a:extLst>
                    <a:ext uri="{9D8B030D-6E8A-4147-A177-3AD203B41FA5}">
                      <a16:colId xmlns:a16="http://schemas.microsoft.com/office/drawing/2014/main" val="3141728522"/>
                    </a:ext>
                  </a:extLst>
                </a:gridCol>
                <a:gridCol w="3400425">
                  <a:extLst>
                    <a:ext uri="{9D8B030D-6E8A-4147-A177-3AD203B41FA5}">
                      <a16:colId xmlns:a16="http://schemas.microsoft.com/office/drawing/2014/main" val="4213930089"/>
                    </a:ext>
                  </a:extLst>
                </a:gridCol>
              </a:tblGrid>
              <a:tr h="339788">
                <a:tc>
                  <a:txBody>
                    <a:bodyPr/>
                    <a:lstStyle/>
                    <a:p>
                      <a:r>
                        <a:rPr lang="en-AU" dirty="0"/>
                        <a:t>TRANSACTION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FIRST EFFECT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SECOND EFFECT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7213569"/>
                  </a:ext>
                </a:extLst>
              </a:tr>
              <a:tr h="594630">
                <a:tc>
                  <a:txBody>
                    <a:bodyPr/>
                    <a:lstStyle/>
                    <a:p>
                      <a:r>
                        <a:rPr lang="en-AU" dirty="0"/>
                        <a:t>Owner contributed $10 000 to the business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Cash at 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Capital 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1470037"/>
                  </a:ext>
                </a:extLst>
              </a:tr>
              <a:tr h="743567">
                <a:tc>
                  <a:txBody>
                    <a:bodyPr/>
                    <a:lstStyle/>
                    <a:p>
                      <a:r>
                        <a:rPr lang="en-AU" dirty="0"/>
                        <a:t>Owner contributed a computer and printer worth $3 500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Office equipment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Capital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3912372"/>
                  </a:ext>
                </a:extLst>
              </a:tr>
              <a:tr h="849471">
                <a:tc>
                  <a:txBody>
                    <a:bodyPr/>
                    <a:lstStyle/>
                    <a:p>
                      <a:r>
                        <a:rPr lang="en-AU" dirty="0"/>
                        <a:t>Bought office equipment on credit from Office Supplies for </a:t>
                      </a:r>
                    </a:p>
                    <a:p>
                      <a:r>
                        <a:rPr lang="en-AU" dirty="0"/>
                        <a:t>$1 000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Office equipment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Accounts payable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7579189"/>
                  </a:ext>
                </a:extLst>
              </a:tr>
              <a:tr h="849471">
                <a:tc>
                  <a:txBody>
                    <a:bodyPr/>
                    <a:lstStyle/>
                    <a:p>
                      <a:r>
                        <a:rPr lang="en-AU" dirty="0"/>
                        <a:t>Took out a premises mortgage for $200 000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Premises or </a:t>
                      </a:r>
                    </a:p>
                    <a:p>
                      <a:r>
                        <a:rPr lang="en-AU" dirty="0"/>
                        <a:t>Cash at 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Loan -Mortgage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042112"/>
                  </a:ext>
                </a:extLst>
              </a:tr>
              <a:tr h="743567">
                <a:tc>
                  <a:txBody>
                    <a:bodyPr/>
                    <a:lstStyle/>
                    <a:p>
                      <a:r>
                        <a:rPr lang="en-AU" dirty="0"/>
                        <a:t>Owner withdrew the computer worth $2 000 for use at home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Drawings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Office equipment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1850210"/>
                  </a:ext>
                </a:extLst>
              </a:tr>
              <a:tr h="849471">
                <a:tc>
                  <a:txBody>
                    <a:bodyPr/>
                    <a:lstStyle/>
                    <a:p>
                      <a:r>
                        <a:rPr lang="en-AU" dirty="0"/>
                        <a:t>Took out a $5 000 loan from Happy Days 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Cash at 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Loan – Happy Days Bank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3829322"/>
                  </a:ext>
                </a:extLst>
              </a:tr>
            </a:tbl>
          </a:graphicData>
        </a:graphic>
      </p:graphicFrame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94EF8A2-6941-EB59-4621-A287BE5EB861}"/>
              </a:ext>
            </a:extLst>
          </p:cNvPr>
          <p:cNvCxnSpPr/>
          <p:nvPr/>
        </p:nvCxnSpPr>
        <p:spPr>
          <a:xfrm>
            <a:off x="7001691" y="842554"/>
            <a:ext cx="0" cy="5342709"/>
          </a:xfrm>
          <a:prstGeom prst="line">
            <a:avLst/>
          </a:prstGeom>
          <a:ln w="412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B87C3EC-9951-71D4-2323-9736ABB2B206}"/>
              </a:ext>
            </a:extLst>
          </p:cNvPr>
          <p:cNvCxnSpPr/>
          <p:nvPr/>
        </p:nvCxnSpPr>
        <p:spPr>
          <a:xfrm>
            <a:off x="4125685" y="823685"/>
            <a:ext cx="6263640" cy="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F42EAE2A-4DF3-8DA1-7AB2-F1800B727BEB}"/>
              </a:ext>
            </a:extLst>
          </p:cNvPr>
          <p:cNvSpPr txBox="1"/>
          <p:nvPr/>
        </p:nvSpPr>
        <p:spPr>
          <a:xfrm>
            <a:off x="4125680" y="515983"/>
            <a:ext cx="6263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b="1" dirty="0">
                <a:solidFill>
                  <a:srgbClr val="FF0000"/>
                </a:solidFill>
              </a:rPr>
              <a:t>Dr                          A           =         L   +    Eq                     Cr</a:t>
            </a:r>
          </a:p>
        </p:txBody>
      </p:sp>
    </p:spTree>
    <p:extLst>
      <p:ext uri="{BB962C8B-B14F-4D97-AF65-F5344CB8AC3E}">
        <p14:creationId xmlns:p14="http://schemas.microsoft.com/office/powerpoint/2010/main" val="1535954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474903-2A9C-FF43-A91C-98FD29650941}"/>
              </a:ext>
            </a:extLst>
          </p:cNvPr>
          <p:cNvSpPr txBox="1">
            <a:spLocks noGrp="1"/>
          </p:cNvSpPr>
          <p:nvPr>
            <p:ph sz="half" idx="1"/>
          </p:nvPr>
        </p:nvSpPr>
        <p:spPr>
          <a:xfrm>
            <a:off x="1455531" y="262862"/>
            <a:ext cx="11059862" cy="536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0000"/>
                </a:solidFill>
              </a:rPr>
              <a:t>Posting to the General Ledger</a:t>
            </a:r>
          </a:p>
        </p:txBody>
      </p:sp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283A9E9E-1333-45FA-A262-549DF7CEE842}"/>
              </a:ext>
            </a:extLst>
          </p:cNvPr>
          <p:cNvGraphicFramePr>
            <a:graphicFrameLocks noGrp="1"/>
          </p:cNvGraphicFramePr>
          <p:nvPr/>
        </p:nvGraphicFramePr>
        <p:xfrm>
          <a:off x="304800" y="1005840"/>
          <a:ext cx="11463867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9086">
                  <a:extLst>
                    <a:ext uri="{9D8B030D-6E8A-4147-A177-3AD203B41FA5}">
                      <a16:colId xmlns:a16="http://schemas.microsoft.com/office/drawing/2014/main" val="1560377751"/>
                    </a:ext>
                  </a:extLst>
                </a:gridCol>
                <a:gridCol w="3628571">
                  <a:extLst>
                    <a:ext uri="{9D8B030D-6E8A-4147-A177-3AD203B41FA5}">
                      <a16:colId xmlns:a16="http://schemas.microsoft.com/office/drawing/2014/main" val="2352730796"/>
                    </a:ext>
                  </a:extLst>
                </a:gridCol>
                <a:gridCol w="2839818">
                  <a:extLst>
                    <a:ext uri="{9D8B030D-6E8A-4147-A177-3AD203B41FA5}">
                      <a16:colId xmlns:a16="http://schemas.microsoft.com/office/drawing/2014/main" val="1682449874"/>
                    </a:ext>
                  </a:extLst>
                </a:gridCol>
                <a:gridCol w="1480782">
                  <a:extLst>
                    <a:ext uri="{9D8B030D-6E8A-4147-A177-3AD203B41FA5}">
                      <a16:colId xmlns:a16="http://schemas.microsoft.com/office/drawing/2014/main" val="2102778683"/>
                    </a:ext>
                  </a:extLst>
                </a:gridCol>
                <a:gridCol w="1519223">
                  <a:extLst>
                    <a:ext uri="{9D8B030D-6E8A-4147-A177-3AD203B41FA5}">
                      <a16:colId xmlns:a16="http://schemas.microsoft.com/office/drawing/2014/main" val="3105167843"/>
                    </a:ext>
                  </a:extLst>
                </a:gridCol>
                <a:gridCol w="1146387">
                  <a:extLst>
                    <a:ext uri="{9D8B030D-6E8A-4147-A177-3AD203B41FA5}">
                      <a16:colId xmlns:a16="http://schemas.microsoft.com/office/drawing/2014/main" val="3422172683"/>
                    </a:ext>
                  </a:extLst>
                </a:gridCol>
              </a:tblGrid>
              <a:tr h="584365">
                <a:tc>
                  <a:txBody>
                    <a:bodyPr/>
                    <a:lstStyle/>
                    <a:p>
                      <a:r>
                        <a:rPr lang="en-AU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TRANSACTION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ACCOUNT NAMES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dirty="0"/>
                        <a:t>CLASSIFICATION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INCREASE OR DECREASE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DEBIT OR CREDIT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4496475"/>
                  </a:ext>
                </a:extLst>
              </a:tr>
              <a:tr h="584365">
                <a:tc>
                  <a:txBody>
                    <a:bodyPr/>
                    <a:lstStyle/>
                    <a:p>
                      <a:r>
                        <a:rPr lang="en-AU" dirty="0"/>
                        <a:t>May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Owner contributed $10 000 to the business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Cash at Bank</a:t>
                      </a:r>
                    </a:p>
                    <a:p>
                      <a:r>
                        <a:rPr lang="en-AU" dirty="0"/>
                        <a:t>Capital – Your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Asset</a:t>
                      </a:r>
                    </a:p>
                    <a:p>
                      <a:pPr algn="ctr"/>
                      <a:r>
                        <a:rPr lang="en-AU" dirty="0"/>
                        <a:t>Equity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Inc</a:t>
                      </a:r>
                    </a:p>
                    <a:p>
                      <a:pPr algn="ctr"/>
                      <a:r>
                        <a:rPr lang="en-AU" dirty="0"/>
                        <a:t>Inc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Dr</a:t>
                      </a:r>
                    </a:p>
                    <a:p>
                      <a:pPr algn="ctr"/>
                      <a:r>
                        <a:rPr lang="en-AU" dirty="0"/>
                        <a:t>Cr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5840635"/>
                  </a:ext>
                </a:extLst>
              </a:tr>
              <a:tr h="584365">
                <a:tc>
                  <a:txBody>
                    <a:bodyPr/>
                    <a:lstStyle/>
                    <a:p>
                      <a:r>
                        <a:rPr lang="en-AU" dirty="0"/>
                        <a:t>May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Owner contributed a computer and printer worth $3 500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Office equipment</a:t>
                      </a:r>
                    </a:p>
                    <a:p>
                      <a:r>
                        <a:rPr lang="en-AU" dirty="0"/>
                        <a:t>Capital - Your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Asset</a:t>
                      </a:r>
                    </a:p>
                    <a:p>
                      <a:pPr algn="ctr"/>
                      <a:r>
                        <a:rPr lang="en-AU" dirty="0"/>
                        <a:t>Equity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Inc</a:t>
                      </a:r>
                    </a:p>
                    <a:p>
                      <a:pPr algn="ctr"/>
                      <a:r>
                        <a:rPr lang="en-AU" dirty="0"/>
                        <a:t>Inc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Dr</a:t>
                      </a:r>
                    </a:p>
                    <a:p>
                      <a:pPr algn="ctr"/>
                      <a:r>
                        <a:rPr lang="en-AU" dirty="0"/>
                        <a:t>Cr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3369681"/>
                  </a:ext>
                </a:extLst>
              </a:tr>
              <a:tr h="584365">
                <a:tc>
                  <a:txBody>
                    <a:bodyPr/>
                    <a:lstStyle/>
                    <a:p>
                      <a:r>
                        <a:rPr lang="en-AU" dirty="0"/>
                        <a:t>May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Bought office equipment on credit from Office Supplies for $1 000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Office equipment</a:t>
                      </a:r>
                    </a:p>
                    <a:p>
                      <a:r>
                        <a:rPr lang="en-AU" dirty="0"/>
                        <a:t>Accounts payable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Asset</a:t>
                      </a:r>
                    </a:p>
                    <a:p>
                      <a:pPr algn="ctr"/>
                      <a:r>
                        <a:rPr lang="en-AU" dirty="0"/>
                        <a:t>Liability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Inc</a:t>
                      </a:r>
                    </a:p>
                    <a:p>
                      <a:pPr algn="ctr"/>
                      <a:r>
                        <a:rPr lang="en-AU" dirty="0"/>
                        <a:t>Inc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Dr</a:t>
                      </a:r>
                    </a:p>
                    <a:p>
                      <a:pPr algn="ctr"/>
                      <a:r>
                        <a:rPr lang="en-AU" dirty="0"/>
                        <a:t>Cr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4979928"/>
                  </a:ext>
                </a:extLst>
              </a:tr>
              <a:tr h="584365">
                <a:tc>
                  <a:txBody>
                    <a:bodyPr/>
                    <a:lstStyle/>
                    <a:p>
                      <a:r>
                        <a:rPr lang="en-AU" dirty="0"/>
                        <a:t>May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Took out a premises mortgage for $200 000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Premises or Cash at bank</a:t>
                      </a:r>
                    </a:p>
                    <a:p>
                      <a:r>
                        <a:rPr lang="en-AU" dirty="0"/>
                        <a:t>Loan - Mortgage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Asset</a:t>
                      </a:r>
                    </a:p>
                    <a:p>
                      <a:pPr algn="ctr"/>
                      <a:r>
                        <a:rPr lang="en-AU" dirty="0"/>
                        <a:t>Liability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Inc</a:t>
                      </a:r>
                    </a:p>
                    <a:p>
                      <a:pPr algn="ctr"/>
                      <a:r>
                        <a:rPr lang="en-AU" dirty="0"/>
                        <a:t>Inc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Dr</a:t>
                      </a:r>
                    </a:p>
                    <a:p>
                      <a:pPr algn="ctr"/>
                      <a:r>
                        <a:rPr lang="en-AU" dirty="0"/>
                        <a:t>Cr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604916"/>
                  </a:ext>
                </a:extLst>
              </a:tr>
              <a:tr h="584365">
                <a:tc>
                  <a:txBody>
                    <a:bodyPr/>
                    <a:lstStyle/>
                    <a:p>
                      <a:r>
                        <a:rPr lang="en-AU" dirty="0"/>
                        <a:t>May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Owner withdrew the computer worth $2 000 for use at home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Drawings</a:t>
                      </a:r>
                    </a:p>
                    <a:p>
                      <a:r>
                        <a:rPr lang="en-AU" dirty="0"/>
                        <a:t>Office equipment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Equity</a:t>
                      </a:r>
                    </a:p>
                    <a:p>
                      <a:pPr algn="ctr"/>
                      <a:r>
                        <a:rPr lang="en-AU" dirty="0"/>
                        <a:t>Asset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Dec</a:t>
                      </a:r>
                    </a:p>
                    <a:p>
                      <a:pPr algn="ctr"/>
                      <a:r>
                        <a:rPr lang="en-AU" dirty="0"/>
                        <a:t>Dec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Dr</a:t>
                      </a:r>
                    </a:p>
                    <a:p>
                      <a:pPr algn="ctr"/>
                      <a:r>
                        <a:rPr lang="en-AU" dirty="0"/>
                        <a:t>Cr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232213"/>
                  </a:ext>
                </a:extLst>
              </a:tr>
              <a:tr h="58436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dirty="0"/>
                        <a:t>May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dirty="0"/>
                        <a:t>Took out a $5 000 loan from Happy Days 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Cash at bank</a:t>
                      </a:r>
                    </a:p>
                    <a:p>
                      <a:r>
                        <a:rPr lang="en-AU" dirty="0"/>
                        <a:t>Loan – Happy Days 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Asset</a:t>
                      </a:r>
                    </a:p>
                    <a:p>
                      <a:pPr algn="ctr"/>
                      <a:r>
                        <a:rPr lang="en-AU" dirty="0"/>
                        <a:t>Liability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Inc</a:t>
                      </a:r>
                    </a:p>
                    <a:p>
                      <a:pPr algn="ctr"/>
                      <a:r>
                        <a:rPr lang="en-AU" dirty="0"/>
                        <a:t>Inc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Dr</a:t>
                      </a:r>
                    </a:p>
                    <a:p>
                      <a:pPr algn="ctr"/>
                      <a:r>
                        <a:rPr lang="en-AU" dirty="0"/>
                        <a:t>Cr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3812518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0A0C5499-5761-8810-19B3-EE4F84544E6C}"/>
              </a:ext>
            </a:extLst>
          </p:cNvPr>
          <p:cNvSpPr txBox="1"/>
          <p:nvPr/>
        </p:nvSpPr>
        <p:spPr>
          <a:xfrm>
            <a:off x="2191657" y="6225806"/>
            <a:ext cx="8512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Follow the rules		1. Identify 	2. Effect 		3. Record</a:t>
            </a:r>
          </a:p>
        </p:txBody>
      </p:sp>
    </p:spTree>
    <p:extLst>
      <p:ext uri="{BB962C8B-B14F-4D97-AF65-F5344CB8AC3E}">
        <p14:creationId xmlns:p14="http://schemas.microsoft.com/office/powerpoint/2010/main" val="30762066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E0D248EB-EF5C-4A48-BFF4-187FBECC2D53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527856" y="1691066"/>
          <a:ext cx="9555482" cy="137635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213858">
                  <a:extLst>
                    <a:ext uri="{9D8B030D-6E8A-4147-A177-3AD203B41FA5}">
                      <a16:colId xmlns:a16="http://schemas.microsoft.com/office/drawing/2014/main" val="82697255"/>
                    </a:ext>
                  </a:extLst>
                </a:gridCol>
                <a:gridCol w="2381813">
                  <a:extLst>
                    <a:ext uri="{9D8B030D-6E8A-4147-A177-3AD203B41FA5}">
                      <a16:colId xmlns:a16="http://schemas.microsoft.com/office/drawing/2014/main" val="4047685899"/>
                    </a:ext>
                  </a:extLst>
                </a:gridCol>
                <a:gridCol w="1181101">
                  <a:extLst>
                    <a:ext uri="{9D8B030D-6E8A-4147-A177-3AD203B41FA5}">
                      <a16:colId xmlns:a16="http://schemas.microsoft.com/office/drawing/2014/main" val="3343949997"/>
                    </a:ext>
                  </a:extLst>
                </a:gridCol>
                <a:gridCol w="805303">
                  <a:extLst>
                    <a:ext uri="{9D8B030D-6E8A-4147-A177-3AD203B41FA5}">
                      <a16:colId xmlns:a16="http://schemas.microsoft.com/office/drawing/2014/main" val="3289740039"/>
                    </a:ext>
                  </a:extLst>
                </a:gridCol>
                <a:gridCol w="2784547">
                  <a:extLst>
                    <a:ext uri="{9D8B030D-6E8A-4147-A177-3AD203B41FA5}">
                      <a16:colId xmlns:a16="http://schemas.microsoft.com/office/drawing/2014/main" val="3114212973"/>
                    </a:ext>
                  </a:extLst>
                </a:gridCol>
                <a:gridCol w="1188860">
                  <a:extLst>
                    <a:ext uri="{9D8B030D-6E8A-4147-A177-3AD203B41FA5}">
                      <a16:colId xmlns:a16="http://schemas.microsoft.com/office/drawing/2014/main" val="4220188260"/>
                    </a:ext>
                  </a:extLst>
                </a:gridCol>
              </a:tblGrid>
              <a:tr h="361771">
                <a:tc gridSpan="6">
                  <a:txBody>
                    <a:bodyPr/>
                    <a:lstStyle/>
                    <a:p>
                      <a:pPr algn="ctr"/>
                      <a:r>
                        <a:rPr lang="en-AU" sz="1600" dirty="0">
                          <a:effectLst/>
                          <a:latin typeface="+mn-lt"/>
                        </a:rPr>
                        <a:t>Cash At Bank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2627007"/>
                  </a:ext>
                </a:extLst>
              </a:tr>
              <a:tr h="227965">
                <a:tc>
                  <a:txBody>
                    <a:bodyPr/>
                    <a:lstStyle/>
                    <a:p>
                      <a:r>
                        <a:rPr lang="en-AU" sz="1600">
                          <a:effectLst/>
                          <a:latin typeface="+mn-lt"/>
                        </a:rPr>
                        <a:t>Date</a:t>
                      </a:r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AU" sz="1600" dirty="0">
                          <a:effectLst/>
                          <a:latin typeface="+mn-lt"/>
                        </a:rPr>
                        <a:t>Details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AU" sz="1600">
                          <a:effectLst/>
                          <a:latin typeface="+mn-lt"/>
                        </a:rPr>
                        <a:t>Amount</a:t>
                      </a:r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AU" sz="1600" dirty="0">
                          <a:effectLst/>
                          <a:latin typeface="+mn-lt"/>
                        </a:rPr>
                        <a:t>Date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AU" sz="1600" dirty="0">
                          <a:effectLst/>
                          <a:latin typeface="+mn-lt"/>
                        </a:rPr>
                        <a:t>Particulars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AU" sz="1600">
                          <a:effectLst/>
                          <a:latin typeface="+mn-lt"/>
                        </a:rPr>
                        <a:t>Amount </a:t>
                      </a:r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48416816"/>
                  </a:ext>
                </a:extLst>
              </a:tr>
              <a:tr h="255040">
                <a:tc>
                  <a:txBody>
                    <a:bodyPr/>
                    <a:lstStyle/>
                    <a:p>
                      <a:r>
                        <a:rPr lang="en-AU" sz="1600" dirty="0">
                          <a:effectLst/>
                          <a:latin typeface="+mn-lt"/>
                        </a:rPr>
                        <a:t>1 May 2025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AU" sz="1600" dirty="0">
                          <a:effectLst/>
                          <a:latin typeface="+mn-lt"/>
                        </a:rPr>
                        <a:t>Capital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1600" dirty="0">
                          <a:effectLst/>
                          <a:latin typeface="+mn-lt"/>
                        </a:rPr>
                        <a:t>10 000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73447884"/>
                  </a:ext>
                </a:extLst>
              </a:tr>
              <a:tr h="227965"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03391235"/>
                  </a:ext>
                </a:extLst>
              </a:tr>
              <a:tr h="271859"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6412195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5702147-B700-46AE-BD87-A3433D97C2C2}"/>
              </a:ext>
            </a:extLst>
          </p:cNvPr>
          <p:cNvSpPr txBox="1"/>
          <p:nvPr/>
        </p:nvSpPr>
        <p:spPr>
          <a:xfrm>
            <a:off x="536170" y="804686"/>
            <a:ext cx="1057794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1800" dirty="0">
                <a:effectLst/>
                <a:ea typeface="Times New Roman" panose="02020603050405020304" pitchFamily="18" charset="0"/>
              </a:rPr>
              <a:t> </a:t>
            </a:r>
            <a:r>
              <a:rPr lang="en-AU" sz="2000" dirty="0"/>
              <a:t>1.The owner contributed$10 000 to commence the business.</a:t>
            </a:r>
          </a:p>
        </p:txBody>
      </p:sp>
      <p:graphicFrame>
        <p:nvGraphicFramePr>
          <p:cNvPr id="4" name="Content Placeholder 2">
            <a:extLst>
              <a:ext uri="{FF2B5EF4-FFF2-40B4-BE49-F238E27FC236}">
                <a16:creationId xmlns:a16="http://schemas.microsoft.com/office/drawing/2014/main" id="{19D4A9CC-046E-4791-B776-D367EFB6C8FC}"/>
              </a:ext>
            </a:extLst>
          </p:cNvPr>
          <p:cNvGraphicFramePr>
            <a:graphicFrameLocks/>
          </p:cNvGraphicFramePr>
          <p:nvPr/>
        </p:nvGraphicFramePr>
        <p:xfrm>
          <a:off x="536169" y="3543447"/>
          <a:ext cx="9555482" cy="137635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191031">
                  <a:extLst>
                    <a:ext uri="{9D8B030D-6E8A-4147-A177-3AD203B41FA5}">
                      <a16:colId xmlns:a16="http://schemas.microsoft.com/office/drawing/2014/main" val="82697255"/>
                    </a:ext>
                  </a:extLst>
                </a:gridCol>
                <a:gridCol w="2404640">
                  <a:extLst>
                    <a:ext uri="{9D8B030D-6E8A-4147-A177-3AD203B41FA5}">
                      <a16:colId xmlns:a16="http://schemas.microsoft.com/office/drawing/2014/main" val="4047685899"/>
                    </a:ext>
                  </a:extLst>
                </a:gridCol>
                <a:gridCol w="1181101">
                  <a:extLst>
                    <a:ext uri="{9D8B030D-6E8A-4147-A177-3AD203B41FA5}">
                      <a16:colId xmlns:a16="http://schemas.microsoft.com/office/drawing/2014/main" val="3343949997"/>
                    </a:ext>
                  </a:extLst>
                </a:gridCol>
                <a:gridCol w="1274345">
                  <a:extLst>
                    <a:ext uri="{9D8B030D-6E8A-4147-A177-3AD203B41FA5}">
                      <a16:colId xmlns:a16="http://schemas.microsoft.com/office/drawing/2014/main" val="3289740039"/>
                    </a:ext>
                  </a:extLst>
                </a:gridCol>
                <a:gridCol w="2315505">
                  <a:extLst>
                    <a:ext uri="{9D8B030D-6E8A-4147-A177-3AD203B41FA5}">
                      <a16:colId xmlns:a16="http://schemas.microsoft.com/office/drawing/2014/main" val="3114212973"/>
                    </a:ext>
                  </a:extLst>
                </a:gridCol>
                <a:gridCol w="1188860">
                  <a:extLst>
                    <a:ext uri="{9D8B030D-6E8A-4147-A177-3AD203B41FA5}">
                      <a16:colId xmlns:a16="http://schemas.microsoft.com/office/drawing/2014/main" val="4220188260"/>
                    </a:ext>
                  </a:extLst>
                </a:gridCol>
              </a:tblGrid>
              <a:tr h="361771">
                <a:tc gridSpan="6">
                  <a:txBody>
                    <a:bodyPr/>
                    <a:lstStyle/>
                    <a:p>
                      <a:pPr algn="ctr"/>
                      <a:r>
                        <a:rPr lang="en-AU" sz="1600" dirty="0">
                          <a:effectLst/>
                          <a:latin typeface="+mn-lt"/>
                        </a:rPr>
                        <a:t>Capital – Your name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2627007"/>
                  </a:ext>
                </a:extLst>
              </a:tr>
              <a:tr h="227965">
                <a:tc>
                  <a:txBody>
                    <a:bodyPr/>
                    <a:lstStyle/>
                    <a:p>
                      <a:r>
                        <a:rPr lang="en-AU" sz="1600">
                          <a:effectLst/>
                          <a:latin typeface="+mn-lt"/>
                        </a:rPr>
                        <a:t>Date</a:t>
                      </a:r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AU" sz="1600" dirty="0">
                          <a:effectLst/>
                          <a:latin typeface="+mn-lt"/>
                        </a:rPr>
                        <a:t>Details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AU" sz="1600" dirty="0">
                          <a:effectLst/>
                          <a:latin typeface="+mn-lt"/>
                        </a:rPr>
                        <a:t>Amount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AU" sz="1600" dirty="0">
                          <a:effectLst/>
                          <a:latin typeface="+mn-lt"/>
                        </a:rPr>
                        <a:t>Date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AU" sz="1600">
                          <a:effectLst/>
                          <a:latin typeface="+mn-lt"/>
                        </a:rPr>
                        <a:t>Particulars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AU" sz="1600">
                          <a:effectLst/>
                          <a:latin typeface="+mn-lt"/>
                        </a:rPr>
                        <a:t>Amount </a:t>
                      </a:r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48416816"/>
                  </a:ext>
                </a:extLst>
              </a:tr>
              <a:tr h="255040"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AU" sz="1600" baseline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 May 2025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AU" sz="1600" baseline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Cash at bank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1600" baseline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10 000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73447884"/>
                  </a:ext>
                </a:extLst>
              </a:tr>
              <a:tr h="227965">
                <a:tc>
                  <a:txBody>
                    <a:bodyPr/>
                    <a:lstStyle/>
                    <a:p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AU" sz="1600" baseline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AU" sz="1600" baseline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AU" sz="1600" baseline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03391235"/>
                  </a:ext>
                </a:extLst>
              </a:tr>
              <a:tr h="271859">
                <a:tc>
                  <a:txBody>
                    <a:bodyPr/>
                    <a:lstStyle/>
                    <a:p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AU" sz="1600" baseline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AU" sz="1600" baseline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AU" sz="1600" baseline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64121956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4F5A3A35-FA71-2E1F-126C-B4652F50ABD5}"/>
              </a:ext>
            </a:extLst>
          </p:cNvPr>
          <p:cNvSpPr txBox="1"/>
          <p:nvPr/>
        </p:nvSpPr>
        <p:spPr>
          <a:xfrm>
            <a:off x="2191657" y="6225806"/>
            <a:ext cx="8512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Follow the rules		1. Identify 	2. Effect 		3. Record</a:t>
            </a:r>
          </a:p>
        </p:txBody>
      </p:sp>
    </p:spTree>
    <p:extLst>
      <p:ext uri="{BB962C8B-B14F-4D97-AF65-F5344CB8AC3E}">
        <p14:creationId xmlns:p14="http://schemas.microsoft.com/office/powerpoint/2010/main" val="1423456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5C6E547-0102-4474-A556-B030D4F930D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</a:blip>
          <a:srcRect b="29488"/>
          <a:stretch/>
        </p:blipFill>
        <p:spPr>
          <a:xfrm>
            <a:off x="6066502" y="65441"/>
            <a:ext cx="5933116" cy="653999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51BC8FF-9785-42E9-81F5-677F426ACC3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</a:blip>
          <a:srcRect t="24141"/>
          <a:stretch/>
        </p:blipFill>
        <p:spPr>
          <a:xfrm>
            <a:off x="162885" y="-219224"/>
            <a:ext cx="5933115" cy="7035907"/>
          </a:xfrm>
          <a:prstGeom prst="rect">
            <a:avLst/>
          </a:prstGeom>
        </p:spPr>
      </p:pic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7A5C9E-DA58-B04E-869C-144DE78F3E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0" y="1629439"/>
            <a:ext cx="9144000" cy="4212865"/>
          </a:xfrm>
        </p:spPr>
        <p:txBody>
          <a:bodyPr>
            <a:normAutofit/>
          </a:bodyPr>
          <a:lstStyle/>
          <a:p>
            <a:pPr algn="ctr"/>
            <a:r>
              <a:rPr lang="en-US" sz="5400" dirty="0"/>
              <a:t>The Accounting Cycle </a:t>
            </a:r>
          </a:p>
          <a:p>
            <a:pPr algn="ctr"/>
            <a:r>
              <a:rPr lang="en-US" sz="5400" dirty="0"/>
              <a:t>and </a:t>
            </a:r>
          </a:p>
          <a:p>
            <a:pPr algn="ctr"/>
            <a:r>
              <a:rPr lang="en-US" sz="5400" dirty="0"/>
              <a:t>The General Ledger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05DEAB6-9172-E936-042F-216420920646}"/>
              </a:ext>
            </a:extLst>
          </p:cNvPr>
          <p:cNvSpPr txBox="1"/>
          <p:nvPr/>
        </p:nvSpPr>
        <p:spPr>
          <a:xfrm>
            <a:off x="508819" y="5842304"/>
            <a:ext cx="408530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b="1" dirty="0">
                <a:solidFill>
                  <a:srgbClr val="FF33CC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Marianne Riley-Dunstan</a:t>
            </a:r>
          </a:p>
          <a:p>
            <a:r>
              <a:rPr lang="en-AU" sz="1400" dirty="0"/>
              <a:t>Marianne.Riley@education.wa.edu.au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C2949C5-2777-CB1A-0E77-5AB6E01B2FD5}"/>
              </a:ext>
            </a:extLst>
          </p:cNvPr>
          <p:cNvSpPr txBox="1"/>
          <p:nvPr/>
        </p:nvSpPr>
        <p:spPr>
          <a:xfrm>
            <a:off x="8960220" y="6039204"/>
            <a:ext cx="30750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b="1" dirty="0">
                <a:solidFill>
                  <a:srgbClr val="7030A0"/>
                </a:solidFill>
              </a:rPr>
              <a:t>BEWA Conference 2025</a:t>
            </a:r>
          </a:p>
        </p:txBody>
      </p:sp>
    </p:spTree>
    <p:extLst>
      <p:ext uri="{BB962C8B-B14F-4D97-AF65-F5344CB8AC3E}">
        <p14:creationId xmlns:p14="http://schemas.microsoft.com/office/powerpoint/2010/main" val="1954506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C4205B-B966-D3A2-23DB-C6E35F3AFB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77C8FD-8132-2820-9958-DB7F06C75C92}"/>
              </a:ext>
            </a:extLst>
          </p:cNvPr>
          <p:cNvSpPr txBox="1">
            <a:spLocks noGrp="1"/>
          </p:cNvSpPr>
          <p:nvPr>
            <p:ph sz="half" idx="1"/>
          </p:nvPr>
        </p:nvSpPr>
        <p:spPr>
          <a:xfrm>
            <a:off x="1455531" y="262862"/>
            <a:ext cx="11059862" cy="536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0000"/>
                </a:solidFill>
              </a:rPr>
              <a:t>Posting to the General Ledger</a:t>
            </a:r>
          </a:p>
        </p:txBody>
      </p:sp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2AD22E6B-6072-E5FE-29D5-9CFE5C1F51F2}"/>
              </a:ext>
            </a:extLst>
          </p:cNvPr>
          <p:cNvGraphicFramePr>
            <a:graphicFrameLocks noGrp="1"/>
          </p:cNvGraphicFramePr>
          <p:nvPr/>
        </p:nvGraphicFramePr>
        <p:xfrm>
          <a:off x="304800" y="1005840"/>
          <a:ext cx="11463867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9086">
                  <a:extLst>
                    <a:ext uri="{9D8B030D-6E8A-4147-A177-3AD203B41FA5}">
                      <a16:colId xmlns:a16="http://schemas.microsoft.com/office/drawing/2014/main" val="1560377751"/>
                    </a:ext>
                  </a:extLst>
                </a:gridCol>
                <a:gridCol w="3628571">
                  <a:extLst>
                    <a:ext uri="{9D8B030D-6E8A-4147-A177-3AD203B41FA5}">
                      <a16:colId xmlns:a16="http://schemas.microsoft.com/office/drawing/2014/main" val="2352730796"/>
                    </a:ext>
                  </a:extLst>
                </a:gridCol>
                <a:gridCol w="2839818">
                  <a:extLst>
                    <a:ext uri="{9D8B030D-6E8A-4147-A177-3AD203B41FA5}">
                      <a16:colId xmlns:a16="http://schemas.microsoft.com/office/drawing/2014/main" val="1682449874"/>
                    </a:ext>
                  </a:extLst>
                </a:gridCol>
                <a:gridCol w="1480782">
                  <a:extLst>
                    <a:ext uri="{9D8B030D-6E8A-4147-A177-3AD203B41FA5}">
                      <a16:colId xmlns:a16="http://schemas.microsoft.com/office/drawing/2014/main" val="2102778683"/>
                    </a:ext>
                  </a:extLst>
                </a:gridCol>
                <a:gridCol w="1519223">
                  <a:extLst>
                    <a:ext uri="{9D8B030D-6E8A-4147-A177-3AD203B41FA5}">
                      <a16:colId xmlns:a16="http://schemas.microsoft.com/office/drawing/2014/main" val="3105167843"/>
                    </a:ext>
                  </a:extLst>
                </a:gridCol>
                <a:gridCol w="1146387">
                  <a:extLst>
                    <a:ext uri="{9D8B030D-6E8A-4147-A177-3AD203B41FA5}">
                      <a16:colId xmlns:a16="http://schemas.microsoft.com/office/drawing/2014/main" val="3422172683"/>
                    </a:ext>
                  </a:extLst>
                </a:gridCol>
              </a:tblGrid>
              <a:tr h="584365">
                <a:tc>
                  <a:txBody>
                    <a:bodyPr/>
                    <a:lstStyle/>
                    <a:p>
                      <a:r>
                        <a:rPr lang="en-AU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TRANSACTION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ACCOUNT NAMES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dirty="0"/>
                        <a:t>CLASSIFICATION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INCREASE OR DECREASE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DEBIT OR CREDIT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4496475"/>
                  </a:ext>
                </a:extLst>
              </a:tr>
              <a:tr h="584365">
                <a:tc>
                  <a:txBody>
                    <a:bodyPr/>
                    <a:lstStyle/>
                    <a:p>
                      <a:r>
                        <a:rPr lang="en-AU" dirty="0"/>
                        <a:t>May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Owner contributed $10 000 to the business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Cash at Bank</a:t>
                      </a:r>
                    </a:p>
                    <a:p>
                      <a:r>
                        <a:rPr lang="en-AU" dirty="0"/>
                        <a:t>Capital – Your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Asset</a:t>
                      </a:r>
                    </a:p>
                    <a:p>
                      <a:pPr algn="ctr"/>
                      <a:r>
                        <a:rPr lang="en-AU" dirty="0"/>
                        <a:t>Equity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Inc</a:t>
                      </a:r>
                    </a:p>
                    <a:p>
                      <a:pPr algn="ctr"/>
                      <a:r>
                        <a:rPr lang="en-AU" dirty="0"/>
                        <a:t>Inc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Dr</a:t>
                      </a:r>
                    </a:p>
                    <a:p>
                      <a:pPr algn="ctr"/>
                      <a:r>
                        <a:rPr lang="en-AU" dirty="0"/>
                        <a:t>Cr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5840635"/>
                  </a:ext>
                </a:extLst>
              </a:tr>
              <a:tr h="584365">
                <a:tc>
                  <a:txBody>
                    <a:bodyPr/>
                    <a:lstStyle/>
                    <a:p>
                      <a:r>
                        <a:rPr lang="en-AU" dirty="0"/>
                        <a:t>May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Owner contributed a computer and printer worth $3 500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Office equipment</a:t>
                      </a:r>
                    </a:p>
                    <a:p>
                      <a:r>
                        <a:rPr lang="en-AU" dirty="0"/>
                        <a:t>Capital - Your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Asset</a:t>
                      </a:r>
                    </a:p>
                    <a:p>
                      <a:pPr algn="ctr"/>
                      <a:r>
                        <a:rPr lang="en-AU" dirty="0"/>
                        <a:t>Equity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Inc</a:t>
                      </a:r>
                    </a:p>
                    <a:p>
                      <a:pPr algn="ctr"/>
                      <a:r>
                        <a:rPr lang="en-AU" dirty="0"/>
                        <a:t>Inc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Dr</a:t>
                      </a:r>
                    </a:p>
                    <a:p>
                      <a:pPr algn="ctr"/>
                      <a:r>
                        <a:rPr lang="en-AU" dirty="0"/>
                        <a:t>Cr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3369681"/>
                  </a:ext>
                </a:extLst>
              </a:tr>
              <a:tr h="584365">
                <a:tc>
                  <a:txBody>
                    <a:bodyPr/>
                    <a:lstStyle/>
                    <a:p>
                      <a:r>
                        <a:rPr lang="en-AU" dirty="0"/>
                        <a:t>May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Bought office equipment on credit from Office Supplies for $1 000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Office equipment</a:t>
                      </a:r>
                    </a:p>
                    <a:p>
                      <a:r>
                        <a:rPr lang="en-AU" dirty="0"/>
                        <a:t>Accounts payable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Asset</a:t>
                      </a:r>
                    </a:p>
                    <a:p>
                      <a:pPr algn="ctr"/>
                      <a:r>
                        <a:rPr lang="en-AU" dirty="0"/>
                        <a:t>Liability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Inc</a:t>
                      </a:r>
                    </a:p>
                    <a:p>
                      <a:pPr algn="ctr"/>
                      <a:r>
                        <a:rPr lang="en-AU" dirty="0"/>
                        <a:t>Inc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Dr</a:t>
                      </a:r>
                    </a:p>
                    <a:p>
                      <a:pPr algn="ctr"/>
                      <a:r>
                        <a:rPr lang="en-AU" dirty="0"/>
                        <a:t>Cr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4979928"/>
                  </a:ext>
                </a:extLst>
              </a:tr>
              <a:tr h="584365">
                <a:tc>
                  <a:txBody>
                    <a:bodyPr/>
                    <a:lstStyle/>
                    <a:p>
                      <a:r>
                        <a:rPr lang="en-AU" dirty="0"/>
                        <a:t>May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Took out a premises mortgage for $200 000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Premises or Cash at bank</a:t>
                      </a:r>
                    </a:p>
                    <a:p>
                      <a:r>
                        <a:rPr lang="en-AU" dirty="0"/>
                        <a:t>Loan - Mortgage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Asset</a:t>
                      </a:r>
                    </a:p>
                    <a:p>
                      <a:pPr algn="ctr"/>
                      <a:r>
                        <a:rPr lang="en-AU" dirty="0"/>
                        <a:t>Liability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Inc</a:t>
                      </a:r>
                    </a:p>
                    <a:p>
                      <a:pPr algn="ctr"/>
                      <a:r>
                        <a:rPr lang="en-AU" dirty="0"/>
                        <a:t>Inc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Dr</a:t>
                      </a:r>
                    </a:p>
                    <a:p>
                      <a:pPr algn="ctr"/>
                      <a:r>
                        <a:rPr lang="en-AU" dirty="0"/>
                        <a:t>Cr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604916"/>
                  </a:ext>
                </a:extLst>
              </a:tr>
              <a:tr h="584365">
                <a:tc>
                  <a:txBody>
                    <a:bodyPr/>
                    <a:lstStyle/>
                    <a:p>
                      <a:r>
                        <a:rPr lang="en-AU" dirty="0"/>
                        <a:t>May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Owner withdrew the computer worth $2 000 for use at home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Drawings</a:t>
                      </a:r>
                    </a:p>
                    <a:p>
                      <a:r>
                        <a:rPr lang="en-AU" dirty="0"/>
                        <a:t>Office equipment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Equity</a:t>
                      </a:r>
                    </a:p>
                    <a:p>
                      <a:pPr algn="ctr"/>
                      <a:r>
                        <a:rPr lang="en-AU" dirty="0"/>
                        <a:t>Asset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Dec</a:t>
                      </a:r>
                    </a:p>
                    <a:p>
                      <a:pPr algn="ctr"/>
                      <a:r>
                        <a:rPr lang="en-AU" dirty="0"/>
                        <a:t>Dec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Dr</a:t>
                      </a:r>
                    </a:p>
                    <a:p>
                      <a:pPr algn="ctr"/>
                      <a:r>
                        <a:rPr lang="en-AU" dirty="0"/>
                        <a:t>Cr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232213"/>
                  </a:ext>
                </a:extLst>
              </a:tr>
              <a:tr h="58436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dirty="0"/>
                        <a:t>May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dirty="0"/>
                        <a:t>Took out a $5 000 loan from Happy Days 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Cash at bank</a:t>
                      </a:r>
                    </a:p>
                    <a:p>
                      <a:r>
                        <a:rPr lang="en-AU" dirty="0"/>
                        <a:t>Loan – Happy Days 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Asset</a:t>
                      </a:r>
                    </a:p>
                    <a:p>
                      <a:pPr algn="ctr"/>
                      <a:r>
                        <a:rPr lang="en-AU" dirty="0"/>
                        <a:t>Liability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Inc</a:t>
                      </a:r>
                    </a:p>
                    <a:p>
                      <a:pPr algn="ctr"/>
                      <a:r>
                        <a:rPr lang="en-AU" dirty="0"/>
                        <a:t>Inc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Dr</a:t>
                      </a:r>
                    </a:p>
                    <a:p>
                      <a:pPr algn="ctr"/>
                      <a:r>
                        <a:rPr lang="en-AU" dirty="0"/>
                        <a:t>Cr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3812518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99074767-CDF0-6F3E-6836-49AFC7A63FC7}"/>
              </a:ext>
            </a:extLst>
          </p:cNvPr>
          <p:cNvSpPr txBox="1"/>
          <p:nvPr/>
        </p:nvSpPr>
        <p:spPr>
          <a:xfrm>
            <a:off x="2191657" y="6225806"/>
            <a:ext cx="8512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Follow the rules		1. Identify 	2. Effect 		3. Record</a:t>
            </a:r>
          </a:p>
        </p:txBody>
      </p:sp>
    </p:spTree>
    <p:extLst>
      <p:ext uri="{BB962C8B-B14F-4D97-AF65-F5344CB8AC3E}">
        <p14:creationId xmlns:p14="http://schemas.microsoft.com/office/powerpoint/2010/main" val="3599623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E0D248EB-EF5C-4A48-BFF4-187FBECC2D53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536168" y="1581233"/>
          <a:ext cx="10012682" cy="160899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079375">
                  <a:extLst>
                    <a:ext uri="{9D8B030D-6E8A-4147-A177-3AD203B41FA5}">
                      <a16:colId xmlns:a16="http://schemas.microsoft.com/office/drawing/2014/main" val="82697255"/>
                    </a:ext>
                  </a:extLst>
                </a:gridCol>
                <a:gridCol w="2994043">
                  <a:extLst>
                    <a:ext uri="{9D8B030D-6E8A-4147-A177-3AD203B41FA5}">
                      <a16:colId xmlns:a16="http://schemas.microsoft.com/office/drawing/2014/main" val="4047685899"/>
                    </a:ext>
                  </a:extLst>
                </a:gridCol>
                <a:gridCol w="931908">
                  <a:extLst>
                    <a:ext uri="{9D8B030D-6E8A-4147-A177-3AD203B41FA5}">
                      <a16:colId xmlns:a16="http://schemas.microsoft.com/office/drawing/2014/main" val="3343949997"/>
                    </a:ext>
                  </a:extLst>
                </a:gridCol>
                <a:gridCol w="843834">
                  <a:extLst>
                    <a:ext uri="{9D8B030D-6E8A-4147-A177-3AD203B41FA5}">
                      <a16:colId xmlns:a16="http://schemas.microsoft.com/office/drawing/2014/main" val="3289740039"/>
                    </a:ext>
                  </a:extLst>
                </a:gridCol>
                <a:gridCol w="2917779">
                  <a:extLst>
                    <a:ext uri="{9D8B030D-6E8A-4147-A177-3AD203B41FA5}">
                      <a16:colId xmlns:a16="http://schemas.microsoft.com/office/drawing/2014/main" val="3114212973"/>
                    </a:ext>
                  </a:extLst>
                </a:gridCol>
                <a:gridCol w="1245743">
                  <a:extLst>
                    <a:ext uri="{9D8B030D-6E8A-4147-A177-3AD203B41FA5}">
                      <a16:colId xmlns:a16="http://schemas.microsoft.com/office/drawing/2014/main" val="4220188260"/>
                    </a:ext>
                  </a:extLst>
                </a:gridCol>
              </a:tblGrid>
              <a:tr h="361771">
                <a:tc gridSpan="6">
                  <a:txBody>
                    <a:bodyPr/>
                    <a:lstStyle/>
                    <a:p>
                      <a:pPr algn="ctr"/>
                      <a:r>
                        <a:rPr lang="en-AU" sz="16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Office Equipment</a:t>
                      </a:r>
                    </a:p>
                  </a:txBody>
                  <a:tcPr marL="68580" marR="68580" marT="0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2627007"/>
                  </a:ext>
                </a:extLst>
              </a:tr>
              <a:tr h="227965">
                <a:tc>
                  <a:txBody>
                    <a:bodyPr/>
                    <a:lstStyle/>
                    <a:p>
                      <a:r>
                        <a:rPr lang="en-AU" sz="1600">
                          <a:effectLst/>
                          <a:latin typeface="+mn-lt"/>
                        </a:rPr>
                        <a:t>Date</a:t>
                      </a:r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AU" sz="1600" dirty="0">
                          <a:effectLst/>
                          <a:latin typeface="+mn-lt"/>
                        </a:rPr>
                        <a:t>Details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AU" sz="1600">
                          <a:effectLst/>
                          <a:latin typeface="+mn-lt"/>
                        </a:rPr>
                        <a:t>Amount</a:t>
                      </a:r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AU" sz="1600" dirty="0">
                          <a:effectLst/>
                          <a:latin typeface="+mn-lt"/>
                        </a:rPr>
                        <a:t>Date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AU" sz="1600">
                          <a:effectLst/>
                          <a:latin typeface="+mn-lt"/>
                        </a:rPr>
                        <a:t>Particulars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AU" sz="1600">
                          <a:effectLst/>
                          <a:latin typeface="+mn-lt"/>
                        </a:rPr>
                        <a:t>Amount </a:t>
                      </a:r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48416816"/>
                  </a:ext>
                </a:extLst>
              </a:tr>
              <a:tr h="255040">
                <a:tc>
                  <a:txBody>
                    <a:bodyPr/>
                    <a:lstStyle/>
                    <a:p>
                      <a:r>
                        <a:rPr lang="en-AU" sz="1600" dirty="0">
                          <a:effectLst/>
                          <a:latin typeface="+mn-lt"/>
                        </a:rPr>
                        <a:t>2025</a:t>
                      </a:r>
                    </a:p>
                    <a:p>
                      <a:r>
                        <a:rPr lang="en-AU" sz="1600" dirty="0">
                          <a:effectLst/>
                          <a:latin typeface="+mn-lt"/>
                        </a:rPr>
                        <a:t>2 May 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1600" dirty="0">
                          <a:effectLst/>
                          <a:latin typeface="+mn-lt"/>
                        </a:rPr>
                        <a:t>Capital – Your name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1600" dirty="0">
                          <a:effectLst/>
                          <a:latin typeface="+mn-lt"/>
                        </a:rPr>
                        <a:t>3 500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73447884"/>
                  </a:ext>
                </a:extLst>
              </a:tr>
              <a:tr h="227965"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03391235"/>
                  </a:ext>
                </a:extLst>
              </a:tr>
              <a:tr h="271859"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6412195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5702147-B700-46AE-BD87-A3433D97C2C2}"/>
              </a:ext>
            </a:extLst>
          </p:cNvPr>
          <p:cNvSpPr txBox="1"/>
          <p:nvPr/>
        </p:nvSpPr>
        <p:spPr>
          <a:xfrm>
            <a:off x="536168" y="804686"/>
            <a:ext cx="1057794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1800" dirty="0">
                <a:effectLst/>
                <a:ea typeface="Times New Roman" panose="02020603050405020304" pitchFamily="18" charset="0"/>
              </a:rPr>
              <a:t> </a:t>
            </a:r>
            <a:r>
              <a:rPr lang="en-AU" sz="2000" dirty="0"/>
              <a:t>2. Owner contributed a computer and printer worth $3 500</a:t>
            </a:r>
          </a:p>
          <a:p>
            <a:endParaRPr lang="en-AU" sz="2000" dirty="0"/>
          </a:p>
        </p:txBody>
      </p:sp>
      <p:graphicFrame>
        <p:nvGraphicFramePr>
          <p:cNvPr id="4" name="Content Placeholder 2">
            <a:extLst>
              <a:ext uri="{FF2B5EF4-FFF2-40B4-BE49-F238E27FC236}">
                <a16:creationId xmlns:a16="http://schemas.microsoft.com/office/drawing/2014/main" id="{19D4A9CC-046E-4791-B776-D367EFB6C8FC}"/>
              </a:ext>
            </a:extLst>
          </p:cNvPr>
          <p:cNvGraphicFramePr>
            <a:graphicFrameLocks/>
          </p:cNvGraphicFramePr>
          <p:nvPr/>
        </p:nvGraphicFramePr>
        <p:xfrm>
          <a:off x="536170" y="3667778"/>
          <a:ext cx="10012680" cy="160899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851246">
                  <a:extLst>
                    <a:ext uri="{9D8B030D-6E8A-4147-A177-3AD203B41FA5}">
                      <a16:colId xmlns:a16="http://schemas.microsoft.com/office/drawing/2014/main" val="82697255"/>
                    </a:ext>
                  </a:extLst>
                </a:gridCol>
                <a:gridCol w="2916466">
                  <a:extLst>
                    <a:ext uri="{9D8B030D-6E8A-4147-A177-3AD203B41FA5}">
                      <a16:colId xmlns:a16="http://schemas.microsoft.com/office/drawing/2014/main" val="4047685899"/>
                    </a:ext>
                  </a:extLst>
                </a:gridCol>
                <a:gridCol w="1237613">
                  <a:extLst>
                    <a:ext uri="{9D8B030D-6E8A-4147-A177-3AD203B41FA5}">
                      <a16:colId xmlns:a16="http://schemas.microsoft.com/office/drawing/2014/main" val="3343949997"/>
                    </a:ext>
                  </a:extLst>
                </a:gridCol>
                <a:gridCol w="1335318">
                  <a:extLst>
                    <a:ext uri="{9D8B030D-6E8A-4147-A177-3AD203B41FA5}">
                      <a16:colId xmlns:a16="http://schemas.microsoft.com/office/drawing/2014/main" val="3289740039"/>
                    </a:ext>
                  </a:extLst>
                </a:gridCol>
                <a:gridCol w="2426294">
                  <a:extLst>
                    <a:ext uri="{9D8B030D-6E8A-4147-A177-3AD203B41FA5}">
                      <a16:colId xmlns:a16="http://schemas.microsoft.com/office/drawing/2014/main" val="3114212973"/>
                    </a:ext>
                  </a:extLst>
                </a:gridCol>
                <a:gridCol w="1245743">
                  <a:extLst>
                    <a:ext uri="{9D8B030D-6E8A-4147-A177-3AD203B41FA5}">
                      <a16:colId xmlns:a16="http://schemas.microsoft.com/office/drawing/2014/main" val="4220188260"/>
                    </a:ext>
                  </a:extLst>
                </a:gridCol>
              </a:tblGrid>
              <a:tr h="361771">
                <a:tc gridSpan="6">
                  <a:txBody>
                    <a:bodyPr/>
                    <a:lstStyle/>
                    <a:p>
                      <a:pPr algn="ctr"/>
                      <a:r>
                        <a:rPr lang="en-AU" sz="1600" dirty="0">
                          <a:effectLst/>
                          <a:latin typeface="+mn-lt"/>
                        </a:rPr>
                        <a:t>Capital – Your name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2627007"/>
                  </a:ext>
                </a:extLst>
              </a:tr>
              <a:tr h="227965">
                <a:tc>
                  <a:txBody>
                    <a:bodyPr/>
                    <a:lstStyle/>
                    <a:p>
                      <a:r>
                        <a:rPr lang="en-AU" sz="1600">
                          <a:effectLst/>
                          <a:latin typeface="+mn-lt"/>
                        </a:rPr>
                        <a:t>Date</a:t>
                      </a:r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AU" sz="1600" dirty="0">
                          <a:effectLst/>
                          <a:latin typeface="+mn-lt"/>
                        </a:rPr>
                        <a:t>Details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AU" sz="1600" dirty="0">
                          <a:effectLst/>
                          <a:latin typeface="+mn-lt"/>
                        </a:rPr>
                        <a:t>Amount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AU" sz="1600" dirty="0">
                          <a:effectLst/>
                          <a:latin typeface="+mn-lt"/>
                        </a:rPr>
                        <a:t>Date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AU" sz="1600">
                          <a:effectLst/>
                          <a:latin typeface="+mn-lt"/>
                        </a:rPr>
                        <a:t>Particulars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AU" sz="1600">
                          <a:effectLst/>
                          <a:latin typeface="+mn-lt"/>
                        </a:rPr>
                        <a:t>Amount </a:t>
                      </a:r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48416816"/>
                  </a:ext>
                </a:extLst>
              </a:tr>
              <a:tr h="358979"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AU" sz="1600" baseline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2025</a:t>
                      </a:r>
                    </a:p>
                    <a:p>
                      <a:r>
                        <a:rPr lang="en-AU" sz="1600" baseline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 May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AU" sz="1600" baseline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Cash at bank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1600" baseline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10 000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73447884"/>
                  </a:ext>
                </a:extLst>
              </a:tr>
              <a:tr h="227965">
                <a:tc>
                  <a:txBody>
                    <a:bodyPr/>
                    <a:lstStyle/>
                    <a:p>
                      <a:endParaRPr lang="en-A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A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A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 May </a:t>
                      </a:r>
                      <a:endParaRPr kumimoji="0" lang="en-A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AU" sz="1600" baseline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Office Equipment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1600" baseline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3 500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03391235"/>
                  </a:ext>
                </a:extLst>
              </a:tr>
              <a:tr h="271859">
                <a:tc>
                  <a:txBody>
                    <a:bodyPr/>
                    <a:lstStyle/>
                    <a:p>
                      <a:endParaRPr lang="en-A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A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A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AU" sz="1200" baseline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AU" sz="1200" baseline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AU" sz="1200" baseline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64121956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773DEF9C-F213-A282-C7A2-0025508EF2E7}"/>
              </a:ext>
            </a:extLst>
          </p:cNvPr>
          <p:cNvSpPr txBox="1"/>
          <p:nvPr/>
        </p:nvSpPr>
        <p:spPr>
          <a:xfrm>
            <a:off x="2191657" y="6225806"/>
            <a:ext cx="8512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Follow the rules		1. Identify 	2. Effect 		3. Record</a:t>
            </a:r>
          </a:p>
        </p:txBody>
      </p:sp>
    </p:spTree>
    <p:extLst>
      <p:ext uri="{BB962C8B-B14F-4D97-AF65-F5344CB8AC3E}">
        <p14:creationId xmlns:p14="http://schemas.microsoft.com/office/powerpoint/2010/main" val="11774986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2">
            <a:extLst>
              <a:ext uri="{FF2B5EF4-FFF2-40B4-BE49-F238E27FC236}">
                <a16:creationId xmlns:a16="http://schemas.microsoft.com/office/drawing/2014/main" id="{76CD1CBD-115D-9E54-0FBB-8CC507EA4878}"/>
              </a:ext>
            </a:extLst>
          </p:cNvPr>
          <p:cNvGraphicFramePr>
            <a:graphicFrameLocks/>
          </p:cNvGraphicFramePr>
          <p:nvPr/>
        </p:nvGraphicFramePr>
        <p:xfrm>
          <a:off x="1574369" y="818500"/>
          <a:ext cx="9555482" cy="137635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213858">
                  <a:extLst>
                    <a:ext uri="{9D8B030D-6E8A-4147-A177-3AD203B41FA5}">
                      <a16:colId xmlns:a16="http://schemas.microsoft.com/office/drawing/2014/main" val="82697255"/>
                    </a:ext>
                  </a:extLst>
                </a:gridCol>
                <a:gridCol w="2381813">
                  <a:extLst>
                    <a:ext uri="{9D8B030D-6E8A-4147-A177-3AD203B41FA5}">
                      <a16:colId xmlns:a16="http://schemas.microsoft.com/office/drawing/2014/main" val="4047685899"/>
                    </a:ext>
                  </a:extLst>
                </a:gridCol>
                <a:gridCol w="1181101">
                  <a:extLst>
                    <a:ext uri="{9D8B030D-6E8A-4147-A177-3AD203B41FA5}">
                      <a16:colId xmlns:a16="http://schemas.microsoft.com/office/drawing/2014/main" val="3343949997"/>
                    </a:ext>
                  </a:extLst>
                </a:gridCol>
                <a:gridCol w="805303">
                  <a:extLst>
                    <a:ext uri="{9D8B030D-6E8A-4147-A177-3AD203B41FA5}">
                      <a16:colId xmlns:a16="http://schemas.microsoft.com/office/drawing/2014/main" val="3289740039"/>
                    </a:ext>
                  </a:extLst>
                </a:gridCol>
                <a:gridCol w="2784547">
                  <a:extLst>
                    <a:ext uri="{9D8B030D-6E8A-4147-A177-3AD203B41FA5}">
                      <a16:colId xmlns:a16="http://schemas.microsoft.com/office/drawing/2014/main" val="3114212973"/>
                    </a:ext>
                  </a:extLst>
                </a:gridCol>
                <a:gridCol w="1188860">
                  <a:extLst>
                    <a:ext uri="{9D8B030D-6E8A-4147-A177-3AD203B41FA5}">
                      <a16:colId xmlns:a16="http://schemas.microsoft.com/office/drawing/2014/main" val="4220188260"/>
                    </a:ext>
                  </a:extLst>
                </a:gridCol>
              </a:tblGrid>
              <a:tr h="361771">
                <a:tc gridSpan="6">
                  <a:txBody>
                    <a:bodyPr/>
                    <a:lstStyle/>
                    <a:p>
                      <a:pPr algn="ctr"/>
                      <a:r>
                        <a:rPr lang="en-AU" sz="1600" dirty="0">
                          <a:effectLst/>
                          <a:latin typeface="+mn-lt"/>
                        </a:rPr>
                        <a:t>Cash At Bank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2627007"/>
                  </a:ext>
                </a:extLst>
              </a:tr>
              <a:tr h="227965">
                <a:tc>
                  <a:txBody>
                    <a:bodyPr/>
                    <a:lstStyle/>
                    <a:p>
                      <a:r>
                        <a:rPr lang="en-AU" sz="1600" dirty="0">
                          <a:effectLst/>
                          <a:latin typeface="+mn-lt"/>
                        </a:rPr>
                        <a:t>Date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600" dirty="0">
                          <a:effectLst/>
                          <a:latin typeface="+mn-lt"/>
                        </a:rPr>
                        <a:t>Details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600">
                          <a:effectLst/>
                          <a:latin typeface="+mn-lt"/>
                        </a:rPr>
                        <a:t>Amount</a:t>
                      </a:r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600" dirty="0">
                          <a:effectLst/>
                          <a:latin typeface="+mn-lt"/>
                        </a:rPr>
                        <a:t>Date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600" dirty="0">
                          <a:effectLst/>
                          <a:latin typeface="+mn-lt"/>
                        </a:rPr>
                        <a:t>Particulars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600">
                          <a:effectLst/>
                          <a:latin typeface="+mn-lt"/>
                        </a:rPr>
                        <a:t>Amount </a:t>
                      </a:r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8416816"/>
                  </a:ext>
                </a:extLst>
              </a:tr>
              <a:tr h="255040">
                <a:tc>
                  <a:txBody>
                    <a:bodyPr/>
                    <a:lstStyle/>
                    <a:p>
                      <a:r>
                        <a:rPr lang="en-AU" sz="1600" dirty="0">
                          <a:effectLst/>
                          <a:latin typeface="+mn-lt"/>
                        </a:rPr>
                        <a:t>1 May 2025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600" dirty="0">
                          <a:effectLst/>
                          <a:latin typeface="+mn-lt"/>
                        </a:rPr>
                        <a:t>Capital – Your name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1600" dirty="0">
                          <a:effectLst/>
                          <a:latin typeface="+mn-lt"/>
                        </a:rPr>
                        <a:t>10 000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3447884"/>
                  </a:ext>
                </a:extLst>
              </a:tr>
              <a:tr h="227965"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3391235"/>
                  </a:ext>
                </a:extLst>
              </a:tr>
              <a:tr h="271859"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4121956"/>
                  </a:ext>
                </a:extLst>
              </a:tr>
            </a:tbl>
          </a:graphicData>
        </a:graphic>
      </p:graphicFrame>
      <p:graphicFrame>
        <p:nvGraphicFramePr>
          <p:cNvPr id="11" name="Content Placeholder 2">
            <a:extLst>
              <a:ext uri="{FF2B5EF4-FFF2-40B4-BE49-F238E27FC236}">
                <a16:creationId xmlns:a16="http://schemas.microsoft.com/office/drawing/2014/main" id="{CC26B926-23BC-A56B-308F-3499CE3AA433}"/>
              </a:ext>
            </a:extLst>
          </p:cNvPr>
          <p:cNvGraphicFramePr>
            <a:graphicFrameLocks/>
          </p:cNvGraphicFramePr>
          <p:nvPr/>
        </p:nvGraphicFramePr>
        <p:xfrm>
          <a:off x="1574369" y="2306793"/>
          <a:ext cx="9555482" cy="137635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191031">
                  <a:extLst>
                    <a:ext uri="{9D8B030D-6E8A-4147-A177-3AD203B41FA5}">
                      <a16:colId xmlns:a16="http://schemas.microsoft.com/office/drawing/2014/main" val="82697255"/>
                    </a:ext>
                  </a:extLst>
                </a:gridCol>
                <a:gridCol w="2404640">
                  <a:extLst>
                    <a:ext uri="{9D8B030D-6E8A-4147-A177-3AD203B41FA5}">
                      <a16:colId xmlns:a16="http://schemas.microsoft.com/office/drawing/2014/main" val="4047685899"/>
                    </a:ext>
                  </a:extLst>
                </a:gridCol>
                <a:gridCol w="1181101">
                  <a:extLst>
                    <a:ext uri="{9D8B030D-6E8A-4147-A177-3AD203B41FA5}">
                      <a16:colId xmlns:a16="http://schemas.microsoft.com/office/drawing/2014/main" val="3343949997"/>
                    </a:ext>
                  </a:extLst>
                </a:gridCol>
                <a:gridCol w="1274345">
                  <a:extLst>
                    <a:ext uri="{9D8B030D-6E8A-4147-A177-3AD203B41FA5}">
                      <a16:colId xmlns:a16="http://schemas.microsoft.com/office/drawing/2014/main" val="3289740039"/>
                    </a:ext>
                  </a:extLst>
                </a:gridCol>
                <a:gridCol w="2315505">
                  <a:extLst>
                    <a:ext uri="{9D8B030D-6E8A-4147-A177-3AD203B41FA5}">
                      <a16:colId xmlns:a16="http://schemas.microsoft.com/office/drawing/2014/main" val="3114212973"/>
                    </a:ext>
                  </a:extLst>
                </a:gridCol>
                <a:gridCol w="1188860">
                  <a:extLst>
                    <a:ext uri="{9D8B030D-6E8A-4147-A177-3AD203B41FA5}">
                      <a16:colId xmlns:a16="http://schemas.microsoft.com/office/drawing/2014/main" val="4220188260"/>
                    </a:ext>
                  </a:extLst>
                </a:gridCol>
              </a:tblGrid>
              <a:tr h="361771">
                <a:tc gridSpan="6">
                  <a:txBody>
                    <a:bodyPr/>
                    <a:lstStyle/>
                    <a:p>
                      <a:pPr algn="ctr"/>
                      <a:r>
                        <a:rPr lang="en-AU" sz="1600" dirty="0">
                          <a:effectLst/>
                          <a:latin typeface="+mn-lt"/>
                        </a:rPr>
                        <a:t>Capital – Your name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2627007"/>
                  </a:ext>
                </a:extLst>
              </a:tr>
              <a:tr h="227965">
                <a:tc>
                  <a:txBody>
                    <a:bodyPr/>
                    <a:lstStyle/>
                    <a:p>
                      <a:r>
                        <a:rPr lang="en-AU" sz="1600" dirty="0">
                          <a:effectLst/>
                          <a:latin typeface="+mn-lt"/>
                        </a:rPr>
                        <a:t>Date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600" dirty="0">
                          <a:effectLst/>
                          <a:latin typeface="+mn-lt"/>
                        </a:rPr>
                        <a:t>Details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600" dirty="0">
                          <a:effectLst/>
                          <a:latin typeface="+mn-lt"/>
                        </a:rPr>
                        <a:t>Amount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600" dirty="0">
                          <a:effectLst/>
                          <a:latin typeface="+mn-lt"/>
                        </a:rPr>
                        <a:t>Date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600">
                          <a:effectLst/>
                          <a:latin typeface="+mn-lt"/>
                        </a:rPr>
                        <a:t>Particulars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600">
                          <a:effectLst/>
                          <a:latin typeface="+mn-lt"/>
                        </a:rPr>
                        <a:t>Amount </a:t>
                      </a:r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8416816"/>
                  </a:ext>
                </a:extLst>
              </a:tr>
              <a:tr h="255040"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600" baseline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 May 2025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600" baseline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Cash at bank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1600" baseline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10 000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3447884"/>
                  </a:ext>
                </a:extLst>
              </a:tr>
              <a:tr h="227965">
                <a:tc>
                  <a:txBody>
                    <a:bodyPr/>
                    <a:lstStyle/>
                    <a:p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 baseline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 baseline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 baseline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3391235"/>
                  </a:ext>
                </a:extLst>
              </a:tr>
              <a:tr h="271859">
                <a:tc>
                  <a:txBody>
                    <a:bodyPr/>
                    <a:lstStyle/>
                    <a:p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 baseline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 baseline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 baseline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4121956"/>
                  </a:ext>
                </a:extLst>
              </a:tr>
            </a:tbl>
          </a:graphicData>
        </a:graphic>
      </p:graphicFrame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38ED913C-F7D7-600E-51AD-C529C7C75544}"/>
              </a:ext>
            </a:extLst>
          </p:cNvPr>
          <p:cNvGraphicFramePr>
            <a:graphicFrameLocks/>
          </p:cNvGraphicFramePr>
          <p:nvPr/>
        </p:nvGraphicFramePr>
        <p:xfrm>
          <a:off x="1574369" y="3795086"/>
          <a:ext cx="9555482" cy="137635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213858">
                  <a:extLst>
                    <a:ext uri="{9D8B030D-6E8A-4147-A177-3AD203B41FA5}">
                      <a16:colId xmlns:a16="http://schemas.microsoft.com/office/drawing/2014/main" val="82697255"/>
                    </a:ext>
                  </a:extLst>
                </a:gridCol>
                <a:gridCol w="2381813">
                  <a:extLst>
                    <a:ext uri="{9D8B030D-6E8A-4147-A177-3AD203B41FA5}">
                      <a16:colId xmlns:a16="http://schemas.microsoft.com/office/drawing/2014/main" val="4047685899"/>
                    </a:ext>
                  </a:extLst>
                </a:gridCol>
                <a:gridCol w="1181101">
                  <a:extLst>
                    <a:ext uri="{9D8B030D-6E8A-4147-A177-3AD203B41FA5}">
                      <a16:colId xmlns:a16="http://schemas.microsoft.com/office/drawing/2014/main" val="3343949997"/>
                    </a:ext>
                  </a:extLst>
                </a:gridCol>
                <a:gridCol w="805303">
                  <a:extLst>
                    <a:ext uri="{9D8B030D-6E8A-4147-A177-3AD203B41FA5}">
                      <a16:colId xmlns:a16="http://schemas.microsoft.com/office/drawing/2014/main" val="3289740039"/>
                    </a:ext>
                  </a:extLst>
                </a:gridCol>
                <a:gridCol w="2784547">
                  <a:extLst>
                    <a:ext uri="{9D8B030D-6E8A-4147-A177-3AD203B41FA5}">
                      <a16:colId xmlns:a16="http://schemas.microsoft.com/office/drawing/2014/main" val="3114212973"/>
                    </a:ext>
                  </a:extLst>
                </a:gridCol>
                <a:gridCol w="1188860">
                  <a:extLst>
                    <a:ext uri="{9D8B030D-6E8A-4147-A177-3AD203B41FA5}">
                      <a16:colId xmlns:a16="http://schemas.microsoft.com/office/drawing/2014/main" val="4220188260"/>
                    </a:ext>
                  </a:extLst>
                </a:gridCol>
              </a:tblGrid>
              <a:tr h="361771">
                <a:tc gridSpan="6">
                  <a:txBody>
                    <a:bodyPr/>
                    <a:lstStyle/>
                    <a:p>
                      <a:pPr algn="ctr"/>
                      <a:r>
                        <a:rPr lang="en-AU" sz="1600" dirty="0">
                          <a:effectLst/>
                          <a:latin typeface="+mn-lt"/>
                        </a:rPr>
                        <a:t>Office Equipment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2627007"/>
                  </a:ext>
                </a:extLst>
              </a:tr>
              <a:tr h="227965">
                <a:tc>
                  <a:txBody>
                    <a:bodyPr/>
                    <a:lstStyle/>
                    <a:p>
                      <a:r>
                        <a:rPr lang="en-AU" sz="1600" dirty="0">
                          <a:effectLst/>
                          <a:latin typeface="+mn-lt"/>
                        </a:rPr>
                        <a:t>Date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600" dirty="0">
                          <a:effectLst/>
                          <a:latin typeface="+mn-lt"/>
                        </a:rPr>
                        <a:t>Details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600">
                          <a:effectLst/>
                          <a:latin typeface="+mn-lt"/>
                        </a:rPr>
                        <a:t>Amount</a:t>
                      </a:r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600" dirty="0">
                          <a:effectLst/>
                          <a:latin typeface="+mn-lt"/>
                        </a:rPr>
                        <a:t>Date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600" dirty="0">
                          <a:effectLst/>
                          <a:latin typeface="+mn-lt"/>
                        </a:rPr>
                        <a:t>Particulars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600">
                          <a:effectLst/>
                          <a:latin typeface="+mn-lt"/>
                        </a:rPr>
                        <a:t>Amount </a:t>
                      </a:r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8416816"/>
                  </a:ext>
                </a:extLst>
              </a:tr>
              <a:tr h="255040">
                <a:tc>
                  <a:txBody>
                    <a:bodyPr/>
                    <a:lstStyle/>
                    <a:p>
                      <a:r>
                        <a:rPr lang="en-AU" sz="1600" dirty="0">
                          <a:effectLst/>
                          <a:latin typeface="+mn-lt"/>
                        </a:rPr>
                        <a:t>2 May 2025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dirty="0">
                          <a:effectLst/>
                          <a:latin typeface="+mn-lt"/>
                        </a:rPr>
                        <a:t>Capital – Your name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1600" dirty="0">
                          <a:effectLst/>
                          <a:latin typeface="+mn-lt"/>
                        </a:rPr>
                        <a:t>3 500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3447884"/>
                  </a:ext>
                </a:extLst>
              </a:tr>
              <a:tr h="227965"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3391235"/>
                  </a:ext>
                </a:extLst>
              </a:tr>
              <a:tr h="271859"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4121956"/>
                  </a:ext>
                </a:extLst>
              </a:tr>
            </a:tbl>
          </a:graphicData>
        </a:graphic>
      </p:graphicFrame>
      <p:graphicFrame>
        <p:nvGraphicFramePr>
          <p:cNvPr id="13" name="Content Placeholder 2">
            <a:extLst>
              <a:ext uri="{FF2B5EF4-FFF2-40B4-BE49-F238E27FC236}">
                <a16:creationId xmlns:a16="http://schemas.microsoft.com/office/drawing/2014/main" id="{054C68BF-C0CB-8201-CF85-B8C0F18420D2}"/>
              </a:ext>
            </a:extLst>
          </p:cNvPr>
          <p:cNvGraphicFramePr>
            <a:graphicFrameLocks/>
          </p:cNvGraphicFramePr>
          <p:nvPr/>
        </p:nvGraphicFramePr>
        <p:xfrm>
          <a:off x="1574369" y="5276555"/>
          <a:ext cx="9555482" cy="137635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191031">
                  <a:extLst>
                    <a:ext uri="{9D8B030D-6E8A-4147-A177-3AD203B41FA5}">
                      <a16:colId xmlns:a16="http://schemas.microsoft.com/office/drawing/2014/main" val="82697255"/>
                    </a:ext>
                  </a:extLst>
                </a:gridCol>
                <a:gridCol w="2404640">
                  <a:extLst>
                    <a:ext uri="{9D8B030D-6E8A-4147-A177-3AD203B41FA5}">
                      <a16:colId xmlns:a16="http://schemas.microsoft.com/office/drawing/2014/main" val="4047685899"/>
                    </a:ext>
                  </a:extLst>
                </a:gridCol>
                <a:gridCol w="1181101">
                  <a:extLst>
                    <a:ext uri="{9D8B030D-6E8A-4147-A177-3AD203B41FA5}">
                      <a16:colId xmlns:a16="http://schemas.microsoft.com/office/drawing/2014/main" val="3343949997"/>
                    </a:ext>
                  </a:extLst>
                </a:gridCol>
                <a:gridCol w="1274345">
                  <a:extLst>
                    <a:ext uri="{9D8B030D-6E8A-4147-A177-3AD203B41FA5}">
                      <a16:colId xmlns:a16="http://schemas.microsoft.com/office/drawing/2014/main" val="3289740039"/>
                    </a:ext>
                  </a:extLst>
                </a:gridCol>
                <a:gridCol w="2315505">
                  <a:extLst>
                    <a:ext uri="{9D8B030D-6E8A-4147-A177-3AD203B41FA5}">
                      <a16:colId xmlns:a16="http://schemas.microsoft.com/office/drawing/2014/main" val="3114212973"/>
                    </a:ext>
                  </a:extLst>
                </a:gridCol>
                <a:gridCol w="1188860">
                  <a:extLst>
                    <a:ext uri="{9D8B030D-6E8A-4147-A177-3AD203B41FA5}">
                      <a16:colId xmlns:a16="http://schemas.microsoft.com/office/drawing/2014/main" val="4220188260"/>
                    </a:ext>
                  </a:extLst>
                </a:gridCol>
              </a:tblGrid>
              <a:tr h="361771">
                <a:tc gridSpan="6">
                  <a:txBody>
                    <a:bodyPr/>
                    <a:lstStyle/>
                    <a:p>
                      <a:pPr algn="ctr"/>
                      <a:r>
                        <a:rPr lang="en-AU" sz="1600" dirty="0">
                          <a:effectLst/>
                          <a:latin typeface="+mn-lt"/>
                        </a:rPr>
                        <a:t>Capital – Your name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2627007"/>
                  </a:ext>
                </a:extLst>
              </a:tr>
              <a:tr h="227965">
                <a:tc>
                  <a:txBody>
                    <a:bodyPr/>
                    <a:lstStyle/>
                    <a:p>
                      <a:r>
                        <a:rPr lang="en-AU" sz="1600" dirty="0">
                          <a:effectLst/>
                          <a:latin typeface="+mn-lt"/>
                        </a:rPr>
                        <a:t>Date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600" dirty="0">
                          <a:effectLst/>
                          <a:latin typeface="+mn-lt"/>
                        </a:rPr>
                        <a:t>Details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600" dirty="0">
                          <a:effectLst/>
                          <a:latin typeface="+mn-lt"/>
                        </a:rPr>
                        <a:t>Amount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600" dirty="0">
                          <a:effectLst/>
                          <a:latin typeface="+mn-lt"/>
                        </a:rPr>
                        <a:t>Date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600">
                          <a:effectLst/>
                          <a:latin typeface="+mn-lt"/>
                        </a:rPr>
                        <a:t>Particulars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600">
                          <a:effectLst/>
                          <a:latin typeface="+mn-lt"/>
                        </a:rPr>
                        <a:t>Amount </a:t>
                      </a:r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8416816"/>
                  </a:ext>
                </a:extLst>
              </a:tr>
              <a:tr h="255040"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600" baseline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 May 2025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600" baseline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Cash at bank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1600" baseline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10 000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3447884"/>
                  </a:ext>
                </a:extLst>
              </a:tr>
              <a:tr h="227965"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600" baseline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 May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600" baseline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Office Equipment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1600" baseline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3 500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3391235"/>
                  </a:ext>
                </a:extLst>
              </a:tr>
              <a:tr h="271859">
                <a:tc>
                  <a:txBody>
                    <a:bodyPr/>
                    <a:lstStyle/>
                    <a:p>
                      <a:endParaRPr lang="en-AU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 baseline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 baseline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 baseline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41219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88255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3">
            <a:extLst>
              <a:ext uri="{FF2B5EF4-FFF2-40B4-BE49-F238E27FC236}">
                <a16:creationId xmlns:a16="http://schemas.microsoft.com/office/drawing/2014/main" id="{191339AE-B8DD-92F7-CF6A-101866F4E0BE}"/>
              </a:ext>
            </a:extLst>
          </p:cNvPr>
          <p:cNvGraphicFramePr>
            <a:graphicFrameLocks noGrp="1"/>
          </p:cNvGraphicFramePr>
          <p:nvPr/>
        </p:nvGraphicFramePr>
        <p:xfrm>
          <a:off x="304800" y="1005840"/>
          <a:ext cx="11463867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9086">
                  <a:extLst>
                    <a:ext uri="{9D8B030D-6E8A-4147-A177-3AD203B41FA5}">
                      <a16:colId xmlns:a16="http://schemas.microsoft.com/office/drawing/2014/main" val="1560377751"/>
                    </a:ext>
                  </a:extLst>
                </a:gridCol>
                <a:gridCol w="3628571">
                  <a:extLst>
                    <a:ext uri="{9D8B030D-6E8A-4147-A177-3AD203B41FA5}">
                      <a16:colId xmlns:a16="http://schemas.microsoft.com/office/drawing/2014/main" val="2352730796"/>
                    </a:ext>
                  </a:extLst>
                </a:gridCol>
                <a:gridCol w="2839818">
                  <a:extLst>
                    <a:ext uri="{9D8B030D-6E8A-4147-A177-3AD203B41FA5}">
                      <a16:colId xmlns:a16="http://schemas.microsoft.com/office/drawing/2014/main" val="1682449874"/>
                    </a:ext>
                  </a:extLst>
                </a:gridCol>
                <a:gridCol w="1480782">
                  <a:extLst>
                    <a:ext uri="{9D8B030D-6E8A-4147-A177-3AD203B41FA5}">
                      <a16:colId xmlns:a16="http://schemas.microsoft.com/office/drawing/2014/main" val="2102778683"/>
                    </a:ext>
                  </a:extLst>
                </a:gridCol>
                <a:gridCol w="1519223">
                  <a:extLst>
                    <a:ext uri="{9D8B030D-6E8A-4147-A177-3AD203B41FA5}">
                      <a16:colId xmlns:a16="http://schemas.microsoft.com/office/drawing/2014/main" val="3105167843"/>
                    </a:ext>
                  </a:extLst>
                </a:gridCol>
                <a:gridCol w="1146387">
                  <a:extLst>
                    <a:ext uri="{9D8B030D-6E8A-4147-A177-3AD203B41FA5}">
                      <a16:colId xmlns:a16="http://schemas.microsoft.com/office/drawing/2014/main" val="3422172683"/>
                    </a:ext>
                  </a:extLst>
                </a:gridCol>
              </a:tblGrid>
              <a:tr h="584365">
                <a:tc>
                  <a:txBody>
                    <a:bodyPr/>
                    <a:lstStyle/>
                    <a:p>
                      <a:r>
                        <a:rPr lang="en-AU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TRANSACTION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ACCOUNT NAMES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dirty="0"/>
                        <a:t>CLASSIFICATION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INCREASE OR DECREASE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DEBIT OR CREDIT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4496475"/>
                  </a:ext>
                </a:extLst>
              </a:tr>
              <a:tr h="584365">
                <a:tc>
                  <a:txBody>
                    <a:bodyPr/>
                    <a:lstStyle/>
                    <a:p>
                      <a:r>
                        <a:rPr lang="en-AU" dirty="0"/>
                        <a:t>May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Owner contributed $10 000 to the business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Cash at Bank</a:t>
                      </a:r>
                    </a:p>
                    <a:p>
                      <a:r>
                        <a:rPr lang="en-AU" dirty="0"/>
                        <a:t>Capital – Your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Asset</a:t>
                      </a:r>
                    </a:p>
                    <a:p>
                      <a:pPr algn="ctr"/>
                      <a:r>
                        <a:rPr lang="en-AU" dirty="0"/>
                        <a:t>Equity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Inc</a:t>
                      </a:r>
                    </a:p>
                    <a:p>
                      <a:pPr algn="ctr"/>
                      <a:r>
                        <a:rPr lang="en-AU" dirty="0"/>
                        <a:t>Inc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Dr</a:t>
                      </a:r>
                    </a:p>
                    <a:p>
                      <a:pPr algn="ctr"/>
                      <a:r>
                        <a:rPr lang="en-AU" dirty="0"/>
                        <a:t>Cr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5840635"/>
                  </a:ext>
                </a:extLst>
              </a:tr>
              <a:tr h="584365">
                <a:tc>
                  <a:txBody>
                    <a:bodyPr/>
                    <a:lstStyle/>
                    <a:p>
                      <a:r>
                        <a:rPr lang="en-AU" dirty="0"/>
                        <a:t>May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Owner contributed a computer and printer worth $3 500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Office equipment</a:t>
                      </a:r>
                    </a:p>
                    <a:p>
                      <a:r>
                        <a:rPr lang="en-AU" dirty="0"/>
                        <a:t>Capital - Your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Asset</a:t>
                      </a:r>
                    </a:p>
                    <a:p>
                      <a:pPr algn="ctr"/>
                      <a:r>
                        <a:rPr lang="en-AU" dirty="0"/>
                        <a:t>Equity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Inc</a:t>
                      </a:r>
                    </a:p>
                    <a:p>
                      <a:pPr algn="ctr"/>
                      <a:r>
                        <a:rPr lang="en-AU" dirty="0"/>
                        <a:t>Inc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Dr</a:t>
                      </a:r>
                    </a:p>
                    <a:p>
                      <a:pPr algn="ctr"/>
                      <a:r>
                        <a:rPr lang="en-AU" dirty="0"/>
                        <a:t>Cr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3369681"/>
                  </a:ext>
                </a:extLst>
              </a:tr>
              <a:tr h="584365">
                <a:tc>
                  <a:txBody>
                    <a:bodyPr/>
                    <a:lstStyle/>
                    <a:p>
                      <a:r>
                        <a:rPr lang="en-AU" dirty="0"/>
                        <a:t>May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Bought office equipment on credit from Office Supplies for $1 000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Office equipment</a:t>
                      </a:r>
                    </a:p>
                    <a:p>
                      <a:r>
                        <a:rPr lang="en-AU" dirty="0"/>
                        <a:t>Accounts payable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Asset</a:t>
                      </a:r>
                    </a:p>
                    <a:p>
                      <a:pPr algn="ctr"/>
                      <a:r>
                        <a:rPr lang="en-AU" dirty="0"/>
                        <a:t>Liability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Inc</a:t>
                      </a:r>
                    </a:p>
                    <a:p>
                      <a:pPr algn="ctr"/>
                      <a:r>
                        <a:rPr lang="en-AU" dirty="0"/>
                        <a:t>Inc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Dr</a:t>
                      </a:r>
                    </a:p>
                    <a:p>
                      <a:pPr algn="ctr"/>
                      <a:r>
                        <a:rPr lang="en-AU" dirty="0"/>
                        <a:t>Cr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4979928"/>
                  </a:ext>
                </a:extLst>
              </a:tr>
              <a:tr h="584365">
                <a:tc>
                  <a:txBody>
                    <a:bodyPr/>
                    <a:lstStyle/>
                    <a:p>
                      <a:r>
                        <a:rPr lang="en-AU" dirty="0"/>
                        <a:t>May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Took out a premises mortgage for $200 000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Premises or Cash at bank</a:t>
                      </a:r>
                    </a:p>
                    <a:p>
                      <a:r>
                        <a:rPr lang="en-AU" dirty="0"/>
                        <a:t>Loan - Mortgage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Asset</a:t>
                      </a:r>
                    </a:p>
                    <a:p>
                      <a:pPr algn="ctr"/>
                      <a:r>
                        <a:rPr lang="en-AU" dirty="0"/>
                        <a:t>Liability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Inc</a:t>
                      </a:r>
                    </a:p>
                    <a:p>
                      <a:pPr algn="ctr"/>
                      <a:r>
                        <a:rPr lang="en-AU" dirty="0"/>
                        <a:t>Inc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Dr</a:t>
                      </a:r>
                    </a:p>
                    <a:p>
                      <a:pPr algn="ctr"/>
                      <a:r>
                        <a:rPr lang="en-AU" dirty="0"/>
                        <a:t>Cr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604916"/>
                  </a:ext>
                </a:extLst>
              </a:tr>
              <a:tr h="584365">
                <a:tc>
                  <a:txBody>
                    <a:bodyPr/>
                    <a:lstStyle/>
                    <a:p>
                      <a:r>
                        <a:rPr lang="en-AU" dirty="0"/>
                        <a:t>May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Owner withdrew the computer worth $2 000 for use at home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Drawings</a:t>
                      </a:r>
                    </a:p>
                    <a:p>
                      <a:r>
                        <a:rPr lang="en-AU" dirty="0"/>
                        <a:t>Office equipment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Equity</a:t>
                      </a:r>
                    </a:p>
                    <a:p>
                      <a:pPr algn="ctr"/>
                      <a:r>
                        <a:rPr lang="en-AU" dirty="0"/>
                        <a:t>Asset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Dec</a:t>
                      </a:r>
                    </a:p>
                    <a:p>
                      <a:pPr algn="ctr"/>
                      <a:r>
                        <a:rPr lang="en-AU" dirty="0"/>
                        <a:t>Dec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Dr</a:t>
                      </a:r>
                    </a:p>
                    <a:p>
                      <a:pPr algn="ctr"/>
                      <a:r>
                        <a:rPr lang="en-AU" dirty="0"/>
                        <a:t>Cr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232213"/>
                  </a:ext>
                </a:extLst>
              </a:tr>
              <a:tr h="58436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dirty="0"/>
                        <a:t>May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dirty="0"/>
                        <a:t>Took out a $5 000 loan from Happy Days 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Cash at bank</a:t>
                      </a:r>
                    </a:p>
                    <a:p>
                      <a:r>
                        <a:rPr lang="en-AU" dirty="0"/>
                        <a:t>Loan – Happy Days 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Asset</a:t>
                      </a:r>
                    </a:p>
                    <a:p>
                      <a:pPr algn="ctr"/>
                      <a:r>
                        <a:rPr lang="en-AU" dirty="0"/>
                        <a:t>Liability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Inc</a:t>
                      </a:r>
                    </a:p>
                    <a:p>
                      <a:pPr algn="ctr"/>
                      <a:r>
                        <a:rPr lang="en-AU" dirty="0"/>
                        <a:t>Inc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Dr</a:t>
                      </a:r>
                    </a:p>
                    <a:p>
                      <a:pPr algn="ctr"/>
                      <a:r>
                        <a:rPr lang="en-AU" dirty="0"/>
                        <a:t>Cr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381251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8373BF6-4D5C-F168-DCB6-E1A70FA207C1}"/>
              </a:ext>
            </a:extLst>
          </p:cNvPr>
          <p:cNvSpPr txBox="1"/>
          <p:nvPr/>
        </p:nvSpPr>
        <p:spPr>
          <a:xfrm>
            <a:off x="2191657" y="6225806"/>
            <a:ext cx="8512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Follow the rules		1. Identify 	2. Effect 		3. Record</a:t>
            </a:r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18A81A07-F3C3-9480-60C5-57E8E4A19D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00611" y="168952"/>
            <a:ext cx="6967974" cy="83688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AU" dirty="0"/>
              <a:t>Your turn, complete the remainder of the May transactions on your general ledger cards. </a:t>
            </a:r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216549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13D355E-AFA3-431B-8B34-DBF02153F44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All accounting transactions need to have a minimum of two entries. One is a </a:t>
            </a:r>
            <a:br>
              <a:rPr lang="en-US" sz="2400" dirty="0"/>
            </a:br>
            <a:r>
              <a:rPr lang="en-US" sz="2400" dirty="0"/>
              <a:t>debit and one is a credit.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All accounts with a debit nature will increase when a debit is added to them and reduce when a credit is added to them.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All accounts with a credit nature will increase in amount when a credit is added to them and will reduce when a debit is added.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The total number of debits must be equal the total amount of credits in a </a:t>
            </a:r>
            <a:br>
              <a:rPr lang="en-US" sz="2400" dirty="0"/>
            </a:br>
            <a:r>
              <a:rPr lang="en-US" sz="2400" dirty="0"/>
              <a:t>transaction.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164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215CBB-C3D8-E51E-8F73-2ECFDFC1D6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767E642-341A-96A7-7B9A-BFAD07853F0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</a:blip>
          <a:srcRect b="29488"/>
          <a:stretch/>
        </p:blipFill>
        <p:spPr>
          <a:xfrm>
            <a:off x="6096000" y="74814"/>
            <a:ext cx="5933116" cy="653999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1CD2E09-5269-1632-D905-6BD9799FAB9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</a:blip>
          <a:srcRect t="24141"/>
          <a:stretch/>
        </p:blipFill>
        <p:spPr>
          <a:xfrm>
            <a:off x="162884" y="74813"/>
            <a:ext cx="5933115" cy="7035907"/>
          </a:xfrm>
          <a:prstGeom prst="rect">
            <a:avLst/>
          </a:prstGeom>
        </p:spPr>
      </p:pic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3BEFC34-3AFE-F920-442A-AAED9AC5D8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0" y="1629439"/>
            <a:ext cx="9144000" cy="4212865"/>
          </a:xfrm>
        </p:spPr>
        <p:txBody>
          <a:bodyPr>
            <a:normAutofit/>
          </a:bodyPr>
          <a:lstStyle/>
          <a:p>
            <a:pPr algn="ctr"/>
            <a:r>
              <a:rPr lang="en-US" sz="5400" dirty="0"/>
              <a:t>The Accounting Cycle </a:t>
            </a:r>
          </a:p>
          <a:p>
            <a:pPr algn="ctr"/>
            <a:r>
              <a:rPr lang="en-US" sz="5400" dirty="0"/>
              <a:t>and </a:t>
            </a:r>
          </a:p>
          <a:p>
            <a:pPr algn="ctr"/>
            <a:r>
              <a:rPr lang="en-US" sz="5400" dirty="0"/>
              <a:t>The General Journal</a:t>
            </a:r>
          </a:p>
        </p:txBody>
      </p:sp>
    </p:spTree>
    <p:extLst>
      <p:ext uri="{BB962C8B-B14F-4D97-AF65-F5344CB8AC3E}">
        <p14:creationId xmlns:p14="http://schemas.microsoft.com/office/powerpoint/2010/main" val="2962411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FA96587-B41B-68F8-24B1-10FD7CE458E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AU" dirty="0"/>
              <a:t>What is the accounting equation?</a:t>
            </a:r>
          </a:p>
          <a:p>
            <a:pPr marL="0" indent="0">
              <a:buNone/>
            </a:pPr>
            <a:r>
              <a:rPr lang="en-AU" dirty="0"/>
              <a:t> A=</a:t>
            </a:r>
            <a:r>
              <a:rPr lang="en-AU" dirty="0" err="1"/>
              <a:t>L+Eq</a:t>
            </a: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What are the 3 rules for recording transactions in the general ledger accounts?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1) 	Identify</a:t>
            </a:r>
          </a:p>
          <a:p>
            <a:pPr marL="0" indent="0">
              <a:buNone/>
            </a:pPr>
            <a:r>
              <a:rPr lang="en-AU" dirty="0"/>
              <a:t>2)	Effect</a:t>
            </a:r>
          </a:p>
          <a:p>
            <a:pPr marL="0" indent="0">
              <a:buNone/>
            </a:pPr>
            <a:r>
              <a:rPr lang="en-AU" dirty="0"/>
              <a:t>3)	Record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What terms do accountants and bookkeepers use when recording transactions?</a:t>
            </a:r>
          </a:p>
          <a:p>
            <a:pPr marL="0" indent="0">
              <a:buNone/>
            </a:pPr>
            <a:r>
              <a:rPr lang="en-AU" dirty="0"/>
              <a:t>Debits and Credits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BD5C062-2DB4-9322-8D35-24CE3B0ED9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5539" y="297542"/>
            <a:ext cx="2009390" cy="1553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039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C4C614-99BC-AE3C-B24B-8F1051CE75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213FBE3-CE1D-802B-AC0D-F808E7769AF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AU" dirty="0"/>
              <a:t>Students will understand the double entry accounting system</a:t>
            </a:r>
          </a:p>
          <a:p>
            <a:r>
              <a:rPr lang="en-AU" dirty="0"/>
              <a:t>Students will understand the rules of accounting</a:t>
            </a:r>
          </a:p>
          <a:p>
            <a:r>
              <a:rPr lang="en-AU" dirty="0"/>
              <a:t>Students will create a general journal for transactions in a business</a:t>
            </a:r>
          </a:p>
          <a:p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E2CDD0-9FB7-5C29-EFB9-2F0CD07F44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675" y="3879590"/>
            <a:ext cx="10649125" cy="2521210"/>
          </a:xfrm>
        </p:spPr>
        <p:txBody>
          <a:bodyPr/>
          <a:lstStyle/>
          <a:p>
            <a:r>
              <a:rPr lang="en-AU" dirty="0"/>
              <a:t>Students can explain the recording process in the general journal</a:t>
            </a:r>
          </a:p>
          <a:p>
            <a:r>
              <a:rPr lang="en-AU" dirty="0"/>
              <a:t>Students can accurately create general journal entries for given business transactions</a:t>
            </a:r>
          </a:p>
        </p:txBody>
      </p:sp>
    </p:spTree>
    <p:extLst>
      <p:ext uri="{BB962C8B-B14F-4D97-AF65-F5344CB8AC3E}">
        <p14:creationId xmlns:p14="http://schemas.microsoft.com/office/powerpoint/2010/main" val="31400526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EA4804-D7AC-AC95-E3F6-EB54639101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12F7D79-ACE8-C86F-FA4C-8B37E1A4123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43139"/>
          <a:stretch/>
        </p:blipFill>
        <p:spPr>
          <a:xfrm>
            <a:off x="166993" y="962025"/>
            <a:ext cx="11858014" cy="246697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D27F77D-6937-2661-098F-06CFC961D118}"/>
              </a:ext>
            </a:extLst>
          </p:cNvPr>
          <p:cNvSpPr txBox="1"/>
          <p:nvPr/>
        </p:nvSpPr>
        <p:spPr>
          <a:xfrm>
            <a:off x="4910138" y="246783"/>
            <a:ext cx="61769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accounting process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6C62549-2EE0-2704-2667-F4BE4143114B}"/>
              </a:ext>
            </a:extLst>
          </p:cNvPr>
          <p:cNvSpPr txBox="1"/>
          <p:nvPr/>
        </p:nvSpPr>
        <p:spPr>
          <a:xfrm>
            <a:off x="470015" y="3550718"/>
            <a:ext cx="1140055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Times New Roman" panose="02020603050405020304" pitchFamily="18" charset="0"/>
                <a:cs typeface="+mn-cs"/>
              </a:rPr>
              <a:t>The </a:t>
            </a:r>
            <a:r>
              <a:rPr kumimoji="0" lang="en-A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Times New Roman" panose="02020603050405020304" pitchFamily="18" charset="0"/>
                <a:cs typeface="+mn-cs"/>
              </a:rPr>
              <a:t>accounting cycle</a:t>
            </a:r>
            <a:r>
              <a:rPr kumimoji="0" lang="en-A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Times New Roman" panose="02020603050405020304" pitchFamily="18" charset="0"/>
                <a:cs typeface="+mn-cs"/>
              </a:rPr>
              <a:t> is the collective process of </a:t>
            </a:r>
            <a:r>
              <a:rPr kumimoji="0" lang="en-AU" sz="20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Arial" panose="020B0604020202020204"/>
                <a:ea typeface="Times New Roman" panose="02020603050405020304" pitchFamily="18" charset="0"/>
                <a:cs typeface="+mn-cs"/>
              </a:rPr>
              <a:t>identifying</a:t>
            </a:r>
            <a:r>
              <a:rPr kumimoji="0" lang="en-A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Times New Roman" panose="02020603050405020304" pitchFamily="18" charset="0"/>
                <a:cs typeface="+mn-cs"/>
              </a:rPr>
              <a:t>, </a:t>
            </a:r>
            <a:r>
              <a:rPr kumimoji="0" lang="en-AU" sz="2000" b="0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75000"/>
                  </a:srgbClr>
                </a:solidFill>
                <a:effectLst/>
                <a:uLnTx/>
                <a:uFillTx/>
                <a:latin typeface="Arial" panose="020B0604020202020204"/>
                <a:ea typeface="Times New Roman" panose="02020603050405020304" pitchFamily="18" charset="0"/>
                <a:cs typeface="+mn-cs"/>
              </a:rPr>
              <a:t>analysing, and recording </a:t>
            </a:r>
            <a:r>
              <a:rPr kumimoji="0" lang="en-A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Times New Roman" panose="02020603050405020304" pitchFamily="18" charset="0"/>
                <a:cs typeface="+mn-cs"/>
              </a:rPr>
              <a:t>the accounting events of a business. The series of steps begins when a transaction occurs and ends with its inclusion in the </a:t>
            </a:r>
            <a:r>
              <a:rPr kumimoji="0" lang="en-AU" sz="20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Arial" panose="020B0604020202020204"/>
                <a:ea typeface="Times New Roman" panose="02020603050405020304" pitchFamily="18" charset="0"/>
                <a:cs typeface="+mn-cs"/>
              </a:rPr>
              <a:t>financial statements</a:t>
            </a:r>
            <a:r>
              <a:rPr kumimoji="0" lang="en-A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Times New Roman" panose="02020603050405020304" pitchFamily="18" charset="0"/>
                <a:cs typeface="+mn-cs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Times New Roman" panose="02020603050405020304" pitchFamily="18" charset="0"/>
                <a:cs typeface="+mn-cs"/>
              </a:rPr>
              <a:t>The steps in the accounting cycle are: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A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Times New Roman" panose="02020603050405020304" pitchFamily="18" charset="0"/>
                <a:cs typeface="+mn-cs"/>
              </a:rPr>
              <a:t>Source documents (transaction occurs)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A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Times New Roman" panose="02020603050405020304" pitchFamily="18" charset="0"/>
                <a:cs typeface="+mn-cs"/>
              </a:rPr>
              <a:t>General Journals (</a:t>
            </a:r>
            <a:r>
              <a:rPr kumimoji="0" lang="en-AU" sz="20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Arial" panose="020B0604020202020204"/>
                <a:ea typeface="Times New Roman" panose="02020603050405020304" pitchFamily="18" charset="0"/>
                <a:cs typeface="+mn-cs"/>
              </a:rPr>
              <a:t>identifying</a:t>
            </a:r>
            <a:r>
              <a:rPr kumimoji="0" lang="en-A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Times New Roman" panose="02020603050405020304" pitchFamily="18" charset="0"/>
                <a:cs typeface="+mn-cs"/>
              </a:rPr>
              <a:t>)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A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Times New Roman" panose="02020603050405020304" pitchFamily="18" charset="0"/>
                <a:cs typeface="+mn-cs"/>
              </a:rPr>
              <a:t>General ledger (</a:t>
            </a:r>
            <a:r>
              <a:rPr kumimoji="0" lang="en-AU" sz="2000" b="0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75000"/>
                  </a:srgbClr>
                </a:solidFill>
                <a:effectLst/>
                <a:uLnTx/>
                <a:uFillTx/>
                <a:latin typeface="Arial" panose="020B0604020202020204"/>
                <a:ea typeface="Times New Roman" panose="02020603050405020304" pitchFamily="18" charset="0"/>
                <a:cs typeface="+mn-cs"/>
              </a:rPr>
              <a:t>analysing and recording</a:t>
            </a:r>
            <a:r>
              <a:rPr kumimoji="0" lang="en-A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Times New Roman" panose="02020603050405020304" pitchFamily="18" charset="0"/>
                <a:cs typeface="+mn-cs"/>
              </a:rPr>
              <a:t>)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A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Times New Roman" panose="02020603050405020304" pitchFamily="18" charset="0"/>
                <a:cs typeface="+mn-cs"/>
              </a:rPr>
              <a:t>Adjusting entries and Closing entries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A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Times New Roman" panose="02020603050405020304" pitchFamily="18" charset="0"/>
                <a:cs typeface="+mn-cs"/>
              </a:rPr>
              <a:t>Financial Statements (</a:t>
            </a:r>
            <a:r>
              <a:rPr kumimoji="0" lang="en-AU" sz="20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Arial" panose="020B0604020202020204"/>
                <a:ea typeface="Times New Roman" panose="02020603050405020304" pitchFamily="18" charset="0"/>
                <a:cs typeface="+mn-cs"/>
              </a:rPr>
              <a:t>Balance Sheet and Income Statement</a:t>
            </a:r>
            <a:r>
              <a:rPr kumimoji="0" lang="en-A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Times New Roman" panose="02020603050405020304" pitchFamily="18" charset="0"/>
                <a:cs typeface="+mn-cs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213727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119A3E9-10C1-239D-148D-0EE407FE565F}"/>
              </a:ext>
            </a:extLst>
          </p:cNvPr>
          <p:cNvSpPr/>
          <p:nvPr/>
        </p:nvSpPr>
        <p:spPr>
          <a:xfrm>
            <a:off x="332641" y="880225"/>
            <a:ext cx="11071960" cy="2066175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1B9AEE7-7CE8-2404-941C-11FC0C081B8C}"/>
              </a:ext>
            </a:extLst>
          </p:cNvPr>
          <p:cNvSpPr txBox="1"/>
          <p:nvPr/>
        </p:nvSpPr>
        <p:spPr>
          <a:xfrm>
            <a:off x="501561" y="880225"/>
            <a:ext cx="10903039" cy="1881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AU" sz="2000" dirty="0">
                <a:latin typeface="Arial" panose="020B0604020202020204" pitchFamily="34" charset="0"/>
                <a:cs typeface="Arial" panose="020B0604020202020204" pitchFamily="34" charset="0"/>
              </a:rPr>
              <a:t>In a manual accounting system, the information from each source document is </a:t>
            </a:r>
            <a:r>
              <a:rPr lang="en-AU" sz="2000" b="1" dirty="0">
                <a:latin typeface="Arial" panose="020B0604020202020204" pitchFamily="34" charset="0"/>
                <a:cs typeface="Arial" panose="020B0604020202020204" pitchFamily="34" charset="0"/>
              </a:rPr>
              <a:t>transferred into journals </a:t>
            </a:r>
            <a:r>
              <a:rPr lang="en-AU" sz="2000" dirty="0">
                <a:latin typeface="Arial" panose="020B0604020202020204" pitchFamily="34" charset="0"/>
                <a:cs typeface="Arial" panose="020B0604020202020204" pitchFamily="34" charset="0"/>
              </a:rPr>
              <a:t>and then </a:t>
            </a:r>
            <a:r>
              <a:rPr lang="en-AU" sz="2000" b="1" dirty="0">
                <a:latin typeface="Arial" panose="020B0604020202020204" pitchFamily="34" charset="0"/>
                <a:cs typeface="Arial" panose="020B0604020202020204" pitchFamily="34" charset="0"/>
              </a:rPr>
              <a:t>totals are transferred into the General Ledger</a:t>
            </a:r>
            <a:r>
              <a:rPr lang="en-AU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AU" sz="2000" dirty="0">
                <a:latin typeface="Arial" panose="020B0604020202020204" pitchFamily="34" charset="0"/>
                <a:cs typeface="Arial" panose="020B0604020202020204" pitchFamily="34" charset="0"/>
              </a:rPr>
              <a:t>The step requiring an entry in the journals can be missed.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AU" sz="2000" dirty="0">
                <a:latin typeface="Arial" panose="020B0604020202020204" pitchFamily="34" charset="0"/>
                <a:cs typeface="Arial" panose="020B0604020202020204" pitchFamily="34" charset="0"/>
              </a:rPr>
              <a:t>Instead, we focused on </a:t>
            </a:r>
            <a:r>
              <a:rPr lang="en-AU" sz="2000" b="1" dirty="0">
                <a:latin typeface="Arial" panose="020B0604020202020204" pitchFamily="34" charset="0"/>
                <a:cs typeface="Arial" panose="020B0604020202020204" pitchFamily="34" charset="0"/>
              </a:rPr>
              <a:t>understanding the General Ledger </a:t>
            </a:r>
            <a:r>
              <a:rPr lang="en-AU" sz="2000" dirty="0">
                <a:latin typeface="Arial" panose="020B0604020202020204" pitchFamily="34" charset="0"/>
                <a:cs typeface="Arial" panose="020B0604020202020204" pitchFamily="34" charset="0"/>
              </a:rPr>
              <a:t>and the </a:t>
            </a:r>
            <a:r>
              <a:rPr lang="en-AU" sz="2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double entry </a:t>
            </a:r>
            <a:r>
              <a:rPr lang="en-AU" sz="2000" dirty="0">
                <a:latin typeface="Arial" panose="020B0604020202020204" pitchFamily="34" charset="0"/>
                <a:cs typeface="Arial" panose="020B0604020202020204" pitchFamily="34" charset="0"/>
              </a:rPr>
              <a:t>system.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B540E6F5-B10B-CFA7-6BF1-6B708308FCEA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501561" y="3488193"/>
          <a:ext cx="10638430" cy="25609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52151">
                  <a:extLst>
                    <a:ext uri="{9D8B030D-6E8A-4147-A177-3AD203B41FA5}">
                      <a16:colId xmlns:a16="http://schemas.microsoft.com/office/drawing/2014/main" val="3699729872"/>
                    </a:ext>
                  </a:extLst>
                </a:gridCol>
                <a:gridCol w="6434575">
                  <a:extLst>
                    <a:ext uri="{9D8B030D-6E8A-4147-A177-3AD203B41FA5}">
                      <a16:colId xmlns:a16="http://schemas.microsoft.com/office/drawing/2014/main" val="297432298"/>
                    </a:ext>
                  </a:extLst>
                </a:gridCol>
                <a:gridCol w="1625852">
                  <a:extLst>
                    <a:ext uri="{9D8B030D-6E8A-4147-A177-3AD203B41FA5}">
                      <a16:colId xmlns:a16="http://schemas.microsoft.com/office/drawing/2014/main" val="610366171"/>
                    </a:ext>
                  </a:extLst>
                </a:gridCol>
                <a:gridCol w="1625852">
                  <a:extLst>
                    <a:ext uri="{9D8B030D-6E8A-4147-A177-3AD203B41FA5}">
                      <a16:colId xmlns:a16="http://schemas.microsoft.com/office/drawing/2014/main" val="2041523087"/>
                    </a:ext>
                  </a:extLst>
                </a:gridCol>
              </a:tblGrid>
              <a:tr h="553909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General Journal</a:t>
                      </a:r>
                      <a:endParaRPr kumimoji="0" lang="en-AU" alt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2637155" algn="ctr"/>
                          <a:tab pos="5274310" algn="r"/>
                          <a:tab pos="457200" algn="l"/>
                        </a:tabLst>
                      </a:pPr>
                      <a:endParaRPr lang="en-AU" sz="20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16628966"/>
                  </a:ext>
                </a:extLst>
              </a:tr>
              <a:tr h="5539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AU" sz="2000" kern="100" dirty="0">
                          <a:effectLst/>
                        </a:rPr>
                        <a:t>Date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AU" sz="2000" kern="100" dirty="0">
                          <a:effectLst/>
                        </a:rPr>
                        <a:t>                     Ledger Accounts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AU" sz="2000" kern="100" dirty="0">
                          <a:effectLst/>
                        </a:rPr>
                        <a:t>Debit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2637155" algn="ctr"/>
                          <a:tab pos="5274310" algn="r"/>
                          <a:tab pos="457200" algn="l"/>
                        </a:tabLst>
                      </a:pPr>
                      <a:r>
                        <a:rPr lang="en-AU" sz="2000" kern="100" dirty="0">
                          <a:effectLst/>
                        </a:rPr>
                        <a:t>Credit</a:t>
                      </a:r>
                      <a:endParaRPr lang="en-AU" sz="20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1220627"/>
                  </a:ext>
                </a:extLst>
              </a:tr>
              <a:tr h="4843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82677664"/>
                  </a:ext>
                </a:extLst>
              </a:tr>
              <a:tr h="4843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7096129"/>
                  </a:ext>
                </a:extLst>
              </a:tr>
              <a:tr h="4843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AU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527974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0992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1">
            <a:extLst>
              <a:ext uri="{FF2B5EF4-FFF2-40B4-BE49-F238E27FC236}">
                <a16:creationId xmlns:a16="http://schemas.microsoft.com/office/drawing/2014/main" id="{86CCDA98-3E11-41B1-9D6A-E9BD4C9D286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AU" sz="2400" dirty="0">
                <a:effectLst/>
                <a:ea typeface="Times New Roman" panose="02020603050405020304" pitchFamily="18" charset="0"/>
              </a:rPr>
              <a:t>The </a:t>
            </a:r>
            <a:r>
              <a:rPr lang="en-AU" sz="2400" b="1" dirty="0">
                <a:effectLst/>
                <a:ea typeface="Times New Roman" panose="02020603050405020304" pitchFamily="18" charset="0"/>
              </a:rPr>
              <a:t>accounting cycle</a:t>
            </a:r>
            <a:r>
              <a:rPr lang="en-AU" sz="2400" dirty="0">
                <a:effectLst/>
                <a:ea typeface="Times New Roman" panose="02020603050405020304" pitchFamily="18" charset="0"/>
              </a:rPr>
              <a:t> is the collective process of identifying, analysing, and recording the accounting events of a business. The series of steps begins when a transaction occurs and ends with its inclusion in the financial statements.</a:t>
            </a:r>
          </a:p>
          <a:p>
            <a:pPr marL="0" indent="0">
              <a:buNone/>
            </a:pPr>
            <a:endParaRPr lang="en-AU" sz="2400" dirty="0">
              <a:effectLst/>
              <a:ea typeface="Times New Roman" panose="02020603050405020304" pitchFamily="18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Assets</a:t>
            </a:r>
          </a:p>
          <a:p>
            <a:r>
              <a:rPr lang="en-US" dirty="0"/>
              <a:t>Liabilities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Owners Equity/Capital</a:t>
            </a: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/>
              <a:t>Income/Revenue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Expenses</a:t>
            </a:r>
          </a:p>
          <a:p>
            <a:endParaRPr lang="en-A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9011CC7-864E-1A12-3FB7-223AB4CDC9BF}"/>
              </a:ext>
            </a:extLst>
          </p:cNvPr>
          <p:cNvSpPr txBox="1"/>
          <p:nvPr/>
        </p:nvSpPr>
        <p:spPr>
          <a:xfrm>
            <a:off x="5229054" y="3105834"/>
            <a:ext cx="40189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Balance sheet</a:t>
            </a:r>
          </a:p>
          <a:p>
            <a:r>
              <a:rPr lang="en-AU" dirty="0"/>
              <a:t>Statement of financial position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E83AA2E-CEE3-C5DF-EBCB-B5CA39892F0C}"/>
              </a:ext>
            </a:extLst>
          </p:cNvPr>
          <p:cNvSpPr txBox="1"/>
          <p:nvPr/>
        </p:nvSpPr>
        <p:spPr>
          <a:xfrm>
            <a:off x="5229054" y="4681509"/>
            <a:ext cx="49498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Profit and Loss statement</a:t>
            </a:r>
          </a:p>
          <a:p>
            <a:r>
              <a:rPr lang="en-AU" dirty="0"/>
              <a:t>Income statement</a:t>
            </a:r>
          </a:p>
          <a:p>
            <a:r>
              <a:rPr lang="en-AU" dirty="0"/>
              <a:t>Statement of financial performance</a:t>
            </a:r>
          </a:p>
        </p:txBody>
      </p:sp>
    </p:spTree>
    <p:extLst>
      <p:ext uri="{BB962C8B-B14F-4D97-AF65-F5344CB8AC3E}">
        <p14:creationId xmlns:p14="http://schemas.microsoft.com/office/powerpoint/2010/main" val="392611850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1A0D37-AE2D-5976-83A8-9D9E49524B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52A7E0-6CCE-D313-AD9E-72D3DD19CFE6}"/>
              </a:ext>
            </a:extLst>
          </p:cNvPr>
          <p:cNvSpPr txBox="1">
            <a:spLocks noGrp="1"/>
          </p:cNvSpPr>
          <p:nvPr>
            <p:ph sz="half" idx="1"/>
          </p:nvPr>
        </p:nvSpPr>
        <p:spPr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0000"/>
                </a:solidFill>
              </a:rPr>
              <a:t>Posting to the General Ledger</a:t>
            </a:r>
          </a:p>
        </p:txBody>
      </p:sp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9E4EFA6C-3700-E7E9-7F3F-5FCB2CD31726}"/>
              </a:ext>
            </a:extLst>
          </p:cNvPr>
          <p:cNvGraphicFramePr>
            <a:graphicFrameLocks noGrp="1"/>
          </p:cNvGraphicFramePr>
          <p:nvPr/>
        </p:nvGraphicFramePr>
        <p:xfrm>
          <a:off x="304800" y="1005840"/>
          <a:ext cx="11463867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9086">
                  <a:extLst>
                    <a:ext uri="{9D8B030D-6E8A-4147-A177-3AD203B41FA5}">
                      <a16:colId xmlns:a16="http://schemas.microsoft.com/office/drawing/2014/main" val="1560377751"/>
                    </a:ext>
                  </a:extLst>
                </a:gridCol>
                <a:gridCol w="3628571">
                  <a:extLst>
                    <a:ext uri="{9D8B030D-6E8A-4147-A177-3AD203B41FA5}">
                      <a16:colId xmlns:a16="http://schemas.microsoft.com/office/drawing/2014/main" val="2352730796"/>
                    </a:ext>
                  </a:extLst>
                </a:gridCol>
                <a:gridCol w="2839818">
                  <a:extLst>
                    <a:ext uri="{9D8B030D-6E8A-4147-A177-3AD203B41FA5}">
                      <a16:colId xmlns:a16="http://schemas.microsoft.com/office/drawing/2014/main" val="1682449874"/>
                    </a:ext>
                  </a:extLst>
                </a:gridCol>
                <a:gridCol w="1480782">
                  <a:extLst>
                    <a:ext uri="{9D8B030D-6E8A-4147-A177-3AD203B41FA5}">
                      <a16:colId xmlns:a16="http://schemas.microsoft.com/office/drawing/2014/main" val="2102778683"/>
                    </a:ext>
                  </a:extLst>
                </a:gridCol>
                <a:gridCol w="1519223">
                  <a:extLst>
                    <a:ext uri="{9D8B030D-6E8A-4147-A177-3AD203B41FA5}">
                      <a16:colId xmlns:a16="http://schemas.microsoft.com/office/drawing/2014/main" val="3105167843"/>
                    </a:ext>
                  </a:extLst>
                </a:gridCol>
                <a:gridCol w="1146387">
                  <a:extLst>
                    <a:ext uri="{9D8B030D-6E8A-4147-A177-3AD203B41FA5}">
                      <a16:colId xmlns:a16="http://schemas.microsoft.com/office/drawing/2014/main" val="3422172683"/>
                    </a:ext>
                  </a:extLst>
                </a:gridCol>
              </a:tblGrid>
              <a:tr h="584365">
                <a:tc>
                  <a:txBody>
                    <a:bodyPr/>
                    <a:lstStyle/>
                    <a:p>
                      <a:r>
                        <a:rPr lang="en-AU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TRANSACTION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ACCOUNT NAMES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dirty="0"/>
                        <a:t>CLASSIFICATION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INCREASE OR DECREASE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DEBIT OR CREDIT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4496475"/>
                  </a:ext>
                </a:extLst>
              </a:tr>
              <a:tr h="584365">
                <a:tc>
                  <a:txBody>
                    <a:bodyPr/>
                    <a:lstStyle/>
                    <a:p>
                      <a:r>
                        <a:rPr lang="en-AU" dirty="0"/>
                        <a:t>May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Owner contributed $10 000 to the business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Cash at Bank</a:t>
                      </a:r>
                    </a:p>
                    <a:p>
                      <a:r>
                        <a:rPr lang="en-AU" dirty="0"/>
                        <a:t>Capital – Your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Asset</a:t>
                      </a:r>
                    </a:p>
                    <a:p>
                      <a:pPr algn="ctr"/>
                      <a:r>
                        <a:rPr lang="en-AU" dirty="0"/>
                        <a:t>Equity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Inc</a:t>
                      </a:r>
                    </a:p>
                    <a:p>
                      <a:pPr algn="ctr"/>
                      <a:r>
                        <a:rPr lang="en-AU" dirty="0"/>
                        <a:t>Inc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Dr</a:t>
                      </a:r>
                    </a:p>
                    <a:p>
                      <a:pPr algn="ctr"/>
                      <a:r>
                        <a:rPr lang="en-AU" dirty="0"/>
                        <a:t>Cr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5840635"/>
                  </a:ext>
                </a:extLst>
              </a:tr>
              <a:tr h="584365">
                <a:tc>
                  <a:txBody>
                    <a:bodyPr/>
                    <a:lstStyle/>
                    <a:p>
                      <a:r>
                        <a:rPr lang="en-AU" dirty="0"/>
                        <a:t>May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Owner contributed a computer and printer worth $3 500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Office equipment</a:t>
                      </a:r>
                    </a:p>
                    <a:p>
                      <a:r>
                        <a:rPr lang="en-AU" dirty="0"/>
                        <a:t>Capital - Your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Asset</a:t>
                      </a:r>
                    </a:p>
                    <a:p>
                      <a:pPr algn="ctr"/>
                      <a:r>
                        <a:rPr lang="en-AU" dirty="0"/>
                        <a:t>Equity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Inc</a:t>
                      </a:r>
                    </a:p>
                    <a:p>
                      <a:pPr algn="ctr"/>
                      <a:r>
                        <a:rPr lang="en-AU" dirty="0"/>
                        <a:t>Inc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Dr</a:t>
                      </a:r>
                    </a:p>
                    <a:p>
                      <a:pPr algn="ctr"/>
                      <a:r>
                        <a:rPr lang="en-AU" dirty="0"/>
                        <a:t>Cr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3369681"/>
                  </a:ext>
                </a:extLst>
              </a:tr>
              <a:tr h="584365">
                <a:tc>
                  <a:txBody>
                    <a:bodyPr/>
                    <a:lstStyle/>
                    <a:p>
                      <a:r>
                        <a:rPr lang="en-AU" dirty="0"/>
                        <a:t>May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Bought office equipment on credit from Office Supplies for $1 000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Office equipment</a:t>
                      </a:r>
                    </a:p>
                    <a:p>
                      <a:r>
                        <a:rPr lang="en-AU" dirty="0"/>
                        <a:t>Accounts payable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Asset</a:t>
                      </a:r>
                    </a:p>
                    <a:p>
                      <a:pPr algn="ctr"/>
                      <a:r>
                        <a:rPr lang="en-AU" dirty="0"/>
                        <a:t>Liability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Inc</a:t>
                      </a:r>
                    </a:p>
                    <a:p>
                      <a:pPr algn="ctr"/>
                      <a:r>
                        <a:rPr lang="en-AU" dirty="0"/>
                        <a:t>Inc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Dr</a:t>
                      </a:r>
                    </a:p>
                    <a:p>
                      <a:pPr algn="ctr"/>
                      <a:r>
                        <a:rPr lang="en-AU" dirty="0"/>
                        <a:t>Cr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4979928"/>
                  </a:ext>
                </a:extLst>
              </a:tr>
              <a:tr h="584365">
                <a:tc>
                  <a:txBody>
                    <a:bodyPr/>
                    <a:lstStyle/>
                    <a:p>
                      <a:r>
                        <a:rPr lang="en-AU" dirty="0"/>
                        <a:t>May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Took out a premises mortgage for $200 000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Premises or Cash at bank</a:t>
                      </a:r>
                    </a:p>
                    <a:p>
                      <a:r>
                        <a:rPr lang="en-AU" dirty="0"/>
                        <a:t>Loan - Mortgage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Asset</a:t>
                      </a:r>
                    </a:p>
                    <a:p>
                      <a:pPr algn="ctr"/>
                      <a:r>
                        <a:rPr lang="en-AU" dirty="0"/>
                        <a:t>Liability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Inc</a:t>
                      </a:r>
                    </a:p>
                    <a:p>
                      <a:pPr algn="ctr"/>
                      <a:r>
                        <a:rPr lang="en-AU" dirty="0"/>
                        <a:t>Inc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Dr</a:t>
                      </a:r>
                    </a:p>
                    <a:p>
                      <a:pPr algn="ctr"/>
                      <a:r>
                        <a:rPr lang="en-AU" dirty="0"/>
                        <a:t>Cr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604916"/>
                  </a:ext>
                </a:extLst>
              </a:tr>
              <a:tr h="584365">
                <a:tc>
                  <a:txBody>
                    <a:bodyPr/>
                    <a:lstStyle/>
                    <a:p>
                      <a:r>
                        <a:rPr lang="en-AU" dirty="0"/>
                        <a:t>May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Owner withdrew the computer worth $2 000 for use at home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Drawings</a:t>
                      </a:r>
                    </a:p>
                    <a:p>
                      <a:r>
                        <a:rPr lang="en-AU" dirty="0"/>
                        <a:t>Office equipment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Equity</a:t>
                      </a:r>
                    </a:p>
                    <a:p>
                      <a:pPr algn="ctr"/>
                      <a:r>
                        <a:rPr lang="en-AU" dirty="0"/>
                        <a:t>Asset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Dec</a:t>
                      </a:r>
                    </a:p>
                    <a:p>
                      <a:pPr algn="ctr"/>
                      <a:r>
                        <a:rPr lang="en-AU" dirty="0"/>
                        <a:t>Dec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Dr</a:t>
                      </a:r>
                    </a:p>
                    <a:p>
                      <a:pPr algn="ctr"/>
                      <a:r>
                        <a:rPr lang="en-AU" dirty="0"/>
                        <a:t>Cr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232213"/>
                  </a:ext>
                </a:extLst>
              </a:tr>
              <a:tr h="58436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dirty="0"/>
                        <a:t>May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dirty="0"/>
                        <a:t>Took out a $5 000 loan from Happy Days 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Cash at bank</a:t>
                      </a:r>
                    </a:p>
                    <a:p>
                      <a:r>
                        <a:rPr lang="en-AU" dirty="0"/>
                        <a:t>Loan – Happy Days 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Asset</a:t>
                      </a:r>
                    </a:p>
                    <a:p>
                      <a:pPr algn="ctr"/>
                      <a:r>
                        <a:rPr lang="en-AU" dirty="0"/>
                        <a:t>Liability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Inc</a:t>
                      </a:r>
                    </a:p>
                    <a:p>
                      <a:pPr algn="ctr"/>
                      <a:r>
                        <a:rPr lang="en-AU" dirty="0"/>
                        <a:t>Inc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Dr</a:t>
                      </a:r>
                    </a:p>
                    <a:p>
                      <a:pPr algn="ctr"/>
                      <a:r>
                        <a:rPr lang="en-AU" dirty="0"/>
                        <a:t>Cr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3812518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E0C93B53-3E55-9B65-B4DB-D53A34B78193}"/>
              </a:ext>
            </a:extLst>
          </p:cNvPr>
          <p:cNvSpPr txBox="1"/>
          <p:nvPr/>
        </p:nvSpPr>
        <p:spPr>
          <a:xfrm>
            <a:off x="2191657" y="6225806"/>
            <a:ext cx="8512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Follow the rules		1. Identify 	2. Effect 		3. Record</a:t>
            </a:r>
          </a:p>
        </p:txBody>
      </p:sp>
    </p:spTree>
    <p:extLst>
      <p:ext uri="{BB962C8B-B14F-4D97-AF65-F5344CB8AC3E}">
        <p14:creationId xmlns:p14="http://schemas.microsoft.com/office/powerpoint/2010/main" val="179656025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C778D952-392A-CD4D-9DD0-2EB42C7EEDB9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776784" y="1215958"/>
          <a:ext cx="10638430" cy="25609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52151">
                  <a:extLst>
                    <a:ext uri="{9D8B030D-6E8A-4147-A177-3AD203B41FA5}">
                      <a16:colId xmlns:a16="http://schemas.microsoft.com/office/drawing/2014/main" val="3699729872"/>
                    </a:ext>
                  </a:extLst>
                </a:gridCol>
                <a:gridCol w="6434575">
                  <a:extLst>
                    <a:ext uri="{9D8B030D-6E8A-4147-A177-3AD203B41FA5}">
                      <a16:colId xmlns:a16="http://schemas.microsoft.com/office/drawing/2014/main" val="297432298"/>
                    </a:ext>
                  </a:extLst>
                </a:gridCol>
                <a:gridCol w="1625852">
                  <a:extLst>
                    <a:ext uri="{9D8B030D-6E8A-4147-A177-3AD203B41FA5}">
                      <a16:colId xmlns:a16="http://schemas.microsoft.com/office/drawing/2014/main" val="610366171"/>
                    </a:ext>
                  </a:extLst>
                </a:gridCol>
                <a:gridCol w="1625852">
                  <a:extLst>
                    <a:ext uri="{9D8B030D-6E8A-4147-A177-3AD203B41FA5}">
                      <a16:colId xmlns:a16="http://schemas.microsoft.com/office/drawing/2014/main" val="2041523087"/>
                    </a:ext>
                  </a:extLst>
                </a:gridCol>
              </a:tblGrid>
              <a:tr h="553909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General Journal</a:t>
                      </a:r>
                      <a:endParaRPr kumimoji="0" lang="en-AU" alt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2637155" algn="ctr"/>
                          <a:tab pos="5274310" algn="r"/>
                          <a:tab pos="457200" algn="l"/>
                        </a:tabLst>
                      </a:pPr>
                      <a:endParaRPr lang="en-AU" sz="20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16628966"/>
                  </a:ext>
                </a:extLst>
              </a:tr>
              <a:tr h="5539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AU" sz="2000" kern="100" dirty="0">
                          <a:effectLst/>
                        </a:rPr>
                        <a:t>Date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AU" sz="2000" kern="100" dirty="0">
                          <a:effectLst/>
                        </a:rPr>
                        <a:t>                     Ledger Accounts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AU" sz="2000" kern="100" dirty="0">
                          <a:effectLst/>
                        </a:rPr>
                        <a:t>Debit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2637155" algn="ctr"/>
                          <a:tab pos="5274310" algn="r"/>
                          <a:tab pos="457200" algn="l"/>
                        </a:tabLst>
                      </a:pPr>
                      <a:r>
                        <a:rPr lang="en-AU" sz="2000" kern="100" dirty="0">
                          <a:effectLst/>
                        </a:rPr>
                        <a:t>Credit</a:t>
                      </a:r>
                      <a:endParaRPr lang="en-AU" sz="20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1220627"/>
                  </a:ext>
                </a:extLst>
              </a:tr>
              <a:tr h="4843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kern="100" dirty="0">
                          <a:effectLst/>
                        </a:rPr>
                        <a:t> Year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kern="100" dirty="0">
                          <a:effectLst/>
                        </a:rPr>
                        <a:t> Account #1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kern="100" dirty="0">
                          <a:effectLst/>
                        </a:rPr>
                        <a:t> $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kern="100">
                          <a:effectLst/>
                        </a:rPr>
                        <a:t> </a:t>
                      </a:r>
                      <a:endParaRPr lang="en-AU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82677664"/>
                  </a:ext>
                </a:extLst>
              </a:tr>
              <a:tr h="4843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kern="100" dirty="0">
                          <a:effectLst/>
                        </a:rPr>
                        <a:t> 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kern="100" dirty="0">
                          <a:effectLst/>
                        </a:rPr>
                        <a:t>  Indent       Account #2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kern="100" dirty="0">
                          <a:effectLst/>
                        </a:rPr>
                        <a:t> 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kern="100" dirty="0">
                          <a:effectLst/>
                        </a:rPr>
                        <a:t> $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7096129"/>
                  </a:ext>
                </a:extLst>
              </a:tr>
              <a:tr h="4843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kern="100" dirty="0">
                          <a:effectLst/>
                        </a:rPr>
                        <a:t> 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kern="100" dirty="0">
                          <a:effectLst/>
                        </a:rPr>
                        <a:t> Narration (story)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kern="100">
                          <a:effectLst/>
                        </a:rPr>
                        <a:t> </a:t>
                      </a:r>
                      <a:endParaRPr lang="en-AU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kern="100" dirty="0">
                          <a:effectLst/>
                        </a:rPr>
                        <a:t> 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52797476"/>
                  </a:ext>
                </a:extLst>
              </a:tr>
            </a:tbl>
          </a:graphicData>
        </a:graphic>
      </p:graphicFrame>
      <p:graphicFrame>
        <p:nvGraphicFramePr>
          <p:cNvPr id="5" name="Table 3">
            <a:extLst>
              <a:ext uri="{FF2B5EF4-FFF2-40B4-BE49-F238E27FC236}">
                <a16:creationId xmlns:a16="http://schemas.microsoft.com/office/drawing/2014/main" id="{4C2A05B0-66AE-90AD-8AFD-8B189637AE5B}"/>
              </a:ext>
            </a:extLst>
          </p:cNvPr>
          <p:cNvGraphicFramePr>
            <a:graphicFrameLocks noGrp="1"/>
          </p:cNvGraphicFramePr>
          <p:nvPr/>
        </p:nvGraphicFramePr>
        <p:xfrm>
          <a:off x="364066" y="4111897"/>
          <a:ext cx="11463867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9086">
                  <a:extLst>
                    <a:ext uri="{9D8B030D-6E8A-4147-A177-3AD203B41FA5}">
                      <a16:colId xmlns:a16="http://schemas.microsoft.com/office/drawing/2014/main" val="1560377751"/>
                    </a:ext>
                  </a:extLst>
                </a:gridCol>
                <a:gridCol w="3628571">
                  <a:extLst>
                    <a:ext uri="{9D8B030D-6E8A-4147-A177-3AD203B41FA5}">
                      <a16:colId xmlns:a16="http://schemas.microsoft.com/office/drawing/2014/main" val="2352730796"/>
                    </a:ext>
                  </a:extLst>
                </a:gridCol>
                <a:gridCol w="2839818">
                  <a:extLst>
                    <a:ext uri="{9D8B030D-6E8A-4147-A177-3AD203B41FA5}">
                      <a16:colId xmlns:a16="http://schemas.microsoft.com/office/drawing/2014/main" val="1682449874"/>
                    </a:ext>
                  </a:extLst>
                </a:gridCol>
                <a:gridCol w="1480782">
                  <a:extLst>
                    <a:ext uri="{9D8B030D-6E8A-4147-A177-3AD203B41FA5}">
                      <a16:colId xmlns:a16="http://schemas.microsoft.com/office/drawing/2014/main" val="2102778683"/>
                    </a:ext>
                  </a:extLst>
                </a:gridCol>
                <a:gridCol w="1519223">
                  <a:extLst>
                    <a:ext uri="{9D8B030D-6E8A-4147-A177-3AD203B41FA5}">
                      <a16:colId xmlns:a16="http://schemas.microsoft.com/office/drawing/2014/main" val="3105167843"/>
                    </a:ext>
                  </a:extLst>
                </a:gridCol>
                <a:gridCol w="1146387">
                  <a:extLst>
                    <a:ext uri="{9D8B030D-6E8A-4147-A177-3AD203B41FA5}">
                      <a16:colId xmlns:a16="http://schemas.microsoft.com/office/drawing/2014/main" val="3422172683"/>
                    </a:ext>
                  </a:extLst>
                </a:gridCol>
              </a:tblGrid>
              <a:tr h="584365">
                <a:tc>
                  <a:txBody>
                    <a:bodyPr/>
                    <a:lstStyle/>
                    <a:p>
                      <a:r>
                        <a:rPr lang="en-AU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TRANSACTION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ACCOUNT NAMES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dirty="0"/>
                        <a:t>CLASSIFICATION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INCREASE OR DECREASE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DEBIT OR CREDIT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4496475"/>
                  </a:ext>
                </a:extLst>
              </a:tr>
              <a:tr h="584365">
                <a:tc>
                  <a:txBody>
                    <a:bodyPr/>
                    <a:lstStyle/>
                    <a:p>
                      <a:r>
                        <a:rPr lang="en-AU" dirty="0"/>
                        <a:t>May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Owner contributed $10 000 to the business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Cash at Bank</a:t>
                      </a:r>
                    </a:p>
                    <a:p>
                      <a:r>
                        <a:rPr lang="en-AU" dirty="0"/>
                        <a:t>Capital – Your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Asset</a:t>
                      </a:r>
                    </a:p>
                    <a:p>
                      <a:pPr algn="ctr"/>
                      <a:r>
                        <a:rPr lang="en-AU" dirty="0"/>
                        <a:t>Equity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Inc</a:t>
                      </a:r>
                    </a:p>
                    <a:p>
                      <a:pPr algn="ctr"/>
                      <a:r>
                        <a:rPr lang="en-AU" dirty="0"/>
                        <a:t>Inc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Dr</a:t>
                      </a:r>
                    </a:p>
                    <a:p>
                      <a:pPr algn="ctr"/>
                      <a:r>
                        <a:rPr lang="en-AU" dirty="0"/>
                        <a:t>Cr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5840635"/>
                  </a:ext>
                </a:extLst>
              </a:tr>
              <a:tr h="584365">
                <a:tc>
                  <a:txBody>
                    <a:bodyPr/>
                    <a:lstStyle/>
                    <a:p>
                      <a:r>
                        <a:rPr lang="en-AU" dirty="0"/>
                        <a:t>May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Owner contributed a computer and printer worth $3 500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Office equipment</a:t>
                      </a:r>
                    </a:p>
                    <a:p>
                      <a:r>
                        <a:rPr lang="en-AU" dirty="0"/>
                        <a:t>Capital - Your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Asset</a:t>
                      </a:r>
                    </a:p>
                    <a:p>
                      <a:pPr algn="ctr"/>
                      <a:r>
                        <a:rPr lang="en-AU" dirty="0"/>
                        <a:t>Equity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Inc</a:t>
                      </a:r>
                    </a:p>
                    <a:p>
                      <a:pPr algn="ctr"/>
                      <a:r>
                        <a:rPr lang="en-AU" dirty="0"/>
                        <a:t>Inc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Dr</a:t>
                      </a:r>
                    </a:p>
                    <a:p>
                      <a:pPr algn="ctr"/>
                      <a:r>
                        <a:rPr lang="en-AU" dirty="0"/>
                        <a:t>Cr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3369681"/>
                  </a:ext>
                </a:extLst>
              </a:tr>
            </a:tbl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3754CD1-2F32-8E1E-FF7D-EA8B571A95BC}"/>
              </a:ext>
            </a:extLst>
          </p:cNvPr>
          <p:cNvSpPr txBox="1">
            <a:spLocks/>
          </p:cNvSpPr>
          <p:nvPr/>
        </p:nvSpPr>
        <p:spPr>
          <a:xfrm>
            <a:off x="3200400" y="193450"/>
            <a:ext cx="8061762" cy="535531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solidFill>
                  <a:srgbClr val="FF0000"/>
                </a:solidFill>
              </a:rPr>
              <a:t>Posting to the General Journal</a:t>
            </a:r>
          </a:p>
        </p:txBody>
      </p:sp>
    </p:spTree>
    <p:extLst>
      <p:ext uri="{BB962C8B-B14F-4D97-AF65-F5344CB8AC3E}">
        <p14:creationId xmlns:p14="http://schemas.microsoft.com/office/powerpoint/2010/main" val="118035949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92C037-2F1F-86F7-2476-C13FF22926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9FA76C-D1CC-6B6A-FC09-765D8E38BC61}"/>
              </a:ext>
            </a:extLst>
          </p:cNvPr>
          <p:cNvSpPr txBox="1">
            <a:spLocks noGrp="1"/>
          </p:cNvSpPr>
          <p:nvPr>
            <p:ph sz="half" idx="1"/>
          </p:nvPr>
        </p:nvSpPr>
        <p:spPr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0000"/>
                </a:solidFill>
              </a:rPr>
              <a:t>Posting to the General Ledger</a:t>
            </a:r>
          </a:p>
        </p:txBody>
      </p:sp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63223ED3-E657-EB8C-DEDB-0B26CCA1DD1A}"/>
              </a:ext>
            </a:extLst>
          </p:cNvPr>
          <p:cNvGraphicFramePr>
            <a:graphicFrameLocks noGrp="1"/>
          </p:cNvGraphicFramePr>
          <p:nvPr/>
        </p:nvGraphicFramePr>
        <p:xfrm>
          <a:off x="297543" y="657641"/>
          <a:ext cx="11463867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9086">
                  <a:extLst>
                    <a:ext uri="{9D8B030D-6E8A-4147-A177-3AD203B41FA5}">
                      <a16:colId xmlns:a16="http://schemas.microsoft.com/office/drawing/2014/main" val="1560377751"/>
                    </a:ext>
                  </a:extLst>
                </a:gridCol>
                <a:gridCol w="3628571">
                  <a:extLst>
                    <a:ext uri="{9D8B030D-6E8A-4147-A177-3AD203B41FA5}">
                      <a16:colId xmlns:a16="http://schemas.microsoft.com/office/drawing/2014/main" val="2352730796"/>
                    </a:ext>
                  </a:extLst>
                </a:gridCol>
                <a:gridCol w="2839818">
                  <a:extLst>
                    <a:ext uri="{9D8B030D-6E8A-4147-A177-3AD203B41FA5}">
                      <a16:colId xmlns:a16="http://schemas.microsoft.com/office/drawing/2014/main" val="1682449874"/>
                    </a:ext>
                  </a:extLst>
                </a:gridCol>
                <a:gridCol w="1480782">
                  <a:extLst>
                    <a:ext uri="{9D8B030D-6E8A-4147-A177-3AD203B41FA5}">
                      <a16:colId xmlns:a16="http://schemas.microsoft.com/office/drawing/2014/main" val="2102778683"/>
                    </a:ext>
                  </a:extLst>
                </a:gridCol>
                <a:gridCol w="1519223">
                  <a:extLst>
                    <a:ext uri="{9D8B030D-6E8A-4147-A177-3AD203B41FA5}">
                      <a16:colId xmlns:a16="http://schemas.microsoft.com/office/drawing/2014/main" val="3105167843"/>
                    </a:ext>
                  </a:extLst>
                </a:gridCol>
                <a:gridCol w="1146387">
                  <a:extLst>
                    <a:ext uri="{9D8B030D-6E8A-4147-A177-3AD203B41FA5}">
                      <a16:colId xmlns:a16="http://schemas.microsoft.com/office/drawing/2014/main" val="3422172683"/>
                    </a:ext>
                  </a:extLst>
                </a:gridCol>
              </a:tblGrid>
              <a:tr h="584365">
                <a:tc>
                  <a:txBody>
                    <a:bodyPr/>
                    <a:lstStyle/>
                    <a:p>
                      <a:r>
                        <a:rPr lang="en-AU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TRANSACTION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ACCOUNT NAMES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dirty="0"/>
                        <a:t>CLASSIFICATION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INCREASE OR DECREASE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DEBIT OR CREDIT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4496475"/>
                  </a:ext>
                </a:extLst>
              </a:tr>
              <a:tr h="584365">
                <a:tc>
                  <a:txBody>
                    <a:bodyPr/>
                    <a:lstStyle/>
                    <a:p>
                      <a:r>
                        <a:rPr lang="en-AU" dirty="0"/>
                        <a:t>May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Owner contributed $10 000 to the business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Cash at Bank</a:t>
                      </a:r>
                    </a:p>
                    <a:p>
                      <a:r>
                        <a:rPr lang="en-AU" dirty="0"/>
                        <a:t>Capital – Your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Asset</a:t>
                      </a:r>
                    </a:p>
                    <a:p>
                      <a:pPr algn="ctr"/>
                      <a:r>
                        <a:rPr lang="en-AU" dirty="0"/>
                        <a:t>Equity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Inc</a:t>
                      </a:r>
                    </a:p>
                    <a:p>
                      <a:pPr algn="ctr"/>
                      <a:r>
                        <a:rPr lang="en-AU" dirty="0"/>
                        <a:t>Inc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Dr</a:t>
                      </a:r>
                    </a:p>
                    <a:p>
                      <a:pPr algn="ctr"/>
                      <a:r>
                        <a:rPr lang="en-AU" dirty="0"/>
                        <a:t>Cr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5840635"/>
                  </a:ext>
                </a:extLst>
              </a:tr>
            </a:tbl>
          </a:graphicData>
        </a:graphic>
      </p:graphicFrame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B3FADEC-B636-4D21-AB9B-20D76C4F9765}"/>
              </a:ext>
            </a:extLst>
          </p:cNvPr>
          <p:cNvGraphicFramePr>
            <a:graphicFrameLocks/>
          </p:cNvGraphicFramePr>
          <p:nvPr/>
        </p:nvGraphicFramePr>
        <p:xfrm>
          <a:off x="572414" y="3206944"/>
          <a:ext cx="10638430" cy="25609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52151">
                  <a:extLst>
                    <a:ext uri="{9D8B030D-6E8A-4147-A177-3AD203B41FA5}">
                      <a16:colId xmlns:a16="http://schemas.microsoft.com/office/drawing/2014/main" val="3699729872"/>
                    </a:ext>
                  </a:extLst>
                </a:gridCol>
                <a:gridCol w="6434575">
                  <a:extLst>
                    <a:ext uri="{9D8B030D-6E8A-4147-A177-3AD203B41FA5}">
                      <a16:colId xmlns:a16="http://schemas.microsoft.com/office/drawing/2014/main" val="297432298"/>
                    </a:ext>
                  </a:extLst>
                </a:gridCol>
                <a:gridCol w="1625852">
                  <a:extLst>
                    <a:ext uri="{9D8B030D-6E8A-4147-A177-3AD203B41FA5}">
                      <a16:colId xmlns:a16="http://schemas.microsoft.com/office/drawing/2014/main" val="610366171"/>
                    </a:ext>
                  </a:extLst>
                </a:gridCol>
                <a:gridCol w="1625852">
                  <a:extLst>
                    <a:ext uri="{9D8B030D-6E8A-4147-A177-3AD203B41FA5}">
                      <a16:colId xmlns:a16="http://schemas.microsoft.com/office/drawing/2014/main" val="2041523087"/>
                    </a:ext>
                  </a:extLst>
                </a:gridCol>
              </a:tblGrid>
              <a:tr h="553909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General Journal</a:t>
                      </a:r>
                      <a:endParaRPr kumimoji="0" lang="en-AU" alt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2637155" algn="ctr"/>
                          <a:tab pos="5274310" algn="r"/>
                          <a:tab pos="457200" algn="l"/>
                        </a:tabLst>
                      </a:pPr>
                      <a:endParaRPr lang="en-AU" sz="20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16628966"/>
                  </a:ext>
                </a:extLst>
              </a:tr>
              <a:tr h="5539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AU" sz="2000" kern="100" dirty="0">
                          <a:effectLst/>
                        </a:rPr>
                        <a:t>Date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AU" sz="2000" kern="100" dirty="0">
                          <a:effectLst/>
                        </a:rPr>
                        <a:t>                     Ledger Accounts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AU" sz="2000" kern="100" dirty="0">
                          <a:effectLst/>
                        </a:rPr>
                        <a:t>Debit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2637155" algn="ctr"/>
                          <a:tab pos="5274310" algn="r"/>
                          <a:tab pos="457200" algn="l"/>
                        </a:tabLst>
                      </a:pPr>
                      <a:r>
                        <a:rPr lang="en-AU" sz="2000" kern="100" dirty="0">
                          <a:effectLst/>
                        </a:rPr>
                        <a:t>Credit</a:t>
                      </a:r>
                      <a:endParaRPr lang="en-AU" sz="20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1220627"/>
                  </a:ext>
                </a:extLst>
              </a:tr>
              <a:tr h="4843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AU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82677664"/>
                  </a:ext>
                </a:extLst>
              </a:tr>
              <a:tr h="4843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7096129"/>
                  </a:ext>
                </a:extLst>
              </a:tr>
              <a:tr h="4843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AU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52797476"/>
                  </a:ext>
                </a:extLst>
              </a:tr>
            </a:tbl>
          </a:graphicData>
        </a:graphic>
      </p:graphicFrame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762F721-005F-620E-6167-3EC724C95F5D}"/>
              </a:ext>
            </a:extLst>
          </p:cNvPr>
          <p:cNvSpPr txBox="1">
            <a:spLocks/>
          </p:cNvSpPr>
          <p:nvPr/>
        </p:nvSpPr>
        <p:spPr>
          <a:xfrm>
            <a:off x="3381829" y="170555"/>
            <a:ext cx="8061762" cy="535531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>
                <a:solidFill>
                  <a:srgbClr val="FF0000"/>
                </a:solidFill>
              </a:rPr>
              <a:t>Posting to the General Journal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323800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8A96D2-7ADC-DF92-B2E1-1A6E29CE22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9FAFC5-4E20-66F9-FF69-54F49145978A}"/>
              </a:ext>
            </a:extLst>
          </p:cNvPr>
          <p:cNvSpPr txBox="1">
            <a:spLocks noGrp="1"/>
          </p:cNvSpPr>
          <p:nvPr>
            <p:ph sz="half" idx="1"/>
          </p:nvPr>
        </p:nvSpPr>
        <p:spPr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0000"/>
                </a:solidFill>
              </a:rPr>
              <a:t>Posting to the General Ledger</a:t>
            </a:r>
          </a:p>
        </p:txBody>
      </p:sp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C5B935F6-EBFD-C8D7-A736-CEBB7476FF22}"/>
              </a:ext>
            </a:extLst>
          </p:cNvPr>
          <p:cNvGraphicFramePr>
            <a:graphicFrameLocks noGrp="1"/>
          </p:cNvGraphicFramePr>
          <p:nvPr/>
        </p:nvGraphicFramePr>
        <p:xfrm>
          <a:off x="244609" y="684349"/>
          <a:ext cx="11463867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3600">
                  <a:extLst>
                    <a:ext uri="{9D8B030D-6E8A-4147-A177-3AD203B41FA5}">
                      <a16:colId xmlns:a16="http://schemas.microsoft.com/office/drawing/2014/main" val="1560377751"/>
                    </a:ext>
                  </a:extLst>
                </a:gridCol>
                <a:gridCol w="3614057">
                  <a:extLst>
                    <a:ext uri="{9D8B030D-6E8A-4147-A177-3AD203B41FA5}">
                      <a16:colId xmlns:a16="http://schemas.microsoft.com/office/drawing/2014/main" val="2352730796"/>
                    </a:ext>
                  </a:extLst>
                </a:gridCol>
                <a:gridCol w="2839818">
                  <a:extLst>
                    <a:ext uri="{9D8B030D-6E8A-4147-A177-3AD203B41FA5}">
                      <a16:colId xmlns:a16="http://schemas.microsoft.com/office/drawing/2014/main" val="1682449874"/>
                    </a:ext>
                  </a:extLst>
                </a:gridCol>
                <a:gridCol w="1480782">
                  <a:extLst>
                    <a:ext uri="{9D8B030D-6E8A-4147-A177-3AD203B41FA5}">
                      <a16:colId xmlns:a16="http://schemas.microsoft.com/office/drawing/2014/main" val="2102778683"/>
                    </a:ext>
                  </a:extLst>
                </a:gridCol>
                <a:gridCol w="1519223">
                  <a:extLst>
                    <a:ext uri="{9D8B030D-6E8A-4147-A177-3AD203B41FA5}">
                      <a16:colId xmlns:a16="http://schemas.microsoft.com/office/drawing/2014/main" val="3105167843"/>
                    </a:ext>
                  </a:extLst>
                </a:gridCol>
                <a:gridCol w="1146387">
                  <a:extLst>
                    <a:ext uri="{9D8B030D-6E8A-4147-A177-3AD203B41FA5}">
                      <a16:colId xmlns:a16="http://schemas.microsoft.com/office/drawing/2014/main" val="3422172683"/>
                    </a:ext>
                  </a:extLst>
                </a:gridCol>
              </a:tblGrid>
              <a:tr h="584365">
                <a:tc>
                  <a:txBody>
                    <a:bodyPr/>
                    <a:lstStyle/>
                    <a:p>
                      <a:r>
                        <a:rPr lang="en-AU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TRANSACTION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ACCOUNT NAMES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dirty="0"/>
                        <a:t>CLASSIFICATION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INCREASE OR DECREASE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DEBIT OR CREDIT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4496475"/>
                  </a:ext>
                </a:extLst>
              </a:tr>
              <a:tr h="584365">
                <a:tc>
                  <a:txBody>
                    <a:bodyPr/>
                    <a:lstStyle/>
                    <a:p>
                      <a:r>
                        <a:rPr lang="en-AU" dirty="0"/>
                        <a:t>May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Owner contributed $10 000 to the business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Cash at Bank</a:t>
                      </a:r>
                    </a:p>
                    <a:p>
                      <a:endParaRPr lang="en-AU" dirty="0"/>
                    </a:p>
                    <a:p>
                      <a:r>
                        <a:rPr lang="en-AU" dirty="0"/>
                        <a:t>Capital – Your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Asset</a:t>
                      </a:r>
                    </a:p>
                    <a:p>
                      <a:pPr algn="ctr"/>
                      <a:r>
                        <a:rPr lang="en-AU" dirty="0"/>
                        <a:t>Equity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Inc</a:t>
                      </a:r>
                    </a:p>
                    <a:p>
                      <a:pPr algn="ctr"/>
                      <a:r>
                        <a:rPr lang="en-AU" dirty="0"/>
                        <a:t>Inc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Dr</a:t>
                      </a:r>
                    </a:p>
                    <a:p>
                      <a:pPr algn="ctr"/>
                      <a:endParaRPr lang="en-AU" dirty="0"/>
                    </a:p>
                    <a:p>
                      <a:pPr algn="ctr"/>
                      <a:r>
                        <a:rPr lang="en-AU" dirty="0"/>
                        <a:t>Cr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5840635"/>
                  </a:ext>
                </a:extLst>
              </a:tr>
            </a:tbl>
          </a:graphicData>
        </a:graphic>
      </p:graphicFrame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224D367-2A58-3158-A877-37CC68D6B6B1}"/>
              </a:ext>
            </a:extLst>
          </p:cNvPr>
          <p:cNvGraphicFramePr>
            <a:graphicFrameLocks/>
          </p:cNvGraphicFramePr>
          <p:nvPr/>
        </p:nvGraphicFramePr>
        <p:xfrm>
          <a:off x="572414" y="3206944"/>
          <a:ext cx="10638430" cy="25609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52151">
                  <a:extLst>
                    <a:ext uri="{9D8B030D-6E8A-4147-A177-3AD203B41FA5}">
                      <a16:colId xmlns:a16="http://schemas.microsoft.com/office/drawing/2014/main" val="3699729872"/>
                    </a:ext>
                  </a:extLst>
                </a:gridCol>
                <a:gridCol w="6434575">
                  <a:extLst>
                    <a:ext uri="{9D8B030D-6E8A-4147-A177-3AD203B41FA5}">
                      <a16:colId xmlns:a16="http://schemas.microsoft.com/office/drawing/2014/main" val="297432298"/>
                    </a:ext>
                  </a:extLst>
                </a:gridCol>
                <a:gridCol w="1625852">
                  <a:extLst>
                    <a:ext uri="{9D8B030D-6E8A-4147-A177-3AD203B41FA5}">
                      <a16:colId xmlns:a16="http://schemas.microsoft.com/office/drawing/2014/main" val="610366171"/>
                    </a:ext>
                  </a:extLst>
                </a:gridCol>
                <a:gridCol w="1625852">
                  <a:extLst>
                    <a:ext uri="{9D8B030D-6E8A-4147-A177-3AD203B41FA5}">
                      <a16:colId xmlns:a16="http://schemas.microsoft.com/office/drawing/2014/main" val="2041523087"/>
                    </a:ext>
                  </a:extLst>
                </a:gridCol>
              </a:tblGrid>
              <a:tr h="553909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General Journal</a:t>
                      </a:r>
                      <a:endParaRPr kumimoji="0" lang="en-AU" alt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2637155" algn="ctr"/>
                          <a:tab pos="5274310" algn="r"/>
                          <a:tab pos="457200" algn="l"/>
                        </a:tabLst>
                      </a:pPr>
                      <a:endParaRPr lang="en-AU" sz="20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16628966"/>
                  </a:ext>
                </a:extLst>
              </a:tr>
              <a:tr h="5539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AU" sz="2000" kern="100" dirty="0">
                          <a:effectLst/>
                        </a:rPr>
                        <a:t>Date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AU" sz="2000" kern="100" dirty="0">
                          <a:effectLst/>
                        </a:rPr>
                        <a:t>                     Ledger Accounts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AU" sz="2000" kern="100" dirty="0">
                          <a:effectLst/>
                        </a:rPr>
                        <a:t>Debit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2637155" algn="ctr"/>
                          <a:tab pos="5274310" algn="r"/>
                          <a:tab pos="457200" algn="l"/>
                        </a:tabLst>
                      </a:pPr>
                      <a:r>
                        <a:rPr lang="en-AU" sz="2000" kern="100" dirty="0">
                          <a:effectLst/>
                        </a:rPr>
                        <a:t>Credit</a:t>
                      </a:r>
                      <a:endParaRPr lang="en-AU" sz="20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1220627"/>
                  </a:ext>
                </a:extLst>
              </a:tr>
              <a:tr h="4843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kern="100" dirty="0">
                          <a:effectLst/>
                        </a:rPr>
                        <a:t> May 1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800" kern="100" dirty="0">
                          <a:effectLst/>
                        </a:rPr>
                        <a:t> </a:t>
                      </a:r>
                      <a:r>
                        <a:rPr lang="en-AU" dirty="0"/>
                        <a:t>Cash at Bank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kern="100" dirty="0">
                          <a:effectLst/>
                        </a:rPr>
                        <a:t> $</a:t>
                      </a:r>
                      <a:r>
                        <a:rPr lang="en-AU" dirty="0"/>
                        <a:t>10 000 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kern="100">
                          <a:effectLst/>
                        </a:rPr>
                        <a:t> </a:t>
                      </a:r>
                      <a:endParaRPr lang="en-AU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82677664"/>
                  </a:ext>
                </a:extLst>
              </a:tr>
              <a:tr h="4843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kern="100" dirty="0">
                          <a:effectLst/>
                        </a:rPr>
                        <a:t> 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             Capital – Your name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kern="100" dirty="0">
                          <a:effectLst/>
                        </a:rPr>
                        <a:t> 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kern="100" dirty="0">
                          <a:effectLst/>
                        </a:rPr>
                        <a:t> $</a:t>
                      </a:r>
                      <a:r>
                        <a:rPr lang="en-AU" dirty="0"/>
                        <a:t>10 000 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7096129"/>
                  </a:ext>
                </a:extLst>
              </a:tr>
              <a:tr h="4843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kern="100" dirty="0">
                          <a:effectLst/>
                        </a:rPr>
                        <a:t> 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800" kern="100" dirty="0">
                          <a:effectLst/>
                        </a:rPr>
                        <a:t> </a:t>
                      </a:r>
                      <a:r>
                        <a:rPr lang="en-AU" dirty="0"/>
                        <a:t>Owner contributed to the business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kern="100">
                          <a:effectLst/>
                        </a:rPr>
                        <a:t> </a:t>
                      </a:r>
                      <a:endParaRPr lang="en-AU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kern="100" dirty="0">
                          <a:effectLst/>
                        </a:rPr>
                        <a:t> 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52797476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CFDAFFD1-003A-1717-92AF-BB5D4CD1B895}"/>
              </a:ext>
            </a:extLst>
          </p:cNvPr>
          <p:cNvSpPr/>
          <p:nvPr/>
        </p:nvSpPr>
        <p:spPr>
          <a:xfrm>
            <a:off x="4796971" y="1611086"/>
            <a:ext cx="1654629" cy="333828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E0961CA-2993-CACF-E0E3-4BFC7AAFF92E}"/>
              </a:ext>
            </a:extLst>
          </p:cNvPr>
          <p:cNvSpPr/>
          <p:nvPr/>
        </p:nvSpPr>
        <p:spPr>
          <a:xfrm>
            <a:off x="2361987" y="4848625"/>
            <a:ext cx="2271485" cy="358589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8D34143-5E9E-A191-7B8E-EDAED333395F}"/>
              </a:ext>
            </a:extLst>
          </p:cNvPr>
          <p:cNvSpPr/>
          <p:nvPr/>
        </p:nvSpPr>
        <p:spPr>
          <a:xfrm>
            <a:off x="1534672" y="4399109"/>
            <a:ext cx="1654629" cy="333828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5B9083D-37B8-209F-66B4-5BE35F65994C}"/>
              </a:ext>
            </a:extLst>
          </p:cNvPr>
          <p:cNvSpPr/>
          <p:nvPr/>
        </p:nvSpPr>
        <p:spPr>
          <a:xfrm>
            <a:off x="4796971" y="2077364"/>
            <a:ext cx="2271485" cy="358589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9E759CB-0E99-A5B2-335C-9A0BB45CB966}"/>
              </a:ext>
            </a:extLst>
          </p:cNvPr>
          <p:cNvSpPr/>
          <p:nvPr/>
        </p:nvSpPr>
        <p:spPr>
          <a:xfrm>
            <a:off x="1214077" y="1611086"/>
            <a:ext cx="3453760" cy="640336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CB7B57-3A0D-FED3-FD5F-28DB27EC2D75}"/>
              </a:ext>
            </a:extLst>
          </p:cNvPr>
          <p:cNvSpPr/>
          <p:nvPr/>
        </p:nvSpPr>
        <p:spPr>
          <a:xfrm>
            <a:off x="1534672" y="5296292"/>
            <a:ext cx="4561328" cy="471565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A1C724C-6A06-B93A-746A-949E4573EDCE}"/>
              </a:ext>
            </a:extLst>
          </p:cNvPr>
          <p:cNvSpPr/>
          <p:nvPr/>
        </p:nvSpPr>
        <p:spPr>
          <a:xfrm>
            <a:off x="7999932" y="4363364"/>
            <a:ext cx="1654629" cy="333828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03E33B6-A96A-CFE8-DF3C-3E8AF7D2F684}"/>
              </a:ext>
            </a:extLst>
          </p:cNvPr>
          <p:cNvSpPr/>
          <p:nvPr/>
        </p:nvSpPr>
        <p:spPr>
          <a:xfrm>
            <a:off x="10688491" y="1615782"/>
            <a:ext cx="1008352" cy="329132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A79DB7D-1BBC-1CF5-7972-145575614972}"/>
              </a:ext>
            </a:extLst>
          </p:cNvPr>
          <p:cNvSpPr/>
          <p:nvPr/>
        </p:nvSpPr>
        <p:spPr>
          <a:xfrm>
            <a:off x="9597358" y="4824161"/>
            <a:ext cx="1501373" cy="383053"/>
          </a:xfrm>
          <a:prstGeom prst="rect">
            <a:avLst/>
          </a:prstGeom>
          <a:noFill/>
          <a:ln w="381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15C653F-6328-A7A4-2E71-F81E03854F56}"/>
              </a:ext>
            </a:extLst>
          </p:cNvPr>
          <p:cNvSpPr/>
          <p:nvPr/>
        </p:nvSpPr>
        <p:spPr>
          <a:xfrm>
            <a:off x="10644574" y="2112517"/>
            <a:ext cx="1019985" cy="358589"/>
          </a:xfrm>
          <a:prstGeom prst="rect">
            <a:avLst/>
          </a:prstGeom>
          <a:noFill/>
          <a:ln w="381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A87B4B27-B445-E876-92B6-225AB9AEE57C}"/>
              </a:ext>
            </a:extLst>
          </p:cNvPr>
          <p:cNvSpPr txBox="1">
            <a:spLocks/>
          </p:cNvSpPr>
          <p:nvPr/>
        </p:nvSpPr>
        <p:spPr>
          <a:xfrm>
            <a:off x="3381829" y="170555"/>
            <a:ext cx="8061762" cy="535531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>
                <a:solidFill>
                  <a:srgbClr val="FF0000"/>
                </a:solidFill>
              </a:rPr>
              <a:t>Posting to the General Journal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1743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915136-C70E-CA9D-6EED-F5AF0BE9E0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B1EB02-CF00-AD97-1D47-37AB5C4498D0}"/>
              </a:ext>
            </a:extLst>
          </p:cNvPr>
          <p:cNvSpPr txBox="1">
            <a:spLocks noGrp="1"/>
          </p:cNvSpPr>
          <p:nvPr>
            <p:ph sz="half" idx="1"/>
          </p:nvPr>
        </p:nvSpPr>
        <p:spPr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0000"/>
                </a:solidFill>
              </a:rPr>
              <a:t>Posting to the General Ledger</a:t>
            </a:r>
          </a:p>
        </p:txBody>
      </p:sp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E8546DF2-183D-715C-340D-7E5C7614AE5D}"/>
              </a:ext>
            </a:extLst>
          </p:cNvPr>
          <p:cNvGraphicFramePr>
            <a:graphicFrameLocks noGrp="1"/>
          </p:cNvGraphicFramePr>
          <p:nvPr/>
        </p:nvGraphicFramePr>
        <p:xfrm>
          <a:off x="297543" y="657641"/>
          <a:ext cx="11463867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9086">
                  <a:extLst>
                    <a:ext uri="{9D8B030D-6E8A-4147-A177-3AD203B41FA5}">
                      <a16:colId xmlns:a16="http://schemas.microsoft.com/office/drawing/2014/main" val="1560377751"/>
                    </a:ext>
                  </a:extLst>
                </a:gridCol>
                <a:gridCol w="3628571">
                  <a:extLst>
                    <a:ext uri="{9D8B030D-6E8A-4147-A177-3AD203B41FA5}">
                      <a16:colId xmlns:a16="http://schemas.microsoft.com/office/drawing/2014/main" val="2352730796"/>
                    </a:ext>
                  </a:extLst>
                </a:gridCol>
                <a:gridCol w="2839818">
                  <a:extLst>
                    <a:ext uri="{9D8B030D-6E8A-4147-A177-3AD203B41FA5}">
                      <a16:colId xmlns:a16="http://schemas.microsoft.com/office/drawing/2014/main" val="1682449874"/>
                    </a:ext>
                  </a:extLst>
                </a:gridCol>
                <a:gridCol w="1480782">
                  <a:extLst>
                    <a:ext uri="{9D8B030D-6E8A-4147-A177-3AD203B41FA5}">
                      <a16:colId xmlns:a16="http://schemas.microsoft.com/office/drawing/2014/main" val="2102778683"/>
                    </a:ext>
                  </a:extLst>
                </a:gridCol>
                <a:gridCol w="1519223">
                  <a:extLst>
                    <a:ext uri="{9D8B030D-6E8A-4147-A177-3AD203B41FA5}">
                      <a16:colId xmlns:a16="http://schemas.microsoft.com/office/drawing/2014/main" val="3105167843"/>
                    </a:ext>
                  </a:extLst>
                </a:gridCol>
                <a:gridCol w="1146387">
                  <a:extLst>
                    <a:ext uri="{9D8B030D-6E8A-4147-A177-3AD203B41FA5}">
                      <a16:colId xmlns:a16="http://schemas.microsoft.com/office/drawing/2014/main" val="3422172683"/>
                    </a:ext>
                  </a:extLst>
                </a:gridCol>
              </a:tblGrid>
              <a:tr h="584365">
                <a:tc>
                  <a:txBody>
                    <a:bodyPr/>
                    <a:lstStyle/>
                    <a:p>
                      <a:r>
                        <a:rPr lang="en-AU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TRANSACTION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ACCOUNT NAMES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dirty="0"/>
                        <a:t>CLASSIFICATION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INCREASE OR DECREASE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DEBIT OR CREDIT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4496475"/>
                  </a:ext>
                </a:extLst>
              </a:tr>
              <a:tr h="584365">
                <a:tc>
                  <a:txBody>
                    <a:bodyPr/>
                    <a:lstStyle/>
                    <a:p>
                      <a:r>
                        <a:rPr lang="en-AU" dirty="0"/>
                        <a:t>May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Owner contributed a computer and printer worth $3 500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Office equipment</a:t>
                      </a:r>
                    </a:p>
                    <a:p>
                      <a:r>
                        <a:rPr lang="en-AU" dirty="0"/>
                        <a:t>Capital - Your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Asset</a:t>
                      </a:r>
                    </a:p>
                    <a:p>
                      <a:pPr algn="ctr"/>
                      <a:r>
                        <a:rPr lang="en-AU" dirty="0"/>
                        <a:t>Equity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Inc</a:t>
                      </a:r>
                    </a:p>
                    <a:p>
                      <a:pPr algn="ctr"/>
                      <a:r>
                        <a:rPr lang="en-AU" dirty="0"/>
                        <a:t>Inc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Dr</a:t>
                      </a:r>
                    </a:p>
                    <a:p>
                      <a:pPr algn="ctr"/>
                      <a:r>
                        <a:rPr lang="en-AU" dirty="0"/>
                        <a:t>Cr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5840635"/>
                  </a:ext>
                </a:extLst>
              </a:tr>
            </a:tbl>
          </a:graphicData>
        </a:graphic>
      </p:graphicFrame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9D1A55F-DE38-72F9-BB18-A8D649992067}"/>
              </a:ext>
            </a:extLst>
          </p:cNvPr>
          <p:cNvGraphicFramePr>
            <a:graphicFrameLocks/>
          </p:cNvGraphicFramePr>
          <p:nvPr/>
        </p:nvGraphicFramePr>
        <p:xfrm>
          <a:off x="572414" y="3206944"/>
          <a:ext cx="10638430" cy="25609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52151">
                  <a:extLst>
                    <a:ext uri="{9D8B030D-6E8A-4147-A177-3AD203B41FA5}">
                      <a16:colId xmlns:a16="http://schemas.microsoft.com/office/drawing/2014/main" val="3699729872"/>
                    </a:ext>
                  </a:extLst>
                </a:gridCol>
                <a:gridCol w="6434575">
                  <a:extLst>
                    <a:ext uri="{9D8B030D-6E8A-4147-A177-3AD203B41FA5}">
                      <a16:colId xmlns:a16="http://schemas.microsoft.com/office/drawing/2014/main" val="297432298"/>
                    </a:ext>
                  </a:extLst>
                </a:gridCol>
                <a:gridCol w="1625852">
                  <a:extLst>
                    <a:ext uri="{9D8B030D-6E8A-4147-A177-3AD203B41FA5}">
                      <a16:colId xmlns:a16="http://schemas.microsoft.com/office/drawing/2014/main" val="610366171"/>
                    </a:ext>
                  </a:extLst>
                </a:gridCol>
                <a:gridCol w="1625852">
                  <a:extLst>
                    <a:ext uri="{9D8B030D-6E8A-4147-A177-3AD203B41FA5}">
                      <a16:colId xmlns:a16="http://schemas.microsoft.com/office/drawing/2014/main" val="2041523087"/>
                    </a:ext>
                  </a:extLst>
                </a:gridCol>
              </a:tblGrid>
              <a:tr h="553909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General Journal</a:t>
                      </a:r>
                      <a:endParaRPr kumimoji="0" lang="en-AU" alt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2637155" algn="ctr"/>
                          <a:tab pos="5274310" algn="r"/>
                          <a:tab pos="457200" algn="l"/>
                        </a:tabLst>
                      </a:pPr>
                      <a:endParaRPr lang="en-AU" sz="20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16628966"/>
                  </a:ext>
                </a:extLst>
              </a:tr>
              <a:tr h="5539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AU" sz="2000" kern="100" dirty="0">
                          <a:effectLst/>
                        </a:rPr>
                        <a:t>Date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AU" sz="2000" kern="100" dirty="0">
                          <a:effectLst/>
                        </a:rPr>
                        <a:t>                     Ledger Accounts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AU" sz="2000" kern="100" dirty="0">
                          <a:effectLst/>
                        </a:rPr>
                        <a:t>Debit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2637155" algn="ctr"/>
                          <a:tab pos="5274310" algn="r"/>
                          <a:tab pos="457200" algn="l"/>
                        </a:tabLst>
                      </a:pPr>
                      <a:r>
                        <a:rPr lang="en-AU" sz="2000" kern="100" dirty="0">
                          <a:effectLst/>
                        </a:rPr>
                        <a:t>Credit</a:t>
                      </a:r>
                      <a:endParaRPr lang="en-AU" sz="20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1220627"/>
                  </a:ext>
                </a:extLst>
              </a:tr>
              <a:tr h="4843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AU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82677664"/>
                  </a:ext>
                </a:extLst>
              </a:tr>
              <a:tr h="4843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7096129"/>
                  </a:ext>
                </a:extLst>
              </a:tr>
              <a:tr h="4843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AU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52797476"/>
                  </a:ext>
                </a:extLst>
              </a:tr>
            </a:tbl>
          </a:graphicData>
        </a:graphic>
      </p:graphicFrame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F06BE15-8C6C-CB66-EAE3-CF3AB8CE2FC0}"/>
              </a:ext>
            </a:extLst>
          </p:cNvPr>
          <p:cNvSpPr txBox="1">
            <a:spLocks/>
          </p:cNvSpPr>
          <p:nvPr/>
        </p:nvSpPr>
        <p:spPr>
          <a:xfrm>
            <a:off x="3381829" y="170555"/>
            <a:ext cx="8061762" cy="535531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>
                <a:solidFill>
                  <a:srgbClr val="FF0000"/>
                </a:solidFill>
              </a:rPr>
              <a:t>Posting to the General Journal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182944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A38FAE-1236-81FA-8387-A512E85C43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3AB9C1-829F-6549-B387-C564FCD16252}"/>
              </a:ext>
            </a:extLst>
          </p:cNvPr>
          <p:cNvSpPr txBox="1">
            <a:spLocks noGrp="1"/>
          </p:cNvSpPr>
          <p:nvPr>
            <p:ph sz="half" idx="1"/>
          </p:nvPr>
        </p:nvSpPr>
        <p:spPr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0000"/>
                </a:solidFill>
              </a:rPr>
              <a:t>Posting to the General Ledger</a:t>
            </a:r>
          </a:p>
        </p:txBody>
      </p:sp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FBCF7AD1-6566-1677-F270-6C8BA085F594}"/>
              </a:ext>
            </a:extLst>
          </p:cNvPr>
          <p:cNvGraphicFramePr>
            <a:graphicFrameLocks noGrp="1"/>
          </p:cNvGraphicFramePr>
          <p:nvPr/>
        </p:nvGraphicFramePr>
        <p:xfrm>
          <a:off x="244609" y="684349"/>
          <a:ext cx="11463867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3600">
                  <a:extLst>
                    <a:ext uri="{9D8B030D-6E8A-4147-A177-3AD203B41FA5}">
                      <a16:colId xmlns:a16="http://schemas.microsoft.com/office/drawing/2014/main" val="1560377751"/>
                    </a:ext>
                  </a:extLst>
                </a:gridCol>
                <a:gridCol w="3614057">
                  <a:extLst>
                    <a:ext uri="{9D8B030D-6E8A-4147-A177-3AD203B41FA5}">
                      <a16:colId xmlns:a16="http://schemas.microsoft.com/office/drawing/2014/main" val="2352730796"/>
                    </a:ext>
                  </a:extLst>
                </a:gridCol>
                <a:gridCol w="2839818">
                  <a:extLst>
                    <a:ext uri="{9D8B030D-6E8A-4147-A177-3AD203B41FA5}">
                      <a16:colId xmlns:a16="http://schemas.microsoft.com/office/drawing/2014/main" val="1682449874"/>
                    </a:ext>
                  </a:extLst>
                </a:gridCol>
                <a:gridCol w="1480782">
                  <a:extLst>
                    <a:ext uri="{9D8B030D-6E8A-4147-A177-3AD203B41FA5}">
                      <a16:colId xmlns:a16="http://schemas.microsoft.com/office/drawing/2014/main" val="2102778683"/>
                    </a:ext>
                  </a:extLst>
                </a:gridCol>
                <a:gridCol w="1519223">
                  <a:extLst>
                    <a:ext uri="{9D8B030D-6E8A-4147-A177-3AD203B41FA5}">
                      <a16:colId xmlns:a16="http://schemas.microsoft.com/office/drawing/2014/main" val="3105167843"/>
                    </a:ext>
                  </a:extLst>
                </a:gridCol>
                <a:gridCol w="1146387">
                  <a:extLst>
                    <a:ext uri="{9D8B030D-6E8A-4147-A177-3AD203B41FA5}">
                      <a16:colId xmlns:a16="http://schemas.microsoft.com/office/drawing/2014/main" val="3422172683"/>
                    </a:ext>
                  </a:extLst>
                </a:gridCol>
              </a:tblGrid>
              <a:tr h="584365">
                <a:tc>
                  <a:txBody>
                    <a:bodyPr/>
                    <a:lstStyle/>
                    <a:p>
                      <a:r>
                        <a:rPr lang="en-AU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TRANSACTION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ACCOUNT NAMES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dirty="0"/>
                        <a:t>CLASSIFICATION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INCREASE OR DECREASE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DEBIT OR CREDIT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4496475"/>
                  </a:ext>
                </a:extLst>
              </a:tr>
              <a:tr h="584365">
                <a:tc>
                  <a:txBody>
                    <a:bodyPr/>
                    <a:lstStyle/>
                    <a:p>
                      <a:r>
                        <a:rPr lang="en-AU" dirty="0"/>
                        <a:t>May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Owner contributed a computer and printer worth $3 500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Office equipment</a:t>
                      </a:r>
                    </a:p>
                    <a:p>
                      <a:endParaRPr lang="en-AU" dirty="0"/>
                    </a:p>
                    <a:p>
                      <a:r>
                        <a:rPr lang="en-AU" dirty="0"/>
                        <a:t>Capital - Your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Asset</a:t>
                      </a:r>
                    </a:p>
                    <a:p>
                      <a:pPr algn="ctr"/>
                      <a:r>
                        <a:rPr lang="en-AU" dirty="0"/>
                        <a:t>Equity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Inc</a:t>
                      </a:r>
                    </a:p>
                    <a:p>
                      <a:pPr algn="ctr"/>
                      <a:r>
                        <a:rPr lang="en-AU" dirty="0"/>
                        <a:t>Inc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Dr</a:t>
                      </a:r>
                    </a:p>
                    <a:p>
                      <a:pPr algn="ctr"/>
                      <a:endParaRPr lang="en-AU" dirty="0"/>
                    </a:p>
                    <a:p>
                      <a:pPr algn="ctr"/>
                      <a:r>
                        <a:rPr lang="en-AU" dirty="0"/>
                        <a:t>Cr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5840635"/>
                  </a:ext>
                </a:extLst>
              </a:tr>
            </a:tbl>
          </a:graphicData>
        </a:graphic>
      </p:graphicFrame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5E955B8-2E9C-33BF-7C13-02B0E1D2EEE1}"/>
              </a:ext>
            </a:extLst>
          </p:cNvPr>
          <p:cNvGraphicFramePr>
            <a:graphicFrameLocks/>
          </p:cNvGraphicFramePr>
          <p:nvPr/>
        </p:nvGraphicFramePr>
        <p:xfrm>
          <a:off x="572414" y="3206944"/>
          <a:ext cx="10638430" cy="25609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52151">
                  <a:extLst>
                    <a:ext uri="{9D8B030D-6E8A-4147-A177-3AD203B41FA5}">
                      <a16:colId xmlns:a16="http://schemas.microsoft.com/office/drawing/2014/main" val="3699729872"/>
                    </a:ext>
                  </a:extLst>
                </a:gridCol>
                <a:gridCol w="6434575">
                  <a:extLst>
                    <a:ext uri="{9D8B030D-6E8A-4147-A177-3AD203B41FA5}">
                      <a16:colId xmlns:a16="http://schemas.microsoft.com/office/drawing/2014/main" val="297432298"/>
                    </a:ext>
                  </a:extLst>
                </a:gridCol>
                <a:gridCol w="1625852">
                  <a:extLst>
                    <a:ext uri="{9D8B030D-6E8A-4147-A177-3AD203B41FA5}">
                      <a16:colId xmlns:a16="http://schemas.microsoft.com/office/drawing/2014/main" val="610366171"/>
                    </a:ext>
                  </a:extLst>
                </a:gridCol>
                <a:gridCol w="1625852">
                  <a:extLst>
                    <a:ext uri="{9D8B030D-6E8A-4147-A177-3AD203B41FA5}">
                      <a16:colId xmlns:a16="http://schemas.microsoft.com/office/drawing/2014/main" val="2041523087"/>
                    </a:ext>
                  </a:extLst>
                </a:gridCol>
              </a:tblGrid>
              <a:tr h="553909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General Journal</a:t>
                      </a:r>
                      <a:endParaRPr kumimoji="0" lang="en-AU" alt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2637155" algn="ctr"/>
                          <a:tab pos="5274310" algn="r"/>
                          <a:tab pos="457200" algn="l"/>
                        </a:tabLst>
                      </a:pPr>
                      <a:endParaRPr lang="en-AU" sz="20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16628966"/>
                  </a:ext>
                </a:extLst>
              </a:tr>
              <a:tr h="5539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AU" sz="2000" kern="100" dirty="0">
                          <a:effectLst/>
                        </a:rPr>
                        <a:t>Date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AU" sz="2000" kern="100" dirty="0">
                          <a:effectLst/>
                        </a:rPr>
                        <a:t>                     Ledger Accounts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AU" sz="2000" kern="100" dirty="0">
                          <a:effectLst/>
                        </a:rPr>
                        <a:t>Debit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2637155" algn="ctr"/>
                          <a:tab pos="5274310" algn="r"/>
                          <a:tab pos="457200" algn="l"/>
                        </a:tabLst>
                      </a:pPr>
                      <a:r>
                        <a:rPr lang="en-AU" sz="2000" kern="100" dirty="0">
                          <a:effectLst/>
                        </a:rPr>
                        <a:t>Credit</a:t>
                      </a:r>
                      <a:endParaRPr lang="en-AU" sz="20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1220627"/>
                  </a:ext>
                </a:extLst>
              </a:tr>
              <a:tr h="4843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kern="100" dirty="0">
                          <a:effectLst/>
                        </a:rPr>
                        <a:t> May 2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800" kern="100" dirty="0">
                          <a:effectLst/>
                        </a:rPr>
                        <a:t> </a:t>
                      </a:r>
                      <a:r>
                        <a:rPr lang="en-AU" dirty="0"/>
                        <a:t>Office equipment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kern="100" dirty="0">
                          <a:effectLst/>
                        </a:rPr>
                        <a:t> $3 500</a:t>
                      </a:r>
                      <a:r>
                        <a:rPr lang="en-AU" dirty="0"/>
                        <a:t> 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kern="100">
                          <a:effectLst/>
                        </a:rPr>
                        <a:t> </a:t>
                      </a:r>
                      <a:endParaRPr lang="en-AU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82677664"/>
                  </a:ext>
                </a:extLst>
              </a:tr>
              <a:tr h="4843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kern="100" dirty="0">
                          <a:effectLst/>
                        </a:rPr>
                        <a:t> 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             Capital – Your name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kern="100" dirty="0">
                          <a:effectLst/>
                        </a:rPr>
                        <a:t> 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kern="100" dirty="0">
                          <a:effectLst/>
                        </a:rPr>
                        <a:t> $3 500</a:t>
                      </a:r>
                      <a:r>
                        <a:rPr lang="en-AU" dirty="0"/>
                        <a:t> 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7096129"/>
                  </a:ext>
                </a:extLst>
              </a:tr>
              <a:tr h="4843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kern="100" dirty="0">
                          <a:effectLst/>
                        </a:rPr>
                        <a:t> 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800" kern="100" dirty="0">
                          <a:effectLst/>
                        </a:rPr>
                        <a:t> </a:t>
                      </a:r>
                      <a:r>
                        <a:rPr lang="en-AU" dirty="0"/>
                        <a:t>Owner contributed a computer and printer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kern="100">
                          <a:effectLst/>
                        </a:rPr>
                        <a:t> </a:t>
                      </a:r>
                      <a:endParaRPr lang="en-AU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kern="100" dirty="0">
                          <a:effectLst/>
                        </a:rPr>
                        <a:t> 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52797476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A562DC35-9FA0-84F1-BE05-95EF8A637E97}"/>
              </a:ext>
            </a:extLst>
          </p:cNvPr>
          <p:cNvSpPr/>
          <p:nvPr/>
        </p:nvSpPr>
        <p:spPr>
          <a:xfrm>
            <a:off x="4796971" y="1611086"/>
            <a:ext cx="1894115" cy="329131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C2E1F0D-36BC-C4CB-B781-48FBBF141ABA}"/>
              </a:ext>
            </a:extLst>
          </p:cNvPr>
          <p:cNvSpPr/>
          <p:nvPr/>
        </p:nvSpPr>
        <p:spPr>
          <a:xfrm>
            <a:off x="2361987" y="4848625"/>
            <a:ext cx="2271485" cy="358589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C48AAEF-3C5F-01D4-11E9-5DFBB6658D3C}"/>
              </a:ext>
            </a:extLst>
          </p:cNvPr>
          <p:cNvSpPr/>
          <p:nvPr/>
        </p:nvSpPr>
        <p:spPr>
          <a:xfrm>
            <a:off x="1534672" y="4399109"/>
            <a:ext cx="1992299" cy="333828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8DF0630-36F7-57BB-2647-AA536DAEB3A0}"/>
              </a:ext>
            </a:extLst>
          </p:cNvPr>
          <p:cNvSpPr/>
          <p:nvPr/>
        </p:nvSpPr>
        <p:spPr>
          <a:xfrm>
            <a:off x="4796971" y="2077364"/>
            <a:ext cx="2271485" cy="358589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9D3E7F4-FE58-9EC5-76E4-E526DBF366DD}"/>
              </a:ext>
            </a:extLst>
          </p:cNvPr>
          <p:cNvSpPr/>
          <p:nvPr/>
        </p:nvSpPr>
        <p:spPr>
          <a:xfrm>
            <a:off x="1214077" y="1611086"/>
            <a:ext cx="3453760" cy="640336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A5134EB-D94D-AFC3-229F-8E1EFDC8A4D5}"/>
              </a:ext>
            </a:extLst>
          </p:cNvPr>
          <p:cNvSpPr/>
          <p:nvPr/>
        </p:nvSpPr>
        <p:spPr>
          <a:xfrm>
            <a:off x="1534672" y="5246914"/>
            <a:ext cx="5889385" cy="471565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F863048-3C8B-F4B5-FA5E-3ACB6160E721}"/>
              </a:ext>
            </a:extLst>
          </p:cNvPr>
          <p:cNvSpPr/>
          <p:nvPr/>
        </p:nvSpPr>
        <p:spPr>
          <a:xfrm>
            <a:off x="7999932" y="4363364"/>
            <a:ext cx="1654629" cy="333828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E613910-729A-1A77-8C28-78BB13FEF3F3}"/>
              </a:ext>
            </a:extLst>
          </p:cNvPr>
          <p:cNvSpPr/>
          <p:nvPr/>
        </p:nvSpPr>
        <p:spPr>
          <a:xfrm>
            <a:off x="10688491" y="1615782"/>
            <a:ext cx="1008352" cy="329132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921800C-F5D1-5A36-E78C-BA386FAEDC5F}"/>
              </a:ext>
            </a:extLst>
          </p:cNvPr>
          <p:cNvSpPr/>
          <p:nvPr/>
        </p:nvSpPr>
        <p:spPr>
          <a:xfrm>
            <a:off x="9597358" y="4824161"/>
            <a:ext cx="1501373" cy="383053"/>
          </a:xfrm>
          <a:prstGeom prst="rect">
            <a:avLst/>
          </a:prstGeom>
          <a:noFill/>
          <a:ln w="381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4A8AE98-7360-6AED-EA61-76856A677C3F}"/>
              </a:ext>
            </a:extLst>
          </p:cNvPr>
          <p:cNvSpPr/>
          <p:nvPr/>
        </p:nvSpPr>
        <p:spPr>
          <a:xfrm>
            <a:off x="10644574" y="2112517"/>
            <a:ext cx="1019985" cy="358589"/>
          </a:xfrm>
          <a:prstGeom prst="rect">
            <a:avLst/>
          </a:prstGeom>
          <a:noFill/>
          <a:ln w="381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F58976C-9648-9C75-F93D-A8646053784F}"/>
              </a:ext>
            </a:extLst>
          </p:cNvPr>
          <p:cNvSpPr txBox="1">
            <a:spLocks/>
          </p:cNvSpPr>
          <p:nvPr/>
        </p:nvSpPr>
        <p:spPr>
          <a:xfrm>
            <a:off x="3381829" y="170555"/>
            <a:ext cx="8061762" cy="535531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>
                <a:solidFill>
                  <a:srgbClr val="FF0000"/>
                </a:solidFill>
              </a:rPr>
              <a:t>Posting to the General Journal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2884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A47263-A721-AE41-AED4-CF794212F5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CEE974-F93B-0988-8833-5C0B2641CE61}"/>
              </a:ext>
            </a:extLst>
          </p:cNvPr>
          <p:cNvSpPr txBox="1">
            <a:spLocks noGrp="1"/>
          </p:cNvSpPr>
          <p:nvPr>
            <p:ph sz="half" idx="1"/>
          </p:nvPr>
        </p:nvSpPr>
        <p:spPr>
          <a:xfrm>
            <a:off x="3381829" y="170555"/>
            <a:ext cx="8061762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0000"/>
                </a:solidFill>
              </a:rPr>
              <a:t>Posting to the General Journal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4A3D07D-23CF-3B93-BD8E-45490D9B8D56}"/>
              </a:ext>
            </a:extLst>
          </p:cNvPr>
          <p:cNvGraphicFramePr>
            <a:graphicFrameLocks/>
          </p:cNvGraphicFramePr>
          <p:nvPr/>
        </p:nvGraphicFramePr>
        <p:xfrm>
          <a:off x="608700" y="1015287"/>
          <a:ext cx="10638430" cy="40140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52151">
                  <a:extLst>
                    <a:ext uri="{9D8B030D-6E8A-4147-A177-3AD203B41FA5}">
                      <a16:colId xmlns:a16="http://schemas.microsoft.com/office/drawing/2014/main" val="3699729872"/>
                    </a:ext>
                  </a:extLst>
                </a:gridCol>
                <a:gridCol w="6434575">
                  <a:extLst>
                    <a:ext uri="{9D8B030D-6E8A-4147-A177-3AD203B41FA5}">
                      <a16:colId xmlns:a16="http://schemas.microsoft.com/office/drawing/2014/main" val="297432298"/>
                    </a:ext>
                  </a:extLst>
                </a:gridCol>
                <a:gridCol w="1625852">
                  <a:extLst>
                    <a:ext uri="{9D8B030D-6E8A-4147-A177-3AD203B41FA5}">
                      <a16:colId xmlns:a16="http://schemas.microsoft.com/office/drawing/2014/main" val="610366171"/>
                    </a:ext>
                  </a:extLst>
                </a:gridCol>
                <a:gridCol w="1625852">
                  <a:extLst>
                    <a:ext uri="{9D8B030D-6E8A-4147-A177-3AD203B41FA5}">
                      <a16:colId xmlns:a16="http://schemas.microsoft.com/office/drawing/2014/main" val="2041523087"/>
                    </a:ext>
                  </a:extLst>
                </a:gridCol>
              </a:tblGrid>
              <a:tr h="553909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General Journal</a:t>
                      </a:r>
                      <a:endParaRPr kumimoji="0" lang="en-AU" alt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2637155" algn="ctr"/>
                          <a:tab pos="5274310" algn="r"/>
                          <a:tab pos="457200" algn="l"/>
                        </a:tabLst>
                      </a:pPr>
                      <a:endParaRPr lang="en-AU" sz="20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16628966"/>
                  </a:ext>
                </a:extLst>
              </a:tr>
              <a:tr h="5539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AU" sz="2000" kern="100" dirty="0">
                          <a:effectLst/>
                        </a:rPr>
                        <a:t>Date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AU" sz="2000" kern="100" dirty="0">
                          <a:effectLst/>
                        </a:rPr>
                        <a:t>                     Ledger Accounts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AU" sz="2000" kern="100" dirty="0">
                          <a:effectLst/>
                        </a:rPr>
                        <a:t>Debit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2637155" algn="ctr"/>
                          <a:tab pos="5274310" algn="r"/>
                          <a:tab pos="457200" algn="l"/>
                        </a:tabLst>
                      </a:pPr>
                      <a:r>
                        <a:rPr lang="en-AU" sz="2000" kern="100" dirty="0">
                          <a:effectLst/>
                        </a:rPr>
                        <a:t>Credit</a:t>
                      </a:r>
                      <a:endParaRPr lang="en-AU" sz="20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1220627"/>
                  </a:ext>
                </a:extLst>
              </a:tr>
              <a:tr h="4843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kern="100" dirty="0">
                          <a:effectLst/>
                        </a:rPr>
                        <a:t> May 1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800" kern="100" dirty="0">
                          <a:effectLst/>
                        </a:rPr>
                        <a:t> </a:t>
                      </a:r>
                      <a:r>
                        <a:rPr lang="en-AU" dirty="0"/>
                        <a:t>Cash at Bank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kern="100" dirty="0">
                          <a:effectLst/>
                        </a:rPr>
                        <a:t> $</a:t>
                      </a:r>
                      <a:r>
                        <a:rPr lang="en-AU" dirty="0"/>
                        <a:t>10 000 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kern="100">
                          <a:effectLst/>
                        </a:rPr>
                        <a:t> </a:t>
                      </a:r>
                      <a:endParaRPr lang="en-AU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82677664"/>
                  </a:ext>
                </a:extLst>
              </a:tr>
              <a:tr h="4843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kern="100" dirty="0">
                          <a:effectLst/>
                        </a:rPr>
                        <a:t> 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             Capital – Your name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kern="100" dirty="0">
                          <a:effectLst/>
                        </a:rPr>
                        <a:t> 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kern="100" dirty="0">
                          <a:effectLst/>
                        </a:rPr>
                        <a:t> $</a:t>
                      </a:r>
                      <a:r>
                        <a:rPr lang="en-AU" dirty="0"/>
                        <a:t>10 000 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7096129"/>
                  </a:ext>
                </a:extLst>
              </a:tr>
              <a:tr h="4843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kern="100" dirty="0">
                          <a:effectLst/>
                        </a:rPr>
                        <a:t> 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800" kern="100" dirty="0">
                          <a:effectLst/>
                        </a:rPr>
                        <a:t> </a:t>
                      </a:r>
                      <a:r>
                        <a:rPr lang="en-AU" dirty="0"/>
                        <a:t>Owner contributed to the business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kern="100">
                          <a:effectLst/>
                        </a:rPr>
                        <a:t> </a:t>
                      </a:r>
                      <a:endParaRPr lang="en-AU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kern="100" dirty="0">
                          <a:effectLst/>
                        </a:rPr>
                        <a:t> 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52797476"/>
                  </a:ext>
                </a:extLst>
              </a:tr>
              <a:tr h="48436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dirty="0"/>
                        <a:t>May 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800" kern="100" dirty="0">
                          <a:effectLst/>
                        </a:rPr>
                        <a:t> </a:t>
                      </a:r>
                      <a:r>
                        <a:rPr lang="en-AU" dirty="0"/>
                        <a:t>Office equipment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kern="100" dirty="0">
                          <a:effectLst/>
                        </a:rPr>
                        <a:t> $3 500</a:t>
                      </a:r>
                      <a:r>
                        <a:rPr lang="en-AU" dirty="0"/>
                        <a:t> 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kern="100">
                          <a:effectLst/>
                        </a:rPr>
                        <a:t> </a:t>
                      </a:r>
                      <a:endParaRPr lang="en-AU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82175655"/>
                  </a:ext>
                </a:extLst>
              </a:tr>
              <a:tr h="48436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             Capital – Your name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kern="100" dirty="0">
                          <a:effectLst/>
                        </a:rPr>
                        <a:t> 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kern="100" dirty="0">
                          <a:effectLst/>
                        </a:rPr>
                        <a:t> $3 500</a:t>
                      </a:r>
                      <a:r>
                        <a:rPr lang="en-AU" dirty="0"/>
                        <a:t> </a:t>
                      </a: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32137753"/>
                  </a:ext>
                </a:extLst>
              </a:tr>
              <a:tr h="48436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dirty="0"/>
                        <a:t>Owner contributed a computer and printer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A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218218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107919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E33534-32AB-FAB6-6FB1-18D6D74234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3">
            <a:extLst>
              <a:ext uri="{FF2B5EF4-FFF2-40B4-BE49-F238E27FC236}">
                <a16:creationId xmlns:a16="http://schemas.microsoft.com/office/drawing/2014/main" id="{56545806-AE25-34E4-9074-FB88491ED015}"/>
              </a:ext>
            </a:extLst>
          </p:cNvPr>
          <p:cNvGraphicFramePr>
            <a:graphicFrameLocks noGrp="1"/>
          </p:cNvGraphicFramePr>
          <p:nvPr/>
        </p:nvGraphicFramePr>
        <p:xfrm>
          <a:off x="304800" y="1005840"/>
          <a:ext cx="11463867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9086">
                  <a:extLst>
                    <a:ext uri="{9D8B030D-6E8A-4147-A177-3AD203B41FA5}">
                      <a16:colId xmlns:a16="http://schemas.microsoft.com/office/drawing/2014/main" val="1560377751"/>
                    </a:ext>
                  </a:extLst>
                </a:gridCol>
                <a:gridCol w="3628571">
                  <a:extLst>
                    <a:ext uri="{9D8B030D-6E8A-4147-A177-3AD203B41FA5}">
                      <a16:colId xmlns:a16="http://schemas.microsoft.com/office/drawing/2014/main" val="2352730796"/>
                    </a:ext>
                  </a:extLst>
                </a:gridCol>
                <a:gridCol w="2839818">
                  <a:extLst>
                    <a:ext uri="{9D8B030D-6E8A-4147-A177-3AD203B41FA5}">
                      <a16:colId xmlns:a16="http://schemas.microsoft.com/office/drawing/2014/main" val="1682449874"/>
                    </a:ext>
                  </a:extLst>
                </a:gridCol>
                <a:gridCol w="1480782">
                  <a:extLst>
                    <a:ext uri="{9D8B030D-6E8A-4147-A177-3AD203B41FA5}">
                      <a16:colId xmlns:a16="http://schemas.microsoft.com/office/drawing/2014/main" val="2102778683"/>
                    </a:ext>
                  </a:extLst>
                </a:gridCol>
                <a:gridCol w="1519223">
                  <a:extLst>
                    <a:ext uri="{9D8B030D-6E8A-4147-A177-3AD203B41FA5}">
                      <a16:colId xmlns:a16="http://schemas.microsoft.com/office/drawing/2014/main" val="3105167843"/>
                    </a:ext>
                  </a:extLst>
                </a:gridCol>
                <a:gridCol w="1146387">
                  <a:extLst>
                    <a:ext uri="{9D8B030D-6E8A-4147-A177-3AD203B41FA5}">
                      <a16:colId xmlns:a16="http://schemas.microsoft.com/office/drawing/2014/main" val="3422172683"/>
                    </a:ext>
                  </a:extLst>
                </a:gridCol>
              </a:tblGrid>
              <a:tr h="584365">
                <a:tc>
                  <a:txBody>
                    <a:bodyPr/>
                    <a:lstStyle/>
                    <a:p>
                      <a:r>
                        <a:rPr lang="en-AU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TRANSACTION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ACCOUNT NAMES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dirty="0"/>
                        <a:t>CLASSIFICATION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INCREASE OR DECREASE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DEBIT OR CREDIT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4496475"/>
                  </a:ext>
                </a:extLst>
              </a:tr>
              <a:tr h="584365">
                <a:tc>
                  <a:txBody>
                    <a:bodyPr/>
                    <a:lstStyle/>
                    <a:p>
                      <a:r>
                        <a:rPr lang="en-AU" dirty="0"/>
                        <a:t>May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Owner contributed $10 000 to the business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Cash at Bank</a:t>
                      </a:r>
                    </a:p>
                    <a:p>
                      <a:r>
                        <a:rPr lang="en-AU" dirty="0"/>
                        <a:t>Capital – Your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Asset</a:t>
                      </a:r>
                    </a:p>
                    <a:p>
                      <a:pPr algn="ctr"/>
                      <a:r>
                        <a:rPr lang="en-AU" dirty="0"/>
                        <a:t>Equity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Inc</a:t>
                      </a:r>
                    </a:p>
                    <a:p>
                      <a:pPr algn="ctr"/>
                      <a:r>
                        <a:rPr lang="en-AU" dirty="0"/>
                        <a:t>Inc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Dr</a:t>
                      </a:r>
                    </a:p>
                    <a:p>
                      <a:pPr algn="ctr"/>
                      <a:r>
                        <a:rPr lang="en-AU" dirty="0"/>
                        <a:t>Cr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5840635"/>
                  </a:ext>
                </a:extLst>
              </a:tr>
              <a:tr h="584365">
                <a:tc>
                  <a:txBody>
                    <a:bodyPr/>
                    <a:lstStyle/>
                    <a:p>
                      <a:r>
                        <a:rPr lang="en-AU" dirty="0"/>
                        <a:t>May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Owner contributed a computer and printer worth $3 500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Office equipment</a:t>
                      </a:r>
                    </a:p>
                    <a:p>
                      <a:r>
                        <a:rPr lang="en-AU" dirty="0"/>
                        <a:t>Capital - Your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Asset</a:t>
                      </a:r>
                    </a:p>
                    <a:p>
                      <a:pPr algn="ctr"/>
                      <a:r>
                        <a:rPr lang="en-AU" dirty="0"/>
                        <a:t>Equity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Inc</a:t>
                      </a:r>
                    </a:p>
                    <a:p>
                      <a:pPr algn="ctr"/>
                      <a:r>
                        <a:rPr lang="en-AU" dirty="0"/>
                        <a:t>Inc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Dr</a:t>
                      </a:r>
                    </a:p>
                    <a:p>
                      <a:pPr algn="ctr"/>
                      <a:r>
                        <a:rPr lang="en-AU" dirty="0"/>
                        <a:t>Cr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3369681"/>
                  </a:ext>
                </a:extLst>
              </a:tr>
              <a:tr h="584365">
                <a:tc>
                  <a:txBody>
                    <a:bodyPr/>
                    <a:lstStyle/>
                    <a:p>
                      <a:r>
                        <a:rPr lang="en-AU" dirty="0"/>
                        <a:t>May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Bought office equipment on credit from Office Supplies for $1 000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Office equipment</a:t>
                      </a:r>
                    </a:p>
                    <a:p>
                      <a:r>
                        <a:rPr lang="en-AU" dirty="0"/>
                        <a:t>Accounts payable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Asset</a:t>
                      </a:r>
                    </a:p>
                    <a:p>
                      <a:pPr algn="ctr"/>
                      <a:r>
                        <a:rPr lang="en-AU" dirty="0"/>
                        <a:t>Liability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Inc</a:t>
                      </a:r>
                    </a:p>
                    <a:p>
                      <a:pPr algn="ctr"/>
                      <a:r>
                        <a:rPr lang="en-AU" dirty="0"/>
                        <a:t>Inc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Dr</a:t>
                      </a:r>
                    </a:p>
                    <a:p>
                      <a:pPr algn="ctr"/>
                      <a:r>
                        <a:rPr lang="en-AU" dirty="0"/>
                        <a:t>Cr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4979928"/>
                  </a:ext>
                </a:extLst>
              </a:tr>
              <a:tr h="584365">
                <a:tc>
                  <a:txBody>
                    <a:bodyPr/>
                    <a:lstStyle/>
                    <a:p>
                      <a:r>
                        <a:rPr lang="en-AU" dirty="0"/>
                        <a:t>May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Took out a premises mortgage for $200 000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Premises or Cash at bank</a:t>
                      </a:r>
                    </a:p>
                    <a:p>
                      <a:r>
                        <a:rPr lang="en-AU" dirty="0"/>
                        <a:t>Loan - Mortgage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Asset</a:t>
                      </a:r>
                    </a:p>
                    <a:p>
                      <a:pPr algn="ctr"/>
                      <a:r>
                        <a:rPr lang="en-AU" dirty="0"/>
                        <a:t>Liability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Inc</a:t>
                      </a:r>
                    </a:p>
                    <a:p>
                      <a:pPr algn="ctr"/>
                      <a:r>
                        <a:rPr lang="en-AU" dirty="0"/>
                        <a:t>Inc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Dr</a:t>
                      </a:r>
                    </a:p>
                    <a:p>
                      <a:pPr algn="ctr"/>
                      <a:r>
                        <a:rPr lang="en-AU" dirty="0"/>
                        <a:t>Cr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604916"/>
                  </a:ext>
                </a:extLst>
              </a:tr>
              <a:tr h="584365">
                <a:tc>
                  <a:txBody>
                    <a:bodyPr/>
                    <a:lstStyle/>
                    <a:p>
                      <a:r>
                        <a:rPr lang="en-AU" dirty="0"/>
                        <a:t>May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Owner withdrew the computer worth $2 000 for use at home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Drawings</a:t>
                      </a:r>
                    </a:p>
                    <a:p>
                      <a:r>
                        <a:rPr lang="en-AU" dirty="0"/>
                        <a:t>Office equipment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Equity</a:t>
                      </a:r>
                    </a:p>
                    <a:p>
                      <a:pPr algn="ctr"/>
                      <a:r>
                        <a:rPr lang="en-AU" dirty="0"/>
                        <a:t>Asset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Dec</a:t>
                      </a:r>
                    </a:p>
                    <a:p>
                      <a:pPr algn="ctr"/>
                      <a:r>
                        <a:rPr lang="en-AU" dirty="0"/>
                        <a:t>Dec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Dr</a:t>
                      </a:r>
                    </a:p>
                    <a:p>
                      <a:pPr algn="ctr"/>
                      <a:r>
                        <a:rPr lang="en-AU" dirty="0"/>
                        <a:t>Cr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232213"/>
                  </a:ext>
                </a:extLst>
              </a:tr>
              <a:tr h="58436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dirty="0"/>
                        <a:t>May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dirty="0"/>
                        <a:t>Took out a $5 000 loan from Happy Days 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Cash at bank</a:t>
                      </a:r>
                    </a:p>
                    <a:p>
                      <a:r>
                        <a:rPr lang="en-AU" dirty="0"/>
                        <a:t>Loan – Happy Days 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Asset</a:t>
                      </a:r>
                    </a:p>
                    <a:p>
                      <a:pPr algn="ctr"/>
                      <a:r>
                        <a:rPr lang="en-AU" dirty="0"/>
                        <a:t>Liability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Inc</a:t>
                      </a:r>
                    </a:p>
                    <a:p>
                      <a:pPr algn="ctr"/>
                      <a:r>
                        <a:rPr lang="en-AU" dirty="0"/>
                        <a:t>Inc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Dr</a:t>
                      </a:r>
                    </a:p>
                    <a:p>
                      <a:pPr algn="ctr"/>
                      <a:r>
                        <a:rPr lang="en-AU" dirty="0"/>
                        <a:t>Cr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381251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916F340E-5A20-ACBF-F6C9-BC6015A66658}"/>
              </a:ext>
            </a:extLst>
          </p:cNvPr>
          <p:cNvSpPr txBox="1"/>
          <p:nvPr/>
        </p:nvSpPr>
        <p:spPr>
          <a:xfrm>
            <a:off x="2191657" y="6225806"/>
            <a:ext cx="8512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Follow the rules		1. Identify 	2. Effect 		3. Record</a:t>
            </a:r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819FE616-025D-27BC-5280-F9278997CC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00611" y="168952"/>
            <a:ext cx="6967974" cy="8368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AU" dirty="0"/>
              <a:t>Your turn, complete the remainder of the May transactions on your general journal. </a:t>
            </a:r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8622933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D1ED8C-6121-C4DE-362A-0F72BF6C30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12D255F-C4D4-0D65-3288-FE4632C9D32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AU" dirty="0"/>
              <a:t>Students will understand the double entry accounting system</a:t>
            </a:r>
          </a:p>
          <a:p>
            <a:r>
              <a:rPr lang="en-AU" dirty="0"/>
              <a:t>Students will understand the rules of accounting</a:t>
            </a:r>
          </a:p>
          <a:p>
            <a:r>
              <a:rPr lang="en-AU" dirty="0"/>
              <a:t>Students will create a general journal for transactions in a business</a:t>
            </a:r>
          </a:p>
          <a:p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A9959-7C9E-3D58-CA19-B9C2CE93BB1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AU" dirty="0"/>
              <a:t>Students can explain the recording process in the general journal</a:t>
            </a:r>
          </a:p>
          <a:p>
            <a:r>
              <a:rPr lang="en-AU" dirty="0"/>
              <a:t>Students can accurately create general journal entries for given business transactions</a:t>
            </a:r>
          </a:p>
        </p:txBody>
      </p:sp>
    </p:spTree>
    <p:extLst>
      <p:ext uri="{BB962C8B-B14F-4D97-AF65-F5344CB8AC3E}">
        <p14:creationId xmlns:p14="http://schemas.microsoft.com/office/powerpoint/2010/main" val="338444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638DDFF-5C76-4876-A8A4-A765EBC45EC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AU" dirty="0"/>
              <a:t>Students will understand the double entry accounting system</a:t>
            </a:r>
          </a:p>
          <a:p>
            <a:r>
              <a:rPr lang="en-AU" dirty="0"/>
              <a:t>Students will understand the rules of accounting</a:t>
            </a:r>
          </a:p>
          <a:p>
            <a:r>
              <a:rPr lang="en-AU" dirty="0"/>
              <a:t>Students will create a general ledger accounts for transactions in a business</a:t>
            </a:r>
          </a:p>
          <a:p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D67CB-09CF-4B42-838A-FF8D7CF9BB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675" y="3879590"/>
            <a:ext cx="10649125" cy="2521210"/>
          </a:xfrm>
        </p:spPr>
        <p:txBody>
          <a:bodyPr/>
          <a:lstStyle/>
          <a:p>
            <a:r>
              <a:rPr lang="en-AU" dirty="0"/>
              <a:t>Students can explain the debit and credit nature of general ledger accounts</a:t>
            </a:r>
          </a:p>
          <a:p>
            <a:r>
              <a:rPr lang="en-AU" dirty="0"/>
              <a:t>Students can accurately create general ledger entries for given business transactions</a:t>
            </a:r>
          </a:p>
        </p:txBody>
      </p:sp>
    </p:spTree>
    <p:extLst>
      <p:ext uri="{BB962C8B-B14F-4D97-AF65-F5344CB8AC3E}">
        <p14:creationId xmlns:p14="http://schemas.microsoft.com/office/powerpoint/2010/main" val="2309840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BB0FBF4-5B71-41CD-AEC9-A592AB3A33A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43139"/>
          <a:stretch/>
        </p:blipFill>
        <p:spPr>
          <a:xfrm>
            <a:off x="166993" y="962025"/>
            <a:ext cx="11858014" cy="246697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CDDDDC2-DB59-4F4A-AADC-A54A72943910}"/>
              </a:ext>
            </a:extLst>
          </p:cNvPr>
          <p:cNvSpPr txBox="1"/>
          <p:nvPr/>
        </p:nvSpPr>
        <p:spPr>
          <a:xfrm>
            <a:off x="4910138" y="246783"/>
            <a:ext cx="61769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accounting process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48EC5FF-0E52-4FD1-B96F-A035C3FEEC71}"/>
              </a:ext>
            </a:extLst>
          </p:cNvPr>
          <p:cNvSpPr txBox="1"/>
          <p:nvPr/>
        </p:nvSpPr>
        <p:spPr>
          <a:xfrm>
            <a:off x="470015" y="3550718"/>
            <a:ext cx="1140055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dirty="0">
                <a:ea typeface="Times New Roman" panose="02020603050405020304" pitchFamily="18" charset="0"/>
              </a:rPr>
              <a:t>The </a:t>
            </a:r>
            <a:r>
              <a:rPr lang="en-AU" sz="2000" b="1" dirty="0">
                <a:ea typeface="Times New Roman" panose="02020603050405020304" pitchFamily="18" charset="0"/>
              </a:rPr>
              <a:t>accounting cycle</a:t>
            </a:r>
            <a:r>
              <a:rPr lang="en-AU" sz="2000" dirty="0">
                <a:ea typeface="Times New Roman" panose="02020603050405020304" pitchFamily="18" charset="0"/>
              </a:rPr>
              <a:t> is the collective process of </a:t>
            </a:r>
            <a:r>
              <a:rPr lang="en-AU" sz="2000" dirty="0">
                <a:solidFill>
                  <a:schemeClr val="accent2">
                    <a:lumMod val="75000"/>
                  </a:schemeClr>
                </a:solidFill>
                <a:ea typeface="Times New Roman" panose="02020603050405020304" pitchFamily="18" charset="0"/>
              </a:rPr>
              <a:t>identifying</a:t>
            </a:r>
            <a:r>
              <a:rPr lang="en-AU" sz="2000" dirty="0">
                <a:ea typeface="Times New Roman" panose="02020603050405020304" pitchFamily="18" charset="0"/>
              </a:rPr>
              <a:t>, </a:t>
            </a:r>
            <a:r>
              <a:rPr lang="en-AU" sz="2000" dirty="0">
                <a:solidFill>
                  <a:schemeClr val="accent4">
                    <a:lumMod val="75000"/>
                  </a:schemeClr>
                </a:solidFill>
                <a:ea typeface="Times New Roman" panose="02020603050405020304" pitchFamily="18" charset="0"/>
              </a:rPr>
              <a:t>analysing, and recording </a:t>
            </a:r>
            <a:r>
              <a:rPr lang="en-AU" sz="2000" dirty="0">
                <a:ea typeface="Times New Roman" panose="02020603050405020304" pitchFamily="18" charset="0"/>
              </a:rPr>
              <a:t>the accounting events of a business. The series of steps begins when a transaction occurs and ends with its inclusion in the </a:t>
            </a:r>
            <a:r>
              <a:rPr lang="en-AU" sz="2000" dirty="0">
                <a:solidFill>
                  <a:schemeClr val="accent6">
                    <a:lumMod val="75000"/>
                  </a:schemeClr>
                </a:solidFill>
                <a:ea typeface="Times New Roman" panose="02020603050405020304" pitchFamily="18" charset="0"/>
              </a:rPr>
              <a:t>financial statements</a:t>
            </a:r>
            <a:r>
              <a:rPr lang="en-AU" sz="2000" dirty="0">
                <a:ea typeface="Times New Roman" panose="02020603050405020304" pitchFamily="18" charset="0"/>
              </a:rPr>
              <a:t>.</a:t>
            </a:r>
          </a:p>
          <a:p>
            <a:r>
              <a:rPr lang="en-AU" sz="2000" dirty="0">
                <a:ea typeface="Times New Roman" panose="02020603050405020304" pitchFamily="18" charset="0"/>
              </a:rPr>
              <a:t>The steps in the accounting cycle are: </a:t>
            </a:r>
          </a:p>
          <a:p>
            <a:pPr marL="457200" indent="-457200">
              <a:buAutoNum type="arabicPeriod"/>
            </a:pPr>
            <a:r>
              <a:rPr lang="en-AU" sz="2000" dirty="0">
                <a:ea typeface="Times New Roman" panose="02020603050405020304" pitchFamily="18" charset="0"/>
              </a:rPr>
              <a:t>Source documents (transaction occurs)</a:t>
            </a:r>
          </a:p>
          <a:p>
            <a:pPr marL="457200" indent="-457200">
              <a:buAutoNum type="arabicPeriod"/>
            </a:pPr>
            <a:r>
              <a:rPr lang="en-AU" sz="2000" dirty="0">
                <a:ea typeface="Times New Roman" panose="02020603050405020304" pitchFamily="18" charset="0"/>
              </a:rPr>
              <a:t>General Journals (</a:t>
            </a:r>
            <a:r>
              <a:rPr lang="en-AU" sz="2000" dirty="0">
                <a:solidFill>
                  <a:schemeClr val="accent2">
                    <a:lumMod val="75000"/>
                  </a:schemeClr>
                </a:solidFill>
                <a:ea typeface="Times New Roman" panose="02020603050405020304" pitchFamily="18" charset="0"/>
              </a:rPr>
              <a:t>identifying</a:t>
            </a:r>
            <a:r>
              <a:rPr lang="en-AU" sz="2000" dirty="0">
                <a:ea typeface="Times New Roman" panose="02020603050405020304" pitchFamily="18" charset="0"/>
              </a:rPr>
              <a:t>)</a:t>
            </a:r>
          </a:p>
          <a:p>
            <a:pPr marL="457200" indent="-457200">
              <a:buAutoNum type="arabicPeriod"/>
            </a:pPr>
            <a:r>
              <a:rPr lang="en-AU" sz="2000" dirty="0">
                <a:ea typeface="Times New Roman" panose="02020603050405020304" pitchFamily="18" charset="0"/>
              </a:rPr>
              <a:t>General ledger (</a:t>
            </a:r>
            <a:r>
              <a:rPr lang="en-AU" sz="2000" dirty="0">
                <a:solidFill>
                  <a:schemeClr val="accent4">
                    <a:lumMod val="75000"/>
                  </a:schemeClr>
                </a:solidFill>
                <a:ea typeface="Times New Roman" panose="02020603050405020304" pitchFamily="18" charset="0"/>
              </a:rPr>
              <a:t>analysing and recording</a:t>
            </a:r>
            <a:r>
              <a:rPr lang="en-AU" sz="2000" dirty="0">
                <a:ea typeface="Times New Roman" panose="02020603050405020304" pitchFamily="18" charset="0"/>
              </a:rPr>
              <a:t>)</a:t>
            </a:r>
          </a:p>
          <a:p>
            <a:pPr marL="457200" indent="-457200">
              <a:buAutoNum type="arabicPeriod"/>
            </a:pPr>
            <a:r>
              <a:rPr lang="en-AU" sz="2000" dirty="0">
                <a:ea typeface="Times New Roman" panose="02020603050405020304" pitchFamily="18" charset="0"/>
              </a:rPr>
              <a:t>Adjusting entries and Closing entries</a:t>
            </a:r>
          </a:p>
          <a:p>
            <a:pPr marL="457200" indent="-457200">
              <a:buAutoNum type="arabicPeriod"/>
            </a:pPr>
            <a:r>
              <a:rPr lang="en-AU" sz="2000" dirty="0">
                <a:ea typeface="Times New Roman" panose="02020603050405020304" pitchFamily="18" charset="0"/>
              </a:rPr>
              <a:t>Financial Statements (</a:t>
            </a:r>
            <a:r>
              <a:rPr lang="en-AU" sz="2000" dirty="0">
                <a:solidFill>
                  <a:schemeClr val="accent6">
                    <a:lumMod val="75000"/>
                  </a:schemeClr>
                </a:solidFill>
                <a:ea typeface="Times New Roman" panose="02020603050405020304" pitchFamily="18" charset="0"/>
              </a:rPr>
              <a:t>Balance Sheet and Income Statement</a:t>
            </a:r>
            <a:r>
              <a:rPr lang="en-AU" sz="2000" dirty="0">
                <a:ea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060488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BB0FBF4-5B71-41CD-AEC9-A592AB3A33A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43139"/>
          <a:stretch/>
        </p:blipFill>
        <p:spPr>
          <a:xfrm>
            <a:off x="166993" y="962025"/>
            <a:ext cx="11858014" cy="246697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CDDDDC2-DB59-4F4A-AADC-A54A72943910}"/>
              </a:ext>
            </a:extLst>
          </p:cNvPr>
          <p:cNvSpPr txBox="1"/>
          <p:nvPr/>
        </p:nvSpPr>
        <p:spPr>
          <a:xfrm>
            <a:off x="4910138" y="246783"/>
            <a:ext cx="61769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accounting process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48EC5FF-0E52-4FD1-B96F-A035C3FEEC71}"/>
              </a:ext>
            </a:extLst>
          </p:cNvPr>
          <p:cNvSpPr txBox="1"/>
          <p:nvPr/>
        </p:nvSpPr>
        <p:spPr>
          <a:xfrm>
            <a:off x="453389" y="3758537"/>
            <a:ext cx="11188877" cy="2805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AU" sz="20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AU" sz="2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Ledger </a:t>
            </a:r>
            <a:r>
              <a:rPr lang="en-AU" sz="2000" dirty="0">
                <a:latin typeface="Arial" panose="020B0604020202020204" pitchFamily="34" charset="0"/>
                <a:cs typeface="Arial" panose="020B0604020202020204" pitchFamily="34" charset="0"/>
              </a:rPr>
              <a:t>is an accounting record. It contains all the</a:t>
            </a:r>
            <a:r>
              <a:rPr lang="en-AU" sz="2000" i="1" dirty="0">
                <a:latin typeface="Arial" panose="020B0604020202020204" pitchFamily="34" charset="0"/>
                <a:cs typeface="Arial" panose="020B0604020202020204" pitchFamily="34" charset="0"/>
              </a:rPr>
              <a:t> individual business accounts</a:t>
            </a:r>
            <a:r>
              <a:rPr lang="en-AU" sz="2000" dirty="0">
                <a:latin typeface="Arial" panose="020B0604020202020204" pitchFamily="34" charset="0"/>
                <a:cs typeface="Arial" panose="020B0604020202020204" pitchFamily="34" charset="0"/>
              </a:rPr>
              <a:t>, showing details of all the transactions that have taken place in the accounting period.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AU" sz="2000" dirty="0">
                <a:latin typeface="Arial" panose="020B0604020202020204" pitchFamily="34" charset="0"/>
                <a:cs typeface="Arial" panose="020B0604020202020204" pitchFamily="34" charset="0"/>
              </a:rPr>
              <a:t>In a manual accounting system, the information from each source document is </a:t>
            </a:r>
            <a:r>
              <a:rPr lang="en-AU" sz="2000" b="1" dirty="0">
                <a:latin typeface="Arial" panose="020B0604020202020204" pitchFamily="34" charset="0"/>
                <a:cs typeface="Arial" panose="020B0604020202020204" pitchFamily="34" charset="0"/>
              </a:rPr>
              <a:t>transferred into journals </a:t>
            </a:r>
            <a:r>
              <a:rPr lang="en-AU" sz="2000" dirty="0">
                <a:latin typeface="Arial" panose="020B0604020202020204" pitchFamily="34" charset="0"/>
                <a:cs typeface="Arial" panose="020B0604020202020204" pitchFamily="34" charset="0"/>
              </a:rPr>
              <a:t>and then </a:t>
            </a:r>
            <a:r>
              <a:rPr lang="en-AU" sz="2000" b="1" dirty="0">
                <a:latin typeface="Arial" panose="020B0604020202020204" pitchFamily="34" charset="0"/>
                <a:cs typeface="Arial" panose="020B0604020202020204" pitchFamily="34" charset="0"/>
              </a:rPr>
              <a:t>totals are transferred into the General Ledger</a:t>
            </a:r>
            <a:r>
              <a:rPr lang="en-AU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AU" sz="2000" dirty="0">
                <a:latin typeface="Arial" panose="020B0604020202020204" pitchFamily="34" charset="0"/>
                <a:cs typeface="Arial" panose="020B0604020202020204" pitchFamily="34" charset="0"/>
              </a:rPr>
              <a:t>The step requiring an entry in the journals can be missed so we won’t be looking at these . Today. We will focus on </a:t>
            </a:r>
            <a:r>
              <a:rPr lang="en-AU" sz="2000" b="1" dirty="0">
                <a:latin typeface="Arial" panose="020B0604020202020204" pitchFamily="34" charset="0"/>
                <a:cs typeface="Arial" panose="020B0604020202020204" pitchFamily="34" charset="0"/>
              </a:rPr>
              <a:t>understanding the General Ledger </a:t>
            </a:r>
            <a:r>
              <a:rPr lang="en-AU" sz="2000" dirty="0">
                <a:latin typeface="Arial" panose="020B0604020202020204" pitchFamily="34" charset="0"/>
                <a:cs typeface="Arial" panose="020B0604020202020204" pitchFamily="34" charset="0"/>
              </a:rPr>
              <a:t>and the </a:t>
            </a:r>
            <a:r>
              <a:rPr lang="en-AU" sz="2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double entry </a:t>
            </a:r>
            <a:r>
              <a:rPr lang="en-AU" sz="2000" dirty="0">
                <a:latin typeface="Arial" panose="020B0604020202020204" pitchFamily="34" charset="0"/>
                <a:cs typeface="Arial" panose="020B0604020202020204" pitchFamily="34" charset="0"/>
              </a:rPr>
              <a:t>system.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35642C-B834-483B-912E-A25CDCBB2A2B}"/>
              </a:ext>
            </a:extLst>
          </p:cNvPr>
          <p:cNvSpPr/>
          <p:nvPr/>
        </p:nvSpPr>
        <p:spPr>
          <a:xfrm>
            <a:off x="390698" y="3674225"/>
            <a:ext cx="11071960" cy="2936991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F585E2CD-E466-40D8-B6FC-9A7DA2BA660E}"/>
              </a:ext>
            </a:extLst>
          </p:cNvPr>
          <p:cNvCxnSpPr>
            <a:cxnSpLocks/>
          </p:cNvCxnSpPr>
          <p:nvPr/>
        </p:nvCxnSpPr>
        <p:spPr>
          <a:xfrm>
            <a:off x="5501537" y="2926080"/>
            <a:ext cx="0" cy="748145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64004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058C38F-8B16-6849-95D7-85E19798DBAB}"/>
              </a:ext>
            </a:extLst>
          </p:cNvPr>
          <p:cNvSpPr txBox="1"/>
          <p:nvPr/>
        </p:nvSpPr>
        <p:spPr>
          <a:xfrm>
            <a:off x="447092" y="1156328"/>
            <a:ext cx="66871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Debits</a:t>
            </a:r>
            <a:r>
              <a:rPr lang="en-US" sz="2400" dirty="0"/>
              <a:t> and </a:t>
            </a:r>
            <a:r>
              <a:rPr lang="en-US" sz="2400" b="1" dirty="0"/>
              <a:t>credits</a:t>
            </a:r>
            <a:r>
              <a:rPr lang="en-US" sz="2400" dirty="0"/>
              <a:t> are terms used by bookkeepers and accountants when recording transactions in the general journal and general ledger.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8B62C6-28C7-41B6-AA64-CA12BA97184A}"/>
              </a:ext>
            </a:extLst>
          </p:cNvPr>
          <p:cNvSpPr txBox="1"/>
          <p:nvPr/>
        </p:nvSpPr>
        <p:spPr>
          <a:xfrm>
            <a:off x="447092" y="624795"/>
            <a:ext cx="58683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TRANSACTIONS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BF95063-2484-4DFE-81C6-ED707285F6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2539" y="404149"/>
            <a:ext cx="3861122" cy="3861122"/>
          </a:xfrm>
          <a:prstGeom prst="rect">
            <a:avLst/>
          </a:prstGeom>
        </p:spPr>
      </p:pic>
      <p:pic>
        <p:nvPicPr>
          <p:cNvPr id="1026" name="Picture 2" descr="What Is a Debit and Credit? Bookkeeping Basics Explained">
            <a:extLst>
              <a:ext uri="{FF2B5EF4-FFF2-40B4-BE49-F238E27FC236}">
                <a16:creationId xmlns:a16="http://schemas.microsoft.com/office/drawing/2014/main" id="{576C00DF-61F6-4F6E-96B5-B2DDF110C4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339" y="3011383"/>
            <a:ext cx="4977838" cy="3040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B8FA7D4-E3D8-4202-8216-987A1B289E18}"/>
              </a:ext>
            </a:extLst>
          </p:cNvPr>
          <p:cNvSpPr txBox="1"/>
          <p:nvPr/>
        </p:nvSpPr>
        <p:spPr>
          <a:xfrm>
            <a:off x="6096000" y="5325264"/>
            <a:ext cx="49477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4"/>
              </a:rPr>
              <a:t>https://www.youtube.com/watch?v=j71Kmxv7smk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40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474903-2A9C-FF43-A91C-98FD29650941}"/>
              </a:ext>
            </a:extLst>
          </p:cNvPr>
          <p:cNvSpPr txBox="1">
            <a:spLocks noGrp="1"/>
          </p:cNvSpPr>
          <p:nvPr>
            <p:ph sz="half" idx="1"/>
          </p:nvPr>
        </p:nvSpPr>
        <p:spPr>
          <a:xfrm>
            <a:off x="298095" y="201400"/>
            <a:ext cx="11758058" cy="6529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0000"/>
                </a:solidFill>
              </a:rPr>
              <a:t>			Debits and Credits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/>
              <a:t>Using the </a:t>
            </a:r>
            <a:r>
              <a:rPr lang="en-US" sz="2000" b="1" dirty="0"/>
              <a:t>double entry system </a:t>
            </a:r>
            <a:r>
              <a:rPr lang="en-US" sz="2000" dirty="0"/>
              <a:t>of accounting ensures that the accounting equation, </a:t>
            </a:r>
            <a:r>
              <a:rPr lang="en-US" dirty="0">
                <a:solidFill>
                  <a:schemeClr val="accent2"/>
                </a:solidFill>
              </a:rPr>
              <a:t> 	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solidFill>
                  <a:schemeClr val="accent2"/>
                </a:solidFill>
              </a:rPr>
              <a:t>Simple:      assets = liabilities + owner's equity 	(A=</a:t>
            </a:r>
            <a:r>
              <a:rPr lang="en-US" b="1" dirty="0" err="1">
                <a:solidFill>
                  <a:schemeClr val="accent2"/>
                </a:solidFill>
              </a:rPr>
              <a:t>L+Eq</a:t>
            </a:r>
            <a:r>
              <a:rPr lang="en-US" b="1" dirty="0">
                <a:solidFill>
                  <a:schemeClr val="accent2"/>
                </a:solidFill>
              </a:rPr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solidFill>
                  <a:schemeClr val="accent2"/>
                </a:solidFill>
              </a:rPr>
              <a:t>Extended: assets + expenses = liabilities + owner's equity +income 									        (A+E=</a:t>
            </a:r>
            <a:r>
              <a:rPr lang="en-US" b="1" dirty="0" err="1">
                <a:solidFill>
                  <a:schemeClr val="accent2"/>
                </a:solidFill>
              </a:rPr>
              <a:t>L+I+Eq</a:t>
            </a:r>
            <a:r>
              <a:rPr lang="en-US" b="1" dirty="0">
                <a:solidFill>
                  <a:schemeClr val="accent2"/>
                </a:solidFill>
              </a:rPr>
              <a:t>)	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/>
              <a:t>will always be in balance.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/>
              <a:t>The total debits and credits for a transaction must </a:t>
            </a:r>
            <a:r>
              <a:rPr lang="en-US" sz="2000" b="1" dirty="0">
                <a:solidFill>
                  <a:srgbClr val="7030A0"/>
                </a:solidFill>
              </a:rPr>
              <a:t>BALANCE</a:t>
            </a:r>
            <a:r>
              <a:rPr lang="en-US" sz="2000" dirty="0"/>
              <a:t>.  This means they must always equal each other.  If transactions do not balance, then you cannot create financial reports.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/>
              <a:t>Using this two-column recording format is ESSENTIAL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/>
              <a:t>to most controls of accounting accuracy. </a:t>
            </a:r>
          </a:p>
          <a:p>
            <a:pPr marL="0" indent="0">
              <a:buNone/>
            </a:pPr>
            <a:endParaRPr lang="en-US" sz="2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F9D4AF7-5A54-426D-9EA3-EF76CD4743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0446" y="5020888"/>
            <a:ext cx="4335707" cy="1712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64793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E0D248EB-EF5C-4A48-BFF4-187FBECC2D53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474285" y="2466585"/>
          <a:ext cx="11064238" cy="261209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940646">
                  <a:extLst>
                    <a:ext uri="{9D8B030D-6E8A-4147-A177-3AD203B41FA5}">
                      <a16:colId xmlns:a16="http://schemas.microsoft.com/office/drawing/2014/main" val="82697255"/>
                    </a:ext>
                  </a:extLst>
                </a:gridCol>
                <a:gridCol w="347367">
                  <a:extLst>
                    <a:ext uri="{9D8B030D-6E8A-4147-A177-3AD203B41FA5}">
                      <a16:colId xmlns:a16="http://schemas.microsoft.com/office/drawing/2014/main" val="4047685899"/>
                    </a:ext>
                  </a:extLst>
                </a:gridCol>
                <a:gridCol w="2875392">
                  <a:extLst>
                    <a:ext uri="{9D8B030D-6E8A-4147-A177-3AD203B41FA5}">
                      <a16:colId xmlns:a16="http://schemas.microsoft.com/office/drawing/2014/main" val="377527881"/>
                    </a:ext>
                  </a:extLst>
                </a:gridCol>
                <a:gridCol w="1367591">
                  <a:extLst>
                    <a:ext uri="{9D8B030D-6E8A-4147-A177-3AD203B41FA5}">
                      <a16:colId xmlns:a16="http://schemas.microsoft.com/office/drawing/2014/main" val="3343949997"/>
                    </a:ext>
                  </a:extLst>
                </a:gridCol>
                <a:gridCol w="1327170">
                  <a:extLst>
                    <a:ext uri="{9D8B030D-6E8A-4147-A177-3AD203B41FA5}">
                      <a16:colId xmlns:a16="http://schemas.microsoft.com/office/drawing/2014/main" val="3289740039"/>
                    </a:ext>
                  </a:extLst>
                </a:gridCol>
                <a:gridCol w="2829498">
                  <a:extLst>
                    <a:ext uri="{9D8B030D-6E8A-4147-A177-3AD203B41FA5}">
                      <a16:colId xmlns:a16="http://schemas.microsoft.com/office/drawing/2014/main" val="780067712"/>
                    </a:ext>
                  </a:extLst>
                </a:gridCol>
                <a:gridCol w="1376574">
                  <a:extLst>
                    <a:ext uri="{9D8B030D-6E8A-4147-A177-3AD203B41FA5}">
                      <a16:colId xmlns:a16="http://schemas.microsoft.com/office/drawing/2014/main" val="4220188260"/>
                    </a:ext>
                  </a:extLst>
                </a:gridCol>
              </a:tblGrid>
              <a:tr h="393807">
                <a:tc gridSpan="7">
                  <a:txBody>
                    <a:bodyPr/>
                    <a:lstStyle/>
                    <a:p>
                      <a:pPr algn="ctr"/>
                      <a:r>
                        <a:rPr lang="en-AU" sz="1600" dirty="0">
                          <a:effectLst/>
                        </a:rPr>
                        <a:t>Account Name A/c</a:t>
                      </a:r>
                      <a:endParaRPr lang="en-A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2627007"/>
                  </a:ext>
                </a:extLst>
              </a:tr>
              <a:tr h="248152">
                <a:tc gridSpan="2">
                  <a:txBody>
                    <a:bodyPr/>
                    <a:lstStyle/>
                    <a:p>
                      <a:r>
                        <a:rPr lang="en-AU" sz="1600">
                          <a:effectLst/>
                        </a:rPr>
                        <a:t>Date</a:t>
                      </a:r>
                      <a:endParaRPr lang="en-A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r>
                        <a:rPr lang="en-AU" sz="1600" dirty="0">
                          <a:effectLst/>
                        </a:rPr>
                        <a:t>Details</a:t>
                      </a:r>
                      <a:endParaRPr lang="en-A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AU" sz="1600">
                          <a:effectLst/>
                        </a:rPr>
                        <a:t>Details</a:t>
                      </a:r>
                      <a:endParaRPr lang="en-A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AU" sz="1600">
                          <a:effectLst/>
                        </a:rPr>
                        <a:t>Amount</a:t>
                      </a:r>
                      <a:endParaRPr lang="en-A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AU" sz="1600" dirty="0">
                          <a:effectLst/>
                        </a:rPr>
                        <a:t>Date</a:t>
                      </a:r>
                      <a:endParaRPr lang="en-A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AU" sz="1600">
                          <a:effectLst/>
                        </a:rPr>
                        <a:t>Particulars</a:t>
                      </a:r>
                      <a:endParaRPr lang="en-A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AU" sz="1600">
                          <a:effectLst/>
                        </a:rPr>
                        <a:t>Amount </a:t>
                      </a:r>
                      <a:endParaRPr lang="en-A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48416816"/>
                  </a:ext>
                </a:extLst>
              </a:tr>
              <a:tr h="1051178">
                <a:tc gridSpan="2">
                  <a:txBody>
                    <a:bodyPr/>
                    <a:lstStyle/>
                    <a:p>
                      <a:r>
                        <a:rPr lang="en-AU" sz="1600" dirty="0">
                          <a:effectLst/>
                        </a:rPr>
                        <a:t>Record the</a:t>
                      </a:r>
                    </a:p>
                    <a:p>
                      <a:r>
                        <a:rPr lang="en-AU" sz="1600" dirty="0">
                          <a:effectLst/>
                        </a:rPr>
                        <a:t>date the</a:t>
                      </a:r>
                    </a:p>
                    <a:p>
                      <a:r>
                        <a:rPr lang="en-AU" sz="1600" dirty="0">
                          <a:effectLst/>
                        </a:rPr>
                        <a:t>transaction</a:t>
                      </a:r>
                    </a:p>
                    <a:p>
                      <a:r>
                        <a:rPr lang="en-AU" sz="1600" dirty="0">
                          <a:effectLst/>
                        </a:rPr>
                        <a:t>took place</a:t>
                      </a:r>
                      <a:endParaRPr lang="en-AU" sz="16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r>
                        <a:rPr lang="en-AU" sz="1600" dirty="0">
                          <a:effectLst/>
                        </a:rPr>
                        <a:t>Name the account where the </a:t>
                      </a:r>
                    </a:p>
                    <a:p>
                      <a:r>
                        <a:rPr lang="en-AU" sz="1600" dirty="0">
                          <a:effectLst/>
                        </a:rPr>
                        <a:t>corresponding </a:t>
                      </a:r>
                      <a:r>
                        <a:rPr lang="en-AU" sz="1600" u="sng" dirty="0">
                          <a:effectLst/>
                        </a:rPr>
                        <a:t>Credit</a:t>
                      </a:r>
                      <a:r>
                        <a:rPr lang="en-AU" sz="1600" dirty="0">
                          <a:effectLst/>
                        </a:rPr>
                        <a:t> entry </a:t>
                      </a:r>
                    </a:p>
                    <a:p>
                      <a:r>
                        <a:rPr lang="en-AU" sz="1600" dirty="0">
                          <a:effectLst/>
                        </a:rPr>
                        <a:t>occurred</a:t>
                      </a:r>
                    </a:p>
                    <a:p>
                      <a:r>
                        <a:rPr lang="en-AU" sz="1600" dirty="0">
                          <a:effectLst/>
                        </a:rPr>
                        <a:t> </a:t>
                      </a:r>
                      <a:endParaRPr lang="en-AU" sz="16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AU" sz="1600" dirty="0">
                          <a:effectLst/>
                        </a:rPr>
                        <a:t>Name the account where the </a:t>
                      </a:r>
                    </a:p>
                    <a:p>
                      <a:r>
                        <a:rPr lang="en-AU" sz="1600" dirty="0">
                          <a:effectLst/>
                        </a:rPr>
                        <a:t>corresponding </a:t>
                      </a:r>
                      <a:r>
                        <a:rPr lang="en-AU" sz="1600" u="sng" dirty="0">
                          <a:effectLst/>
                        </a:rPr>
                        <a:t>Credit</a:t>
                      </a:r>
                      <a:r>
                        <a:rPr lang="en-AU" sz="1600" dirty="0">
                          <a:effectLst/>
                        </a:rPr>
                        <a:t> entry </a:t>
                      </a:r>
                    </a:p>
                    <a:p>
                      <a:r>
                        <a:rPr lang="en-AU" sz="1600" dirty="0">
                          <a:effectLst/>
                        </a:rPr>
                        <a:t>occurred</a:t>
                      </a:r>
                    </a:p>
                    <a:p>
                      <a:r>
                        <a:rPr lang="en-AU" sz="1600" dirty="0">
                          <a:effectLst/>
                        </a:rPr>
                        <a:t> </a:t>
                      </a:r>
                      <a:endParaRPr lang="en-AU" sz="16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AU" sz="1600" dirty="0">
                          <a:effectLst/>
                        </a:rPr>
                        <a:t>Record the $</a:t>
                      </a:r>
                    </a:p>
                    <a:p>
                      <a:r>
                        <a:rPr lang="en-AU" sz="1600" dirty="0">
                          <a:effectLst/>
                        </a:rPr>
                        <a:t>value of</a:t>
                      </a:r>
                    </a:p>
                    <a:p>
                      <a:r>
                        <a:rPr lang="en-AU" sz="1600" dirty="0">
                          <a:effectLst/>
                        </a:rPr>
                        <a:t>the transaction</a:t>
                      </a:r>
                    </a:p>
                    <a:p>
                      <a:pPr algn="r"/>
                      <a:r>
                        <a:rPr lang="en-AU" sz="1600" dirty="0">
                          <a:effectLst/>
                        </a:rPr>
                        <a:t> </a:t>
                      </a:r>
                      <a:endParaRPr lang="en-AU" sz="16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AU" sz="1600" dirty="0">
                          <a:effectLst/>
                        </a:rPr>
                        <a:t>Record the</a:t>
                      </a:r>
                    </a:p>
                    <a:p>
                      <a:r>
                        <a:rPr lang="en-AU" sz="1600" dirty="0">
                          <a:effectLst/>
                        </a:rPr>
                        <a:t>date the</a:t>
                      </a:r>
                    </a:p>
                    <a:p>
                      <a:r>
                        <a:rPr lang="en-AU" sz="1600" dirty="0">
                          <a:effectLst/>
                        </a:rPr>
                        <a:t>transaction</a:t>
                      </a:r>
                    </a:p>
                    <a:p>
                      <a:r>
                        <a:rPr lang="en-AU" sz="1600" dirty="0">
                          <a:effectLst/>
                        </a:rPr>
                        <a:t>took place</a:t>
                      </a:r>
                      <a:endParaRPr lang="en-AU" sz="16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AU" sz="1600">
                          <a:effectLst/>
                        </a:rPr>
                        <a:t>Name the account where the </a:t>
                      </a:r>
                    </a:p>
                    <a:p>
                      <a:r>
                        <a:rPr lang="en-AU" sz="1600">
                          <a:effectLst/>
                        </a:rPr>
                        <a:t>corresponding </a:t>
                      </a:r>
                      <a:r>
                        <a:rPr lang="en-AU" sz="1600" u="sng">
                          <a:effectLst/>
                        </a:rPr>
                        <a:t>Debit</a:t>
                      </a:r>
                      <a:r>
                        <a:rPr lang="en-AU" sz="1600">
                          <a:effectLst/>
                        </a:rPr>
                        <a:t> entry </a:t>
                      </a:r>
                    </a:p>
                    <a:p>
                      <a:r>
                        <a:rPr lang="en-AU" sz="1600">
                          <a:effectLst/>
                        </a:rPr>
                        <a:t>occurred</a:t>
                      </a:r>
                    </a:p>
                    <a:p>
                      <a:r>
                        <a:rPr lang="en-AU" sz="1600">
                          <a:effectLst/>
                        </a:rPr>
                        <a:t> </a:t>
                      </a:r>
                      <a:endParaRPr lang="en-A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AU" sz="1600" dirty="0">
                          <a:effectLst/>
                        </a:rPr>
                        <a:t>Record the $</a:t>
                      </a:r>
                    </a:p>
                    <a:p>
                      <a:r>
                        <a:rPr lang="en-AU" sz="1600" dirty="0">
                          <a:effectLst/>
                        </a:rPr>
                        <a:t>value of</a:t>
                      </a:r>
                    </a:p>
                    <a:p>
                      <a:r>
                        <a:rPr lang="en-AU" sz="1600" dirty="0">
                          <a:effectLst/>
                        </a:rPr>
                        <a:t>the transaction</a:t>
                      </a:r>
                    </a:p>
                    <a:p>
                      <a:pPr algn="r"/>
                      <a:r>
                        <a:rPr lang="en-AU" sz="1600" dirty="0">
                          <a:effectLst/>
                        </a:rPr>
                        <a:t> </a:t>
                      </a:r>
                      <a:endParaRPr lang="en-AU" sz="16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73447884"/>
                  </a:ext>
                </a:extLst>
              </a:tr>
              <a:tr h="258941">
                <a:tc gridSpan="2">
                  <a:txBody>
                    <a:bodyPr/>
                    <a:lstStyle/>
                    <a:p>
                      <a:r>
                        <a:rPr lang="en-AU" sz="1600">
                          <a:effectLst/>
                        </a:rPr>
                        <a:t> </a:t>
                      </a:r>
                      <a:endParaRPr lang="en-A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r>
                        <a:rPr lang="en-AU" sz="1600" dirty="0">
                          <a:effectLst/>
                        </a:rPr>
                        <a:t> </a:t>
                      </a:r>
                      <a:endParaRPr lang="en-A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AU" sz="1600" dirty="0">
                          <a:effectLst/>
                        </a:rPr>
                        <a:t> </a:t>
                      </a:r>
                      <a:endParaRPr lang="en-A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1600">
                          <a:effectLst/>
                        </a:rPr>
                        <a:t> </a:t>
                      </a:r>
                      <a:endParaRPr lang="en-A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AU" sz="1600" dirty="0">
                          <a:effectLst/>
                        </a:rPr>
                        <a:t> 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AU" sz="1600" dirty="0">
                          <a:effectLst/>
                        </a:rPr>
                        <a:t> </a:t>
                      </a:r>
                      <a:endParaRPr lang="en-A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1600">
                          <a:effectLst/>
                        </a:rPr>
                        <a:t> </a:t>
                      </a:r>
                      <a:endParaRPr lang="en-A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50265207"/>
                  </a:ext>
                </a:extLst>
              </a:tr>
              <a:tr h="248152">
                <a:tc gridSpan="4">
                  <a:txBody>
                    <a:bodyPr/>
                    <a:lstStyle/>
                    <a:p>
                      <a:pPr algn="ctr"/>
                      <a:r>
                        <a:rPr lang="en-AU" sz="1600">
                          <a:effectLst/>
                        </a:rPr>
                        <a:t>This is called the DEBIT (dr) side</a:t>
                      </a:r>
                      <a:endParaRPr lang="en-A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AU" sz="1600" dirty="0">
                          <a:effectLst/>
                        </a:rPr>
                        <a:t>This is called the CREDIT (Cr) side</a:t>
                      </a:r>
                      <a:endParaRPr lang="en-A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376348"/>
                  </a:ext>
                </a:extLst>
              </a:tr>
              <a:tr h="159185">
                <a:tc>
                  <a:txBody>
                    <a:bodyPr/>
                    <a:lstStyle/>
                    <a:p>
                      <a:r>
                        <a:rPr lang="en-AU" sz="1600">
                          <a:effectLst/>
                        </a:rPr>
                        <a:t> </a:t>
                      </a:r>
                      <a:endParaRPr lang="en-A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r>
                        <a:rPr lang="en-AU" sz="1600" dirty="0">
                          <a:effectLst/>
                        </a:rPr>
                        <a:t> </a:t>
                      </a:r>
                      <a:endParaRPr lang="en-A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A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1600" dirty="0">
                          <a:effectLst/>
                        </a:rPr>
                        <a:t> </a:t>
                      </a:r>
                      <a:endParaRPr lang="en-A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AU" sz="1600" dirty="0">
                          <a:effectLst/>
                        </a:rPr>
                        <a:t> </a:t>
                      </a:r>
                      <a:endParaRPr lang="en-A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AU" sz="1600">
                          <a:effectLst/>
                        </a:rPr>
                        <a:t> </a:t>
                      </a:r>
                      <a:endParaRPr lang="en-A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1600" dirty="0">
                          <a:effectLst/>
                        </a:rPr>
                        <a:t> </a:t>
                      </a:r>
                      <a:endParaRPr lang="en-A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6205859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5702147-B700-46AE-BD87-A3433D97C2C2}"/>
              </a:ext>
            </a:extLst>
          </p:cNvPr>
          <p:cNvSpPr txBox="1"/>
          <p:nvPr/>
        </p:nvSpPr>
        <p:spPr>
          <a:xfrm>
            <a:off x="536170" y="804686"/>
            <a:ext cx="1057794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24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Creating general ledger accounts</a:t>
            </a:r>
            <a:endParaRPr lang="en-AU" sz="2400" dirty="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  <a:p>
            <a:r>
              <a:rPr lang="en-AU" sz="2400" dirty="0">
                <a:effectLst/>
                <a:ea typeface="Times New Roman" panose="02020603050405020304" pitchFamily="18" charset="0"/>
              </a:rPr>
              <a:t> </a:t>
            </a:r>
          </a:p>
          <a:p>
            <a:r>
              <a:rPr lang="en-AU" sz="2400" dirty="0">
                <a:effectLst/>
                <a:ea typeface="Times New Roman" panose="02020603050405020304" pitchFamily="18" charset="0"/>
              </a:rPr>
              <a:t>A common format for ledger accounts is the T-form as shown below.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8449571-9E6F-E7AE-35FB-D7BB45B8E4F1}"/>
              </a:ext>
            </a:extLst>
          </p:cNvPr>
          <p:cNvCxnSpPr/>
          <p:nvPr/>
        </p:nvCxnSpPr>
        <p:spPr>
          <a:xfrm>
            <a:off x="7285703" y="2861187"/>
            <a:ext cx="2942303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81279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FE4267EB9EDD249A643F70B5892B2B0" ma:contentTypeVersion="13" ma:contentTypeDescription="Create a new document." ma:contentTypeScope="" ma:versionID="8cf6abdd28c21cfbd8410641107789ac">
  <xsd:schema xmlns:xsd="http://www.w3.org/2001/XMLSchema" xmlns:xs="http://www.w3.org/2001/XMLSchema" xmlns:p="http://schemas.microsoft.com/office/2006/metadata/properties" xmlns:ns2="6b972414-5cb4-493b-888d-a44562be4230" xmlns:ns3="3aa2e9e8-b949-43c0-a6e1-fffda3ca5122" targetNamespace="http://schemas.microsoft.com/office/2006/metadata/properties" ma:root="true" ma:fieldsID="be9abafd21787993bfefb1ac50333949" ns2:_="" ns3:_="">
    <xsd:import namespace="6b972414-5cb4-493b-888d-a44562be4230"/>
    <xsd:import namespace="3aa2e9e8-b949-43c0-a6e1-fffda3ca51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972414-5cb4-493b-888d-a44562be42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eabd9a1-f129-4a77-911e-d5779220957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a2e9e8-b949-43c0-a6e1-fffda3ca512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c5f13f0-8de4-4fda-b045-ba47f398126f}" ma:internalName="TaxCatchAll" ma:showField="CatchAllData" ma:web="3aa2e9e8-b949-43c0-a6e1-fffda3ca51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b972414-5cb4-493b-888d-a44562be4230">
      <Terms xmlns="http://schemas.microsoft.com/office/infopath/2007/PartnerControls"/>
    </lcf76f155ced4ddcb4097134ff3c332f>
    <TaxCatchAll xmlns="3aa2e9e8-b949-43c0-a6e1-fffda3ca5122" xsi:nil="true"/>
  </documentManagement>
</p:properties>
</file>

<file path=customXml/itemProps1.xml><?xml version="1.0" encoding="utf-8"?>
<ds:datastoreItem xmlns:ds="http://schemas.openxmlformats.org/officeDocument/2006/customXml" ds:itemID="{AB7F9B44-2840-41C0-BCC7-A10915904AEC}"/>
</file>

<file path=customXml/itemProps2.xml><?xml version="1.0" encoding="utf-8"?>
<ds:datastoreItem xmlns:ds="http://schemas.openxmlformats.org/officeDocument/2006/customXml" ds:itemID="{546E4458-0AD8-45AA-8039-62C03EBFFA6B}"/>
</file>

<file path=customXml/itemProps3.xml><?xml version="1.0" encoding="utf-8"?>
<ds:datastoreItem xmlns:ds="http://schemas.openxmlformats.org/officeDocument/2006/customXml" ds:itemID="{B76CA74E-9C3F-4D36-9AFB-DE7C894018AA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3222</Words>
  <Application>Microsoft Office PowerPoint</Application>
  <PresentationFormat>Widescreen</PresentationFormat>
  <Paragraphs>868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5" baseType="lpstr">
      <vt:lpstr>Aptos</vt:lpstr>
      <vt:lpstr>Aptos Display</vt:lpstr>
      <vt:lpstr>Aptos Serif</vt:lpstr>
      <vt:lpstr>Arial</vt:lpstr>
      <vt:lpstr>Times New Roman</vt:lpstr>
      <vt:lpstr>Wingdings</vt:lpstr>
      <vt:lpstr>Office Theme</vt:lpstr>
      <vt:lpstr>Back to Basics General Ledgers and General Journal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Department of Education WA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RILEY-DUNSTAN Marianne [Harrisdale Senior High School]</dc:creator>
  <cp:lastModifiedBy>RILEY-DUNSTAN Marianne [Harrisdale Senior High School]</cp:lastModifiedBy>
  <cp:revision>1</cp:revision>
  <dcterms:created xsi:type="dcterms:W3CDTF">2025-08-28T16:45:34Z</dcterms:created>
  <dcterms:modified xsi:type="dcterms:W3CDTF">2025-08-28T16:50:20Z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cfaba3c-b62d-4cd7-a2b1-d365f20898c5_Enabled">
    <vt:lpwstr>true</vt:lpwstr>
  </property>
  <property fmtid="{D5CDD505-2E9C-101B-9397-08002B2CF9AE}" pid="3" name="MSIP_Label_bcfaba3c-b62d-4cd7-a2b1-d365f20898c5_SetDate">
    <vt:lpwstr>2025-08-28T16:49:48Z</vt:lpwstr>
  </property>
  <property fmtid="{D5CDD505-2E9C-101B-9397-08002B2CF9AE}" pid="4" name="MSIP_Label_bcfaba3c-b62d-4cd7-a2b1-d365f20898c5_Method">
    <vt:lpwstr>Privileged</vt:lpwstr>
  </property>
  <property fmtid="{D5CDD505-2E9C-101B-9397-08002B2CF9AE}" pid="5" name="MSIP_Label_bcfaba3c-b62d-4cd7-a2b1-d365f20898c5_Name">
    <vt:lpwstr>NO LABEL</vt:lpwstr>
  </property>
  <property fmtid="{D5CDD505-2E9C-101B-9397-08002B2CF9AE}" pid="6" name="MSIP_Label_bcfaba3c-b62d-4cd7-a2b1-d365f20898c5_SiteId">
    <vt:lpwstr>e08016f9-d1fd-4cbb-83b0-b76eb4361627</vt:lpwstr>
  </property>
  <property fmtid="{D5CDD505-2E9C-101B-9397-08002B2CF9AE}" pid="7" name="MSIP_Label_bcfaba3c-b62d-4cd7-a2b1-d365f20898c5_ActionId">
    <vt:lpwstr>04800905-a436-4dce-a6f9-330e21ed78fa</vt:lpwstr>
  </property>
  <property fmtid="{D5CDD505-2E9C-101B-9397-08002B2CF9AE}" pid="8" name="MSIP_Label_bcfaba3c-b62d-4cd7-a2b1-d365f20898c5_ContentBits">
    <vt:lpwstr>0</vt:lpwstr>
  </property>
  <property fmtid="{D5CDD505-2E9C-101B-9397-08002B2CF9AE}" pid="9" name="MSIP_Label_bcfaba3c-b62d-4cd7-a2b1-d365f20898c5_Tag">
    <vt:lpwstr>10, 0, 1, 1</vt:lpwstr>
  </property>
  <property fmtid="{D5CDD505-2E9C-101B-9397-08002B2CF9AE}" pid="10" name="ContentTypeId">
    <vt:lpwstr>0x0101000FE4267EB9EDD249A643F70B5892B2B0</vt:lpwstr>
  </property>
  <property fmtid="{D5CDD505-2E9C-101B-9397-08002B2CF9AE}" pid="11" name="MediaServiceImageTags">
    <vt:lpwstr/>
  </property>
</Properties>
</file>