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4"/>
  </p:notesMasterIdLst>
  <p:sldIdLst>
    <p:sldId id="674" r:id="rId2"/>
    <p:sldId id="4748" r:id="rId3"/>
    <p:sldId id="4605" r:id="rId4"/>
    <p:sldId id="4541" r:id="rId5"/>
    <p:sldId id="4606" r:id="rId6"/>
    <p:sldId id="4591" r:id="rId7"/>
    <p:sldId id="4593" r:id="rId8"/>
    <p:sldId id="4597" r:id="rId9"/>
    <p:sldId id="4618" r:id="rId10"/>
    <p:sldId id="4590" r:id="rId11"/>
    <p:sldId id="4650" r:id="rId12"/>
    <p:sldId id="4627" r:id="rId13"/>
    <p:sldId id="4636" r:id="rId14"/>
    <p:sldId id="4637" r:id="rId15"/>
    <p:sldId id="4638" r:id="rId16"/>
    <p:sldId id="4642" r:id="rId17"/>
    <p:sldId id="4719" r:id="rId18"/>
    <p:sldId id="4774" r:id="rId19"/>
    <p:sldId id="4727" r:id="rId20"/>
    <p:sldId id="4725" r:id="rId21"/>
    <p:sldId id="4726" r:id="rId22"/>
    <p:sldId id="4807" r:id="rId23"/>
    <p:sldId id="4831" r:id="rId24"/>
    <p:sldId id="4728" r:id="rId25"/>
    <p:sldId id="4729" r:id="rId26"/>
    <p:sldId id="4724" r:id="rId27"/>
    <p:sldId id="4751" r:id="rId28"/>
    <p:sldId id="4699" r:id="rId29"/>
    <p:sldId id="4686" r:id="rId30"/>
    <p:sldId id="4739" r:id="rId31"/>
    <p:sldId id="4740" r:id="rId32"/>
    <p:sldId id="4684" r:id="rId33"/>
    <p:sldId id="4685" r:id="rId34"/>
    <p:sldId id="4808" r:id="rId35"/>
    <p:sldId id="4809" r:id="rId36"/>
    <p:sldId id="4688" r:id="rId37"/>
    <p:sldId id="4626" r:id="rId38"/>
    <p:sldId id="4810" r:id="rId39"/>
    <p:sldId id="4829" r:id="rId40"/>
    <p:sldId id="4813" r:id="rId41"/>
    <p:sldId id="4830" r:id="rId42"/>
    <p:sldId id="4814" r:id="rId43"/>
    <p:sldId id="4812" r:id="rId44"/>
    <p:sldId id="4821" r:id="rId45"/>
    <p:sldId id="4822" r:id="rId46"/>
    <p:sldId id="4820" r:id="rId47"/>
    <p:sldId id="4823" r:id="rId48"/>
    <p:sldId id="4816" r:id="rId49"/>
    <p:sldId id="4819" r:id="rId50"/>
    <p:sldId id="4815" r:id="rId51"/>
    <p:sldId id="4824" r:id="rId52"/>
    <p:sldId id="4833" r:id="rId5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FFFF"/>
    <a:srgbClr val="FF00FF"/>
    <a:srgbClr val="CBC4BC"/>
    <a:srgbClr val="EAE6DF"/>
    <a:srgbClr val="003C71"/>
    <a:srgbClr val="6E62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D145B-1960-4075-AD51-EA6D68F97AF4}" v="326" dt="2025-08-18T11:45:31.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75441" autoAdjust="0"/>
  </p:normalViewPr>
  <p:slideViewPr>
    <p:cSldViewPr>
      <p:cViewPr varScale="1">
        <p:scale>
          <a:sx n="84" d="100"/>
          <a:sy n="84" d="100"/>
        </p:scale>
        <p:origin x="1956" y="6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78" d="100"/>
          <a:sy n="78" d="100"/>
        </p:scale>
        <p:origin x="-393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die Bayne" userId="06413aba-11c9-40bd-9ab7-22b6abfbdf18" providerId="ADAL" clId="{66ED145B-1960-4075-AD51-EA6D68F97AF4}"/>
    <pc:docChg chg="undo custSel addSld delSld modSld sldOrd">
      <pc:chgData name="Lyndie Bayne" userId="06413aba-11c9-40bd-9ab7-22b6abfbdf18" providerId="ADAL" clId="{66ED145B-1960-4075-AD51-EA6D68F97AF4}" dt="2025-08-18T11:46:04.208" v="1540" actId="47"/>
      <pc:docMkLst>
        <pc:docMk/>
      </pc:docMkLst>
      <pc:sldChg chg="modSp mod">
        <pc:chgData name="Lyndie Bayne" userId="06413aba-11c9-40bd-9ab7-22b6abfbdf18" providerId="ADAL" clId="{66ED145B-1960-4075-AD51-EA6D68F97AF4}" dt="2025-08-18T02:11:33.297" v="14" actId="14100"/>
        <pc:sldMkLst>
          <pc:docMk/>
          <pc:sldMk cId="230690486" sldId="674"/>
        </pc:sldMkLst>
        <pc:spChg chg="mod">
          <ac:chgData name="Lyndie Bayne" userId="06413aba-11c9-40bd-9ab7-22b6abfbdf18" providerId="ADAL" clId="{66ED145B-1960-4075-AD51-EA6D68F97AF4}" dt="2025-08-18T02:05:24.305" v="7" actId="6549"/>
          <ac:spMkLst>
            <pc:docMk/>
            <pc:sldMk cId="230690486" sldId="674"/>
            <ac:spMk id="5" creationId="{00000000-0000-0000-0000-000000000000}"/>
          </ac:spMkLst>
        </pc:spChg>
        <pc:spChg chg="mod">
          <ac:chgData name="Lyndie Bayne" userId="06413aba-11c9-40bd-9ab7-22b6abfbdf18" providerId="ADAL" clId="{66ED145B-1960-4075-AD51-EA6D68F97AF4}" dt="2025-08-18T02:11:33.297" v="14" actId="14100"/>
          <ac:spMkLst>
            <pc:docMk/>
            <pc:sldMk cId="230690486" sldId="674"/>
            <ac:spMk id="6" creationId="{00000000-0000-0000-0000-000000000000}"/>
          </ac:spMkLst>
        </pc:spChg>
      </pc:sldChg>
      <pc:sldChg chg="modSp">
        <pc:chgData name="Lyndie Bayne" userId="06413aba-11c9-40bd-9ab7-22b6abfbdf18" providerId="ADAL" clId="{66ED145B-1960-4075-AD51-EA6D68F97AF4}" dt="2025-08-18T06:17:18.421" v="947"/>
        <pc:sldMkLst>
          <pc:docMk/>
          <pc:sldMk cId="3415708212" sldId="4590"/>
        </pc:sldMkLst>
        <pc:spChg chg="mod">
          <ac:chgData name="Lyndie Bayne" userId="06413aba-11c9-40bd-9ab7-22b6abfbdf18" providerId="ADAL" clId="{66ED145B-1960-4075-AD51-EA6D68F97AF4}" dt="2025-08-18T06:17:18.421" v="947"/>
          <ac:spMkLst>
            <pc:docMk/>
            <pc:sldMk cId="3415708212" sldId="4590"/>
            <ac:spMk id="7" creationId="{CE96BD3D-BAAE-E100-DD46-57033B5E92E0}"/>
          </ac:spMkLst>
        </pc:spChg>
      </pc:sldChg>
      <pc:sldChg chg="del">
        <pc:chgData name="Lyndie Bayne" userId="06413aba-11c9-40bd-9ab7-22b6abfbdf18" providerId="ADAL" clId="{66ED145B-1960-4075-AD51-EA6D68F97AF4}" dt="2025-08-18T02:35:55.850" v="119" actId="47"/>
        <pc:sldMkLst>
          <pc:docMk/>
          <pc:sldMk cId="4245297402" sldId="4621"/>
        </pc:sldMkLst>
      </pc:sldChg>
      <pc:sldChg chg="del">
        <pc:chgData name="Lyndie Bayne" userId="06413aba-11c9-40bd-9ab7-22b6abfbdf18" providerId="ADAL" clId="{66ED145B-1960-4075-AD51-EA6D68F97AF4}" dt="2025-08-18T02:36:02.084" v="122" actId="47"/>
        <pc:sldMkLst>
          <pc:docMk/>
          <pc:sldMk cId="4224002040" sldId="4622"/>
        </pc:sldMkLst>
      </pc:sldChg>
      <pc:sldChg chg="del">
        <pc:chgData name="Lyndie Bayne" userId="06413aba-11c9-40bd-9ab7-22b6abfbdf18" providerId="ADAL" clId="{66ED145B-1960-4075-AD51-EA6D68F97AF4}" dt="2025-08-18T02:35:57.748" v="120" actId="47"/>
        <pc:sldMkLst>
          <pc:docMk/>
          <pc:sldMk cId="3686857934" sldId="4623"/>
        </pc:sldMkLst>
      </pc:sldChg>
      <pc:sldChg chg="modSp mod">
        <pc:chgData name="Lyndie Bayne" userId="06413aba-11c9-40bd-9ab7-22b6abfbdf18" providerId="ADAL" clId="{66ED145B-1960-4075-AD51-EA6D68F97AF4}" dt="2025-08-18T08:58:36.147" v="1210" actId="20577"/>
        <pc:sldMkLst>
          <pc:docMk/>
          <pc:sldMk cId="2987186508" sldId="4627"/>
        </pc:sldMkLst>
        <pc:spChg chg="mod">
          <ac:chgData name="Lyndie Bayne" userId="06413aba-11c9-40bd-9ab7-22b6abfbdf18" providerId="ADAL" clId="{66ED145B-1960-4075-AD51-EA6D68F97AF4}" dt="2025-08-18T08:58:36.147" v="1210" actId="20577"/>
          <ac:spMkLst>
            <pc:docMk/>
            <pc:sldMk cId="2987186508" sldId="4627"/>
            <ac:spMk id="9" creationId="{7B552FB5-6BAE-1962-9757-63EACF5F0C0C}"/>
          </ac:spMkLst>
        </pc:spChg>
      </pc:sldChg>
      <pc:sldChg chg="del">
        <pc:chgData name="Lyndie Bayne" userId="06413aba-11c9-40bd-9ab7-22b6abfbdf18" providerId="ADAL" clId="{66ED145B-1960-4075-AD51-EA6D68F97AF4}" dt="2025-08-18T02:36:03.363" v="123" actId="47"/>
        <pc:sldMkLst>
          <pc:docMk/>
          <pc:sldMk cId="620814513" sldId="4677"/>
        </pc:sldMkLst>
      </pc:sldChg>
      <pc:sldChg chg="modSp mod">
        <pc:chgData name="Lyndie Bayne" userId="06413aba-11c9-40bd-9ab7-22b6abfbdf18" providerId="ADAL" clId="{66ED145B-1960-4075-AD51-EA6D68F97AF4}" dt="2025-08-18T05:09:14.665" v="723" actId="6549"/>
        <pc:sldMkLst>
          <pc:docMk/>
          <pc:sldMk cId="1202706746" sldId="4684"/>
        </pc:sldMkLst>
        <pc:spChg chg="mod">
          <ac:chgData name="Lyndie Bayne" userId="06413aba-11c9-40bd-9ab7-22b6abfbdf18" providerId="ADAL" clId="{66ED145B-1960-4075-AD51-EA6D68F97AF4}" dt="2025-08-18T05:09:14.665" v="723" actId="6549"/>
          <ac:spMkLst>
            <pc:docMk/>
            <pc:sldMk cId="1202706746" sldId="4684"/>
            <ac:spMk id="4" creationId="{6D8742FC-92A8-F3DB-C58D-DE82D0BF6389}"/>
          </ac:spMkLst>
        </pc:spChg>
      </pc:sldChg>
      <pc:sldChg chg="del">
        <pc:chgData name="Lyndie Bayne" userId="06413aba-11c9-40bd-9ab7-22b6abfbdf18" providerId="ADAL" clId="{66ED145B-1960-4075-AD51-EA6D68F97AF4}" dt="2025-08-18T04:58:47.978" v="660" actId="2696"/>
        <pc:sldMkLst>
          <pc:docMk/>
          <pc:sldMk cId="2840898562" sldId="4684"/>
        </pc:sldMkLst>
      </pc:sldChg>
      <pc:sldChg chg="del">
        <pc:chgData name="Lyndie Bayne" userId="06413aba-11c9-40bd-9ab7-22b6abfbdf18" providerId="ADAL" clId="{66ED145B-1960-4075-AD51-EA6D68F97AF4}" dt="2025-08-18T04:58:47.978" v="660" actId="2696"/>
        <pc:sldMkLst>
          <pc:docMk/>
          <pc:sldMk cId="489268868" sldId="4685"/>
        </pc:sldMkLst>
      </pc:sldChg>
      <pc:sldChg chg="ord">
        <pc:chgData name="Lyndie Bayne" userId="06413aba-11c9-40bd-9ab7-22b6abfbdf18" providerId="ADAL" clId="{66ED145B-1960-4075-AD51-EA6D68F97AF4}" dt="2025-08-18T05:08:06.308" v="715"/>
        <pc:sldMkLst>
          <pc:docMk/>
          <pc:sldMk cId="246747024" sldId="4686"/>
        </pc:sldMkLst>
      </pc:sldChg>
      <pc:sldChg chg="del">
        <pc:chgData name="Lyndie Bayne" userId="06413aba-11c9-40bd-9ab7-22b6abfbdf18" providerId="ADAL" clId="{66ED145B-1960-4075-AD51-EA6D68F97AF4}" dt="2025-08-18T04:58:47.978" v="660" actId="2696"/>
        <pc:sldMkLst>
          <pc:docMk/>
          <pc:sldMk cId="2458310588" sldId="4686"/>
        </pc:sldMkLst>
      </pc:sldChg>
      <pc:sldChg chg="del">
        <pc:chgData name="Lyndie Bayne" userId="06413aba-11c9-40bd-9ab7-22b6abfbdf18" providerId="ADAL" clId="{66ED145B-1960-4075-AD51-EA6D68F97AF4}" dt="2025-08-18T05:06:18.955" v="698" actId="47"/>
        <pc:sldMkLst>
          <pc:docMk/>
          <pc:sldMk cId="1557484058" sldId="4687"/>
        </pc:sldMkLst>
      </pc:sldChg>
      <pc:sldChg chg="del">
        <pc:chgData name="Lyndie Bayne" userId="06413aba-11c9-40bd-9ab7-22b6abfbdf18" providerId="ADAL" clId="{66ED145B-1960-4075-AD51-EA6D68F97AF4}" dt="2025-08-18T04:42:50.852" v="556" actId="2696"/>
        <pc:sldMkLst>
          <pc:docMk/>
          <pc:sldMk cId="1089972845" sldId="4699"/>
        </pc:sldMkLst>
      </pc:sldChg>
      <pc:sldChg chg="del">
        <pc:chgData name="Lyndie Bayne" userId="06413aba-11c9-40bd-9ab7-22b6abfbdf18" providerId="ADAL" clId="{66ED145B-1960-4075-AD51-EA6D68F97AF4}" dt="2025-08-18T04:58:47.978" v="660" actId="2696"/>
        <pc:sldMkLst>
          <pc:docMk/>
          <pc:sldMk cId="3845278401" sldId="4699"/>
        </pc:sldMkLst>
      </pc:sldChg>
      <pc:sldChg chg="del ord">
        <pc:chgData name="Lyndie Bayne" userId="06413aba-11c9-40bd-9ab7-22b6abfbdf18" providerId="ADAL" clId="{66ED145B-1960-4075-AD51-EA6D68F97AF4}" dt="2025-08-18T04:58:47.978" v="660" actId="2696"/>
        <pc:sldMkLst>
          <pc:docMk/>
          <pc:sldMk cId="501290522" sldId="4724"/>
        </pc:sldMkLst>
      </pc:sldChg>
      <pc:sldChg chg="addSp modSp mod">
        <pc:chgData name="Lyndie Bayne" userId="06413aba-11c9-40bd-9ab7-22b6abfbdf18" providerId="ADAL" clId="{66ED145B-1960-4075-AD51-EA6D68F97AF4}" dt="2025-08-18T05:07:13.261" v="713" actId="1076"/>
        <pc:sldMkLst>
          <pc:docMk/>
          <pc:sldMk cId="2764251531" sldId="4724"/>
        </pc:sldMkLst>
        <pc:spChg chg="mod">
          <ac:chgData name="Lyndie Bayne" userId="06413aba-11c9-40bd-9ab7-22b6abfbdf18" providerId="ADAL" clId="{66ED145B-1960-4075-AD51-EA6D68F97AF4}" dt="2025-08-18T05:07:04.227" v="711" actId="6549"/>
          <ac:spMkLst>
            <pc:docMk/>
            <pc:sldMk cId="2764251531" sldId="4724"/>
            <ac:spMk id="2" creationId="{3496753E-8531-A1CB-FB2B-07C40D4AFB14}"/>
          </ac:spMkLst>
        </pc:spChg>
        <pc:spChg chg="add mod">
          <ac:chgData name="Lyndie Bayne" userId="06413aba-11c9-40bd-9ab7-22b6abfbdf18" providerId="ADAL" clId="{66ED145B-1960-4075-AD51-EA6D68F97AF4}" dt="2025-08-18T05:07:13.261" v="713" actId="1076"/>
          <ac:spMkLst>
            <pc:docMk/>
            <pc:sldMk cId="2764251531" sldId="4724"/>
            <ac:spMk id="8" creationId="{717C38DB-330D-CAAA-656C-AB90641C05A4}"/>
          </ac:spMkLst>
        </pc:spChg>
        <pc:picChg chg="add mod">
          <ac:chgData name="Lyndie Bayne" userId="06413aba-11c9-40bd-9ab7-22b6abfbdf18" providerId="ADAL" clId="{66ED145B-1960-4075-AD51-EA6D68F97AF4}" dt="2025-08-18T05:06:59.223" v="709" actId="1076"/>
          <ac:picMkLst>
            <pc:docMk/>
            <pc:sldMk cId="2764251531" sldId="4724"/>
            <ac:picMk id="4" creationId="{9AFEBED7-B1FD-594E-0808-A2FBB21A1C59}"/>
          </ac:picMkLst>
        </pc:picChg>
      </pc:sldChg>
      <pc:sldChg chg="addSp modSp mod">
        <pc:chgData name="Lyndie Bayne" userId="06413aba-11c9-40bd-9ab7-22b6abfbdf18" providerId="ADAL" clId="{66ED145B-1960-4075-AD51-EA6D68F97AF4}" dt="2025-08-18T10:19:01.375" v="1215" actId="1036"/>
        <pc:sldMkLst>
          <pc:docMk/>
          <pc:sldMk cId="2648577821" sldId="4725"/>
        </pc:sldMkLst>
        <pc:spChg chg="add mod">
          <ac:chgData name="Lyndie Bayne" userId="06413aba-11c9-40bd-9ab7-22b6abfbdf18" providerId="ADAL" clId="{66ED145B-1960-4075-AD51-EA6D68F97AF4}" dt="2025-08-18T05:01:52.622" v="672" actId="1076"/>
          <ac:spMkLst>
            <pc:docMk/>
            <pc:sldMk cId="2648577821" sldId="4725"/>
            <ac:spMk id="5" creationId="{53C52CB2-9613-EFE4-0324-45480709D669}"/>
          </ac:spMkLst>
        </pc:spChg>
        <pc:spChg chg="add mod">
          <ac:chgData name="Lyndie Bayne" userId="06413aba-11c9-40bd-9ab7-22b6abfbdf18" providerId="ADAL" clId="{66ED145B-1960-4075-AD51-EA6D68F97AF4}" dt="2025-08-18T05:05:38.817" v="697" actId="1076"/>
          <ac:spMkLst>
            <pc:docMk/>
            <pc:sldMk cId="2648577821" sldId="4725"/>
            <ac:spMk id="8" creationId="{C3E094A8-1A8D-AB3E-670E-BD91636C1255}"/>
          </ac:spMkLst>
        </pc:spChg>
        <pc:spChg chg="add mod">
          <ac:chgData name="Lyndie Bayne" userId="06413aba-11c9-40bd-9ab7-22b6abfbdf18" providerId="ADAL" clId="{66ED145B-1960-4075-AD51-EA6D68F97AF4}" dt="2025-08-18T05:05:19.490" v="693" actId="1076"/>
          <ac:spMkLst>
            <pc:docMk/>
            <pc:sldMk cId="2648577821" sldId="4725"/>
            <ac:spMk id="10" creationId="{D0D0921E-7993-90ED-D585-EDAF4BF20BEB}"/>
          </ac:spMkLst>
        </pc:spChg>
        <pc:graphicFrameChg chg="mod modGraphic">
          <ac:chgData name="Lyndie Bayne" userId="06413aba-11c9-40bd-9ab7-22b6abfbdf18" providerId="ADAL" clId="{66ED145B-1960-4075-AD51-EA6D68F97AF4}" dt="2025-08-18T05:01:07.206" v="664" actId="14100"/>
          <ac:graphicFrameMkLst>
            <pc:docMk/>
            <pc:sldMk cId="2648577821" sldId="4725"/>
            <ac:graphicFrameMk id="6" creationId="{F32D317C-A938-11E2-1F86-2155C906463D}"/>
          </ac:graphicFrameMkLst>
        </pc:graphicFrameChg>
        <pc:picChg chg="add mod">
          <ac:chgData name="Lyndie Bayne" userId="06413aba-11c9-40bd-9ab7-22b6abfbdf18" providerId="ADAL" clId="{66ED145B-1960-4075-AD51-EA6D68F97AF4}" dt="2025-08-18T10:18:39.684" v="1211" actId="1076"/>
          <ac:picMkLst>
            <pc:docMk/>
            <pc:sldMk cId="2648577821" sldId="4725"/>
            <ac:picMk id="3074" creationId="{4817AF12-FF42-D393-D70F-97E7B2A717AC}"/>
          </ac:picMkLst>
        </pc:picChg>
        <pc:picChg chg="add mod">
          <ac:chgData name="Lyndie Bayne" userId="06413aba-11c9-40bd-9ab7-22b6abfbdf18" providerId="ADAL" clId="{66ED145B-1960-4075-AD51-EA6D68F97AF4}" dt="2025-08-18T10:19:01.375" v="1215" actId="1036"/>
          <ac:picMkLst>
            <pc:docMk/>
            <pc:sldMk cId="2648577821" sldId="4725"/>
            <ac:picMk id="3076" creationId="{0FF4916D-B6AF-FF59-6903-8FCCBA3050E7}"/>
          </ac:picMkLst>
        </pc:picChg>
        <pc:picChg chg="add mod">
          <ac:chgData name="Lyndie Bayne" userId="06413aba-11c9-40bd-9ab7-22b6abfbdf18" providerId="ADAL" clId="{66ED145B-1960-4075-AD51-EA6D68F97AF4}" dt="2025-08-18T10:18:42.883" v="1212" actId="1076"/>
          <ac:picMkLst>
            <pc:docMk/>
            <pc:sldMk cId="2648577821" sldId="4725"/>
            <ac:picMk id="3078" creationId="{E5186DAA-D40E-8DD4-2627-256499F760B5}"/>
          </ac:picMkLst>
        </pc:picChg>
      </pc:sldChg>
      <pc:sldChg chg="modSp mod">
        <pc:chgData name="Lyndie Bayne" userId="06413aba-11c9-40bd-9ab7-22b6abfbdf18" providerId="ADAL" clId="{66ED145B-1960-4075-AD51-EA6D68F97AF4}" dt="2025-08-18T04:59:34.379" v="661" actId="20577"/>
        <pc:sldMkLst>
          <pc:docMk/>
          <pc:sldMk cId="2121389835" sldId="4727"/>
        </pc:sldMkLst>
        <pc:spChg chg="mod">
          <ac:chgData name="Lyndie Bayne" userId="06413aba-11c9-40bd-9ab7-22b6abfbdf18" providerId="ADAL" clId="{66ED145B-1960-4075-AD51-EA6D68F97AF4}" dt="2025-08-18T04:59:34.379" v="661" actId="20577"/>
          <ac:spMkLst>
            <pc:docMk/>
            <pc:sldMk cId="2121389835" sldId="4727"/>
            <ac:spMk id="8" creationId="{6DA54B7E-5461-B5D9-C7CB-160118202367}"/>
          </ac:spMkLst>
        </pc:spChg>
      </pc:sldChg>
      <pc:sldChg chg="del">
        <pc:chgData name="Lyndie Bayne" userId="06413aba-11c9-40bd-9ab7-22b6abfbdf18" providerId="ADAL" clId="{66ED145B-1960-4075-AD51-EA6D68F97AF4}" dt="2025-08-18T04:42:50.852" v="556" actId="2696"/>
        <pc:sldMkLst>
          <pc:docMk/>
          <pc:sldMk cId="1733135066" sldId="4739"/>
        </pc:sldMkLst>
      </pc:sldChg>
      <pc:sldChg chg="del">
        <pc:chgData name="Lyndie Bayne" userId="06413aba-11c9-40bd-9ab7-22b6abfbdf18" providerId="ADAL" clId="{66ED145B-1960-4075-AD51-EA6D68F97AF4}" dt="2025-08-18T04:58:47.978" v="660" actId="2696"/>
        <pc:sldMkLst>
          <pc:docMk/>
          <pc:sldMk cId="2965307131" sldId="4739"/>
        </pc:sldMkLst>
      </pc:sldChg>
      <pc:sldChg chg="del">
        <pc:chgData name="Lyndie Bayne" userId="06413aba-11c9-40bd-9ab7-22b6abfbdf18" providerId="ADAL" clId="{66ED145B-1960-4075-AD51-EA6D68F97AF4}" dt="2025-08-18T04:58:47.978" v="660" actId="2696"/>
        <pc:sldMkLst>
          <pc:docMk/>
          <pc:sldMk cId="481762352" sldId="4740"/>
        </pc:sldMkLst>
      </pc:sldChg>
      <pc:sldChg chg="del">
        <pc:chgData name="Lyndie Bayne" userId="06413aba-11c9-40bd-9ab7-22b6abfbdf18" providerId="ADAL" clId="{66ED145B-1960-4075-AD51-EA6D68F97AF4}" dt="2025-08-18T04:42:50.852" v="556" actId="2696"/>
        <pc:sldMkLst>
          <pc:docMk/>
          <pc:sldMk cId="1288229904" sldId="4740"/>
        </pc:sldMkLst>
      </pc:sldChg>
      <pc:sldChg chg="modSp mod">
        <pc:chgData name="Lyndie Bayne" userId="06413aba-11c9-40bd-9ab7-22b6abfbdf18" providerId="ADAL" clId="{66ED145B-1960-4075-AD51-EA6D68F97AF4}" dt="2025-08-18T05:09:02.103" v="719" actId="1076"/>
        <pc:sldMkLst>
          <pc:docMk/>
          <pc:sldMk cId="2798332663" sldId="4740"/>
        </pc:sldMkLst>
        <pc:spChg chg="mod">
          <ac:chgData name="Lyndie Bayne" userId="06413aba-11c9-40bd-9ab7-22b6abfbdf18" providerId="ADAL" clId="{66ED145B-1960-4075-AD51-EA6D68F97AF4}" dt="2025-08-18T05:08:44.540" v="716" actId="255"/>
          <ac:spMkLst>
            <pc:docMk/>
            <pc:sldMk cId="2798332663" sldId="4740"/>
            <ac:spMk id="9" creationId="{0D4F16DF-5AEF-9516-0181-5B8739A06C5A}"/>
          </ac:spMkLst>
        </pc:spChg>
        <pc:spChg chg="mod">
          <ac:chgData name="Lyndie Bayne" userId="06413aba-11c9-40bd-9ab7-22b6abfbdf18" providerId="ADAL" clId="{66ED145B-1960-4075-AD51-EA6D68F97AF4}" dt="2025-08-18T05:09:02.103" v="719" actId="1076"/>
          <ac:spMkLst>
            <pc:docMk/>
            <pc:sldMk cId="2798332663" sldId="4740"/>
            <ac:spMk id="13" creationId="{DBA7B020-C5FA-3D81-3D24-BC83D277333A}"/>
          </ac:spMkLst>
        </pc:spChg>
        <pc:picChg chg="mod">
          <ac:chgData name="Lyndie Bayne" userId="06413aba-11c9-40bd-9ab7-22b6abfbdf18" providerId="ADAL" clId="{66ED145B-1960-4075-AD51-EA6D68F97AF4}" dt="2025-08-18T05:08:51.737" v="717" actId="14100"/>
          <ac:picMkLst>
            <pc:docMk/>
            <pc:sldMk cId="2798332663" sldId="4740"/>
            <ac:picMk id="10" creationId="{8DCD8782-4A8F-4063-7216-7DB7BBE50221}"/>
          </ac:picMkLst>
        </pc:picChg>
        <pc:picChg chg="mod">
          <ac:chgData name="Lyndie Bayne" userId="06413aba-11c9-40bd-9ab7-22b6abfbdf18" providerId="ADAL" clId="{66ED145B-1960-4075-AD51-EA6D68F97AF4}" dt="2025-08-18T05:08:56.001" v="718" actId="14100"/>
          <ac:picMkLst>
            <pc:docMk/>
            <pc:sldMk cId="2798332663" sldId="4740"/>
            <ac:picMk id="12" creationId="{A7CD50CC-FB87-54B0-78C8-7D963BB4A783}"/>
          </ac:picMkLst>
        </pc:picChg>
      </pc:sldChg>
      <pc:sldChg chg="del">
        <pc:chgData name="Lyndie Bayne" userId="06413aba-11c9-40bd-9ab7-22b6abfbdf18" providerId="ADAL" clId="{66ED145B-1960-4075-AD51-EA6D68F97AF4}" dt="2025-08-18T02:36:00.186" v="121" actId="47"/>
        <pc:sldMkLst>
          <pc:docMk/>
          <pc:sldMk cId="235831307" sldId="4745"/>
        </pc:sldMkLst>
      </pc:sldChg>
      <pc:sldChg chg="del">
        <pc:chgData name="Lyndie Bayne" userId="06413aba-11c9-40bd-9ab7-22b6abfbdf18" providerId="ADAL" clId="{66ED145B-1960-4075-AD51-EA6D68F97AF4}" dt="2025-08-18T02:36:22.151" v="124" actId="47"/>
        <pc:sldMkLst>
          <pc:docMk/>
          <pc:sldMk cId="1652650053" sldId="4746"/>
        </pc:sldMkLst>
      </pc:sldChg>
      <pc:sldChg chg="del">
        <pc:chgData name="Lyndie Bayne" userId="06413aba-11c9-40bd-9ab7-22b6abfbdf18" providerId="ADAL" clId="{66ED145B-1960-4075-AD51-EA6D68F97AF4}" dt="2025-08-18T02:36:23.692" v="125" actId="47"/>
        <pc:sldMkLst>
          <pc:docMk/>
          <pc:sldMk cId="2636838754" sldId="4747"/>
        </pc:sldMkLst>
      </pc:sldChg>
      <pc:sldChg chg="addSp delSp modSp add mod">
        <pc:chgData name="Lyndie Bayne" userId="06413aba-11c9-40bd-9ab7-22b6abfbdf18" providerId="ADAL" clId="{66ED145B-1960-4075-AD51-EA6D68F97AF4}" dt="2025-08-18T02:34:45.959" v="118" actId="12"/>
        <pc:sldMkLst>
          <pc:docMk/>
          <pc:sldMk cId="3112523721" sldId="4748"/>
        </pc:sldMkLst>
        <pc:spChg chg="mod">
          <ac:chgData name="Lyndie Bayne" userId="06413aba-11c9-40bd-9ab7-22b6abfbdf18" providerId="ADAL" clId="{66ED145B-1960-4075-AD51-EA6D68F97AF4}" dt="2025-08-18T02:34:45.959" v="118" actId="12"/>
          <ac:spMkLst>
            <pc:docMk/>
            <pc:sldMk cId="3112523721" sldId="4748"/>
            <ac:spMk id="6" creationId="{2B764333-7610-EED7-F2CD-48A67B0717A7}"/>
          </ac:spMkLst>
        </pc:spChg>
        <pc:picChg chg="add mod">
          <ac:chgData name="Lyndie Bayne" userId="06413aba-11c9-40bd-9ab7-22b6abfbdf18" providerId="ADAL" clId="{66ED145B-1960-4075-AD51-EA6D68F97AF4}" dt="2025-08-18T02:33:59.436" v="107" actId="14100"/>
          <ac:picMkLst>
            <pc:docMk/>
            <pc:sldMk cId="3112523721" sldId="4748"/>
            <ac:picMk id="3" creationId="{EA623589-4AE4-17ED-9FFE-F881DC8F22FD}"/>
          </ac:picMkLst>
        </pc:picChg>
        <pc:picChg chg="del">
          <ac:chgData name="Lyndie Bayne" userId="06413aba-11c9-40bd-9ab7-22b6abfbdf18" providerId="ADAL" clId="{66ED145B-1960-4075-AD51-EA6D68F97AF4}" dt="2025-08-18T02:14:25.666" v="68" actId="478"/>
          <ac:picMkLst>
            <pc:docMk/>
            <pc:sldMk cId="3112523721" sldId="4748"/>
            <ac:picMk id="7" creationId="{8BB1B706-58E8-3E83-BC3B-6C0ED7DEC010}"/>
          </ac:picMkLst>
        </pc:picChg>
      </pc:sldChg>
      <pc:sldChg chg="del ord">
        <pc:chgData name="Lyndie Bayne" userId="06413aba-11c9-40bd-9ab7-22b6abfbdf18" providerId="ADAL" clId="{66ED145B-1960-4075-AD51-EA6D68F97AF4}" dt="2025-08-18T04:58:47.978" v="660" actId="2696"/>
        <pc:sldMkLst>
          <pc:docMk/>
          <pc:sldMk cId="2410218086" sldId="4751"/>
        </pc:sldMkLst>
      </pc:sldChg>
      <pc:sldChg chg="addSp modSp mod">
        <pc:chgData name="Lyndie Bayne" userId="06413aba-11c9-40bd-9ab7-22b6abfbdf18" providerId="ADAL" clId="{66ED145B-1960-4075-AD51-EA6D68F97AF4}" dt="2025-08-18T04:51:53.897" v="657" actId="13926"/>
        <pc:sldMkLst>
          <pc:docMk/>
          <pc:sldMk cId="1991374722" sldId="4774"/>
        </pc:sldMkLst>
        <pc:spChg chg="mod">
          <ac:chgData name="Lyndie Bayne" userId="06413aba-11c9-40bd-9ab7-22b6abfbdf18" providerId="ADAL" clId="{66ED145B-1960-4075-AD51-EA6D68F97AF4}" dt="2025-08-18T04:51:53.897" v="657" actId="13926"/>
          <ac:spMkLst>
            <pc:docMk/>
            <pc:sldMk cId="1991374722" sldId="4774"/>
            <ac:spMk id="2" creationId="{C229A697-73E0-2A2F-9B11-F20B3BDEC9C3}"/>
          </ac:spMkLst>
        </pc:spChg>
        <pc:spChg chg="add mod">
          <ac:chgData name="Lyndie Bayne" userId="06413aba-11c9-40bd-9ab7-22b6abfbdf18" providerId="ADAL" clId="{66ED145B-1960-4075-AD51-EA6D68F97AF4}" dt="2025-08-18T04:51:19.728" v="634" actId="1076"/>
          <ac:spMkLst>
            <pc:docMk/>
            <pc:sldMk cId="1991374722" sldId="4774"/>
            <ac:spMk id="5" creationId="{688DFF70-850E-3A7F-1163-6F62C3FB916F}"/>
          </ac:spMkLst>
        </pc:spChg>
        <pc:spChg chg="add mod">
          <ac:chgData name="Lyndie Bayne" userId="06413aba-11c9-40bd-9ab7-22b6abfbdf18" providerId="ADAL" clId="{66ED145B-1960-4075-AD51-EA6D68F97AF4}" dt="2025-08-18T04:51:12.927" v="633" actId="1076"/>
          <ac:spMkLst>
            <pc:docMk/>
            <pc:sldMk cId="1991374722" sldId="4774"/>
            <ac:spMk id="6" creationId="{D1E24F2B-F66E-59C2-D642-B9A6CA1EEDE9}"/>
          </ac:spMkLst>
        </pc:spChg>
        <pc:spChg chg="add mod">
          <ac:chgData name="Lyndie Bayne" userId="06413aba-11c9-40bd-9ab7-22b6abfbdf18" providerId="ADAL" clId="{66ED145B-1960-4075-AD51-EA6D68F97AF4}" dt="2025-08-18T04:51:05.530" v="632" actId="1076"/>
          <ac:spMkLst>
            <pc:docMk/>
            <pc:sldMk cId="1991374722" sldId="4774"/>
            <ac:spMk id="7" creationId="{C99543D5-6230-B5AB-BA34-36D8A3A77763}"/>
          </ac:spMkLst>
        </pc:spChg>
        <pc:spChg chg="add mod">
          <ac:chgData name="Lyndie Bayne" userId="06413aba-11c9-40bd-9ab7-22b6abfbdf18" providerId="ADAL" clId="{66ED145B-1960-4075-AD51-EA6D68F97AF4}" dt="2025-08-18T04:50:52.367" v="631" actId="1076"/>
          <ac:spMkLst>
            <pc:docMk/>
            <pc:sldMk cId="1991374722" sldId="4774"/>
            <ac:spMk id="8" creationId="{FE494D84-342D-9E61-E0A8-A024113FB2A3}"/>
          </ac:spMkLst>
        </pc:spChg>
        <pc:picChg chg="add mod">
          <ac:chgData name="Lyndie Bayne" userId="06413aba-11c9-40bd-9ab7-22b6abfbdf18" providerId="ADAL" clId="{66ED145B-1960-4075-AD51-EA6D68F97AF4}" dt="2025-08-18T04:46:36.026" v="579" actId="1076"/>
          <ac:picMkLst>
            <pc:docMk/>
            <pc:sldMk cId="1991374722" sldId="4774"/>
            <ac:picMk id="2050" creationId="{BFAD7CDF-35AA-C71E-E8E1-8FCB7A59A43D}"/>
          </ac:picMkLst>
        </pc:picChg>
        <pc:picChg chg="add mod">
          <ac:chgData name="Lyndie Bayne" userId="06413aba-11c9-40bd-9ab7-22b6abfbdf18" providerId="ADAL" clId="{66ED145B-1960-4075-AD51-EA6D68F97AF4}" dt="2025-08-18T04:46:40.810" v="580" actId="1076"/>
          <ac:picMkLst>
            <pc:docMk/>
            <pc:sldMk cId="1991374722" sldId="4774"/>
            <ac:picMk id="2052" creationId="{EB57B232-2D14-CC8D-1BC7-A464109A80F2}"/>
          </ac:picMkLst>
        </pc:picChg>
        <pc:picChg chg="add mod">
          <ac:chgData name="Lyndie Bayne" userId="06413aba-11c9-40bd-9ab7-22b6abfbdf18" providerId="ADAL" clId="{66ED145B-1960-4075-AD51-EA6D68F97AF4}" dt="2025-08-18T04:46:45.555" v="582" actId="1076"/>
          <ac:picMkLst>
            <pc:docMk/>
            <pc:sldMk cId="1991374722" sldId="4774"/>
            <ac:picMk id="2054" creationId="{00EADA66-5D8C-B6A3-6CAE-87E0E3BB4F1B}"/>
          </ac:picMkLst>
        </pc:picChg>
        <pc:picChg chg="add mod">
          <ac:chgData name="Lyndie Bayne" userId="06413aba-11c9-40bd-9ab7-22b6abfbdf18" providerId="ADAL" clId="{66ED145B-1960-4075-AD51-EA6D68F97AF4}" dt="2025-08-18T04:46:42.857" v="581" actId="1076"/>
          <ac:picMkLst>
            <pc:docMk/>
            <pc:sldMk cId="1991374722" sldId="4774"/>
            <ac:picMk id="2056" creationId="{E29B17AC-0AC2-DAF2-06FE-43A9865B6200}"/>
          </ac:picMkLst>
        </pc:picChg>
      </pc:sldChg>
      <pc:sldChg chg="del">
        <pc:chgData name="Lyndie Bayne" userId="06413aba-11c9-40bd-9ab7-22b6abfbdf18" providerId="ADAL" clId="{66ED145B-1960-4075-AD51-EA6D68F97AF4}" dt="2025-08-18T03:17:21.276" v="126" actId="47"/>
        <pc:sldMkLst>
          <pc:docMk/>
          <pc:sldMk cId="3615786245" sldId="4805"/>
        </pc:sldMkLst>
      </pc:sldChg>
      <pc:sldChg chg="del">
        <pc:chgData name="Lyndie Bayne" userId="06413aba-11c9-40bd-9ab7-22b6abfbdf18" providerId="ADAL" clId="{66ED145B-1960-4075-AD51-EA6D68F97AF4}" dt="2025-08-18T03:17:24.025" v="127" actId="47"/>
        <pc:sldMkLst>
          <pc:docMk/>
          <pc:sldMk cId="2308386137" sldId="4806"/>
        </pc:sldMkLst>
      </pc:sldChg>
      <pc:sldChg chg="addSp delSp modSp mod modAnim">
        <pc:chgData name="Lyndie Bayne" userId="06413aba-11c9-40bd-9ab7-22b6abfbdf18" providerId="ADAL" clId="{66ED145B-1960-4075-AD51-EA6D68F97AF4}" dt="2025-08-18T10:19:37.111" v="1218" actId="255"/>
        <pc:sldMkLst>
          <pc:docMk/>
          <pc:sldMk cId="20241426" sldId="4807"/>
        </pc:sldMkLst>
        <pc:spChg chg="del mod">
          <ac:chgData name="Lyndie Bayne" userId="06413aba-11c9-40bd-9ab7-22b6abfbdf18" providerId="ADAL" clId="{66ED145B-1960-4075-AD51-EA6D68F97AF4}" dt="2025-08-18T03:26:38.515" v="323" actId="478"/>
          <ac:spMkLst>
            <pc:docMk/>
            <pc:sldMk cId="20241426" sldId="4807"/>
            <ac:spMk id="2" creationId="{E7C36D0E-59A0-A788-218E-842AE930D1CA}"/>
          </ac:spMkLst>
        </pc:spChg>
        <pc:spChg chg="add del mod">
          <ac:chgData name="Lyndie Bayne" userId="06413aba-11c9-40bd-9ab7-22b6abfbdf18" providerId="ADAL" clId="{66ED145B-1960-4075-AD51-EA6D68F97AF4}" dt="2025-08-18T03:26:35.443" v="322" actId="20577"/>
          <ac:spMkLst>
            <pc:docMk/>
            <pc:sldMk cId="20241426" sldId="4807"/>
            <ac:spMk id="4" creationId="{7B816C07-9D69-EC56-3FF8-17F60C27729E}"/>
          </ac:spMkLst>
        </pc:spChg>
        <pc:spChg chg="mod">
          <ac:chgData name="Lyndie Bayne" userId="06413aba-11c9-40bd-9ab7-22b6abfbdf18" providerId="ADAL" clId="{66ED145B-1960-4075-AD51-EA6D68F97AF4}" dt="2025-08-18T10:19:37.111" v="1218" actId="255"/>
          <ac:spMkLst>
            <pc:docMk/>
            <pc:sldMk cId="20241426" sldId="4807"/>
            <ac:spMk id="6" creationId="{27AC7576-1BAA-12FC-8B9F-8AC6D0F582BC}"/>
          </ac:spMkLst>
        </pc:spChg>
      </pc:sldChg>
      <pc:sldChg chg="del">
        <pc:chgData name="Lyndie Bayne" userId="06413aba-11c9-40bd-9ab7-22b6abfbdf18" providerId="ADAL" clId="{66ED145B-1960-4075-AD51-EA6D68F97AF4}" dt="2025-08-18T03:19:22.893" v="182" actId="47"/>
        <pc:sldMkLst>
          <pc:docMk/>
          <pc:sldMk cId="620393272" sldId="4808"/>
        </pc:sldMkLst>
      </pc:sldChg>
      <pc:sldChg chg="addSp delSp modSp add del mod modAnim">
        <pc:chgData name="Lyndie Bayne" userId="06413aba-11c9-40bd-9ab7-22b6abfbdf18" providerId="ADAL" clId="{66ED145B-1960-4075-AD51-EA6D68F97AF4}" dt="2025-08-18T04:58:47.978" v="660" actId="2696"/>
        <pc:sldMkLst>
          <pc:docMk/>
          <pc:sldMk cId="1857237440" sldId="4808"/>
        </pc:sldMkLst>
        <pc:spChg chg="del">
          <ac:chgData name="Lyndie Bayne" userId="06413aba-11c9-40bd-9ab7-22b6abfbdf18" providerId="ADAL" clId="{66ED145B-1960-4075-AD51-EA6D68F97AF4}" dt="2025-08-18T03:40:23.468" v="326" actId="478"/>
          <ac:spMkLst>
            <pc:docMk/>
            <pc:sldMk cId="1857237440" sldId="4808"/>
            <ac:spMk id="2" creationId="{B3E5523C-3580-997C-C8D0-E2D8B39568DE}"/>
          </ac:spMkLst>
        </pc:spChg>
        <pc:spChg chg="del">
          <ac:chgData name="Lyndie Bayne" userId="06413aba-11c9-40bd-9ab7-22b6abfbdf18" providerId="ADAL" clId="{66ED145B-1960-4075-AD51-EA6D68F97AF4}" dt="2025-08-18T03:40:24.846" v="327" actId="478"/>
          <ac:spMkLst>
            <pc:docMk/>
            <pc:sldMk cId="1857237440" sldId="4808"/>
            <ac:spMk id="3" creationId="{48EA8305-ABDB-4AF6-125C-8D831EAF48BF}"/>
          </ac:spMkLst>
        </pc:spChg>
        <pc:spChg chg="mod">
          <ac:chgData name="Lyndie Bayne" userId="06413aba-11c9-40bd-9ab7-22b6abfbdf18" providerId="ADAL" clId="{66ED145B-1960-4075-AD51-EA6D68F97AF4}" dt="2025-08-18T03:57:13.931" v="549"/>
          <ac:spMkLst>
            <pc:docMk/>
            <pc:sldMk cId="1857237440" sldId="4808"/>
            <ac:spMk id="4" creationId="{3B3FB6E9-B15C-2FB8-8D8C-5122475ECF65}"/>
          </ac:spMkLst>
        </pc:spChg>
        <pc:spChg chg="add mod">
          <ac:chgData name="Lyndie Bayne" userId="06413aba-11c9-40bd-9ab7-22b6abfbdf18" providerId="ADAL" clId="{66ED145B-1960-4075-AD51-EA6D68F97AF4}" dt="2025-08-18T03:51:07.744" v="506" actId="6549"/>
          <ac:spMkLst>
            <pc:docMk/>
            <pc:sldMk cId="1857237440" sldId="4808"/>
            <ac:spMk id="8" creationId="{BF56BE13-A442-306F-8753-15BDA42EF2BE}"/>
          </ac:spMkLst>
        </pc:spChg>
        <pc:graphicFrameChg chg="add del mod modGraphic">
          <ac:chgData name="Lyndie Bayne" userId="06413aba-11c9-40bd-9ab7-22b6abfbdf18" providerId="ADAL" clId="{66ED145B-1960-4075-AD51-EA6D68F97AF4}" dt="2025-08-18T03:41:25.655" v="335" actId="478"/>
          <ac:graphicFrameMkLst>
            <pc:docMk/>
            <pc:sldMk cId="1857237440" sldId="4808"/>
            <ac:graphicFrameMk id="5" creationId="{5A5612D0-638E-3069-0F55-9A0B630082B7}"/>
          </ac:graphicFrameMkLst>
        </pc:graphicFrameChg>
      </pc:sldChg>
      <pc:sldChg chg="modSp mod modAnim">
        <pc:chgData name="Lyndie Bayne" userId="06413aba-11c9-40bd-9ab7-22b6abfbdf18" providerId="ADAL" clId="{66ED145B-1960-4075-AD51-EA6D68F97AF4}" dt="2025-08-18T10:22:58.505" v="1274" actId="6549"/>
        <pc:sldMkLst>
          <pc:docMk/>
          <pc:sldMk cId="3165337808" sldId="4808"/>
        </pc:sldMkLst>
        <pc:spChg chg="mod">
          <ac:chgData name="Lyndie Bayne" userId="06413aba-11c9-40bd-9ab7-22b6abfbdf18" providerId="ADAL" clId="{66ED145B-1960-4075-AD51-EA6D68F97AF4}" dt="2025-08-18T10:22:58.505" v="1274" actId="6549"/>
          <ac:spMkLst>
            <pc:docMk/>
            <pc:sldMk cId="3165337808" sldId="4808"/>
            <ac:spMk id="8" creationId="{BF56BE13-A442-306F-8753-15BDA42EF2BE}"/>
          </ac:spMkLst>
        </pc:spChg>
      </pc:sldChg>
      <pc:sldChg chg="modSp add del mod modAnim">
        <pc:chgData name="Lyndie Bayne" userId="06413aba-11c9-40bd-9ab7-22b6abfbdf18" providerId="ADAL" clId="{66ED145B-1960-4075-AD51-EA6D68F97AF4}" dt="2025-08-18T04:58:47.978" v="660" actId="2696"/>
        <pc:sldMkLst>
          <pc:docMk/>
          <pc:sldMk cId="1659024802" sldId="4809"/>
        </pc:sldMkLst>
        <pc:spChg chg="mod">
          <ac:chgData name="Lyndie Bayne" userId="06413aba-11c9-40bd-9ab7-22b6abfbdf18" providerId="ADAL" clId="{66ED145B-1960-4075-AD51-EA6D68F97AF4}" dt="2025-08-18T03:57:01.889" v="546"/>
          <ac:spMkLst>
            <pc:docMk/>
            <pc:sldMk cId="1659024802" sldId="4809"/>
            <ac:spMk id="4" creationId="{CB49757B-D31F-ABE0-62D1-9E528759CF28}"/>
          </ac:spMkLst>
        </pc:spChg>
        <pc:spChg chg="mod">
          <ac:chgData name="Lyndie Bayne" userId="06413aba-11c9-40bd-9ab7-22b6abfbdf18" providerId="ADAL" clId="{66ED145B-1960-4075-AD51-EA6D68F97AF4}" dt="2025-08-18T03:50:36.944" v="500" actId="1076"/>
          <ac:spMkLst>
            <pc:docMk/>
            <pc:sldMk cId="1659024802" sldId="4809"/>
            <ac:spMk id="8" creationId="{A42AC913-1E16-4643-9BEE-570FA17E61FD}"/>
          </ac:spMkLst>
        </pc:spChg>
      </pc:sldChg>
      <pc:sldChg chg="modSp mod modAnim">
        <pc:chgData name="Lyndie Bayne" userId="06413aba-11c9-40bd-9ab7-22b6abfbdf18" providerId="ADAL" clId="{66ED145B-1960-4075-AD51-EA6D68F97AF4}" dt="2025-08-18T10:23:38.265" v="1306" actId="20577"/>
        <pc:sldMkLst>
          <pc:docMk/>
          <pc:sldMk cId="1966186246" sldId="4809"/>
        </pc:sldMkLst>
        <pc:spChg chg="mod">
          <ac:chgData name="Lyndie Bayne" userId="06413aba-11c9-40bd-9ab7-22b6abfbdf18" providerId="ADAL" clId="{66ED145B-1960-4075-AD51-EA6D68F97AF4}" dt="2025-08-18T10:23:38.265" v="1306" actId="20577"/>
          <ac:spMkLst>
            <pc:docMk/>
            <pc:sldMk cId="1966186246" sldId="4809"/>
            <ac:spMk id="8" creationId="{A42AC913-1E16-4643-9BEE-570FA17E61FD}"/>
          </ac:spMkLst>
        </pc:spChg>
      </pc:sldChg>
      <pc:sldChg chg="addSp delSp modSp add mod">
        <pc:chgData name="Lyndie Bayne" userId="06413aba-11c9-40bd-9ab7-22b6abfbdf18" providerId="ADAL" clId="{66ED145B-1960-4075-AD51-EA6D68F97AF4}" dt="2025-08-18T06:48:17.181" v="1118" actId="255"/>
        <pc:sldMkLst>
          <pc:docMk/>
          <pc:sldMk cId="1591733215" sldId="4810"/>
        </pc:sldMkLst>
        <pc:spChg chg="del mod">
          <ac:chgData name="Lyndie Bayne" userId="06413aba-11c9-40bd-9ab7-22b6abfbdf18" providerId="ADAL" clId="{66ED145B-1960-4075-AD51-EA6D68F97AF4}" dt="2025-08-18T05:10:27.059" v="740"/>
          <ac:spMkLst>
            <pc:docMk/>
            <pc:sldMk cId="1591733215" sldId="4810"/>
            <ac:spMk id="3" creationId="{F7D157B6-2D44-AD1C-DB36-3D27DF4BBB66}"/>
          </ac:spMkLst>
        </pc:spChg>
        <pc:spChg chg="del mod">
          <ac:chgData name="Lyndie Bayne" userId="06413aba-11c9-40bd-9ab7-22b6abfbdf18" providerId="ADAL" clId="{66ED145B-1960-4075-AD51-EA6D68F97AF4}" dt="2025-08-18T06:43:27.505" v="1000" actId="478"/>
          <ac:spMkLst>
            <pc:docMk/>
            <pc:sldMk cId="1591733215" sldId="4810"/>
            <ac:spMk id="6" creationId="{B5C7091B-9C14-2FDB-690A-2457D8A4B84F}"/>
          </ac:spMkLst>
        </pc:spChg>
        <pc:spChg chg="del">
          <ac:chgData name="Lyndie Bayne" userId="06413aba-11c9-40bd-9ab7-22b6abfbdf18" providerId="ADAL" clId="{66ED145B-1960-4075-AD51-EA6D68F97AF4}" dt="2025-08-18T05:10:08.199" v="728" actId="478"/>
          <ac:spMkLst>
            <pc:docMk/>
            <pc:sldMk cId="1591733215" sldId="4810"/>
            <ac:spMk id="7" creationId="{CEE36555-9201-B2D1-B1CF-614430C56448}"/>
          </ac:spMkLst>
        </pc:spChg>
        <pc:spChg chg="del">
          <ac:chgData name="Lyndie Bayne" userId="06413aba-11c9-40bd-9ab7-22b6abfbdf18" providerId="ADAL" clId="{66ED145B-1960-4075-AD51-EA6D68F97AF4}" dt="2025-08-18T05:10:10.938" v="730" actId="478"/>
          <ac:spMkLst>
            <pc:docMk/>
            <pc:sldMk cId="1591733215" sldId="4810"/>
            <ac:spMk id="9" creationId="{FB9C8270-1D65-851D-F002-303C5D30E6E9}"/>
          </ac:spMkLst>
        </pc:spChg>
        <pc:spChg chg="add mod">
          <ac:chgData name="Lyndie Bayne" userId="06413aba-11c9-40bd-9ab7-22b6abfbdf18" providerId="ADAL" clId="{66ED145B-1960-4075-AD51-EA6D68F97AF4}" dt="2025-08-18T06:45:30.660" v="1017" actId="6549"/>
          <ac:spMkLst>
            <pc:docMk/>
            <pc:sldMk cId="1591733215" sldId="4810"/>
            <ac:spMk id="10" creationId="{18BCDFB0-7290-81AA-B7CF-0690533C23C1}"/>
          </ac:spMkLst>
        </pc:spChg>
        <pc:spChg chg="add mod">
          <ac:chgData name="Lyndie Bayne" userId="06413aba-11c9-40bd-9ab7-22b6abfbdf18" providerId="ADAL" clId="{66ED145B-1960-4075-AD51-EA6D68F97AF4}" dt="2025-08-18T06:48:17.181" v="1118" actId="255"/>
          <ac:spMkLst>
            <pc:docMk/>
            <pc:sldMk cId="1591733215" sldId="4810"/>
            <ac:spMk id="11" creationId="{65FA23A0-29C1-B5EF-8084-9B8336FD2FD0}"/>
          </ac:spMkLst>
        </pc:spChg>
        <pc:spChg chg="mod">
          <ac:chgData name="Lyndie Bayne" userId="06413aba-11c9-40bd-9ab7-22b6abfbdf18" providerId="ADAL" clId="{66ED145B-1960-4075-AD51-EA6D68F97AF4}" dt="2025-08-18T05:10:57.164" v="743" actId="20577"/>
          <ac:spMkLst>
            <pc:docMk/>
            <pc:sldMk cId="1591733215" sldId="4810"/>
            <ac:spMk id="12" creationId="{A16F398E-F194-E3EF-8444-353CEB4B4B37}"/>
          </ac:spMkLst>
        </pc:spChg>
        <pc:picChg chg="add mod">
          <ac:chgData name="Lyndie Bayne" userId="06413aba-11c9-40bd-9ab7-22b6abfbdf18" providerId="ADAL" clId="{66ED145B-1960-4075-AD51-EA6D68F97AF4}" dt="2025-08-18T06:44:58.951" v="1014" actId="208"/>
          <ac:picMkLst>
            <pc:docMk/>
            <pc:sldMk cId="1591733215" sldId="4810"/>
            <ac:picMk id="4" creationId="{73F8CFED-7A94-0D45-83D9-76CEC8131A40}"/>
          </ac:picMkLst>
        </pc:picChg>
        <pc:picChg chg="del">
          <ac:chgData name="Lyndie Bayne" userId="06413aba-11c9-40bd-9ab7-22b6abfbdf18" providerId="ADAL" clId="{66ED145B-1960-4075-AD51-EA6D68F97AF4}" dt="2025-08-18T05:10:06.192" v="727" actId="478"/>
          <ac:picMkLst>
            <pc:docMk/>
            <pc:sldMk cId="1591733215" sldId="4810"/>
            <ac:picMk id="5" creationId="{A80D9205-3129-0099-C13D-8E0B20E772DE}"/>
          </ac:picMkLst>
        </pc:picChg>
        <pc:picChg chg="del">
          <ac:chgData name="Lyndie Bayne" userId="06413aba-11c9-40bd-9ab7-22b6abfbdf18" providerId="ADAL" clId="{66ED145B-1960-4075-AD51-EA6D68F97AF4}" dt="2025-08-18T05:10:09.083" v="729" actId="478"/>
          <ac:picMkLst>
            <pc:docMk/>
            <pc:sldMk cId="1591733215" sldId="4810"/>
            <ac:picMk id="8" creationId="{4E17A7C2-EE0B-D336-EC24-E942831E7BB1}"/>
          </ac:picMkLst>
        </pc:picChg>
      </pc:sldChg>
      <pc:sldChg chg="add del">
        <pc:chgData name="Lyndie Bayne" userId="06413aba-11c9-40bd-9ab7-22b6abfbdf18" providerId="ADAL" clId="{66ED145B-1960-4075-AD51-EA6D68F97AF4}" dt="2025-08-18T05:09:53.606" v="725" actId="2890"/>
        <pc:sldMkLst>
          <pc:docMk/>
          <pc:sldMk cId="1833693852" sldId="4810"/>
        </pc:sldMkLst>
      </pc:sldChg>
      <pc:sldChg chg="modSp del mod">
        <pc:chgData name="Lyndie Bayne" userId="06413aba-11c9-40bd-9ab7-22b6abfbdf18" providerId="ADAL" clId="{66ED145B-1960-4075-AD51-EA6D68F97AF4}" dt="2025-08-18T11:29:14.350" v="1330" actId="47"/>
        <pc:sldMkLst>
          <pc:docMk/>
          <pc:sldMk cId="2461935125" sldId="4811"/>
        </pc:sldMkLst>
        <pc:spChg chg="mod">
          <ac:chgData name="Lyndie Bayne" userId="06413aba-11c9-40bd-9ab7-22b6abfbdf18" providerId="ADAL" clId="{66ED145B-1960-4075-AD51-EA6D68F97AF4}" dt="2025-08-18T11:29:00.651" v="1329" actId="20577"/>
          <ac:spMkLst>
            <pc:docMk/>
            <pc:sldMk cId="2461935125" sldId="4811"/>
            <ac:spMk id="6" creationId="{5C112C6A-1005-1B3E-A8ED-A8AF9DB45277}"/>
          </ac:spMkLst>
        </pc:spChg>
      </pc:sldChg>
      <pc:sldChg chg="modSp add del mod ord">
        <pc:chgData name="Lyndie Bayne" userId="06413aba-11c9-40bd-9ab7-22b6abfbdf18" providerId="ADAL" clId="{66ED145B-1960-4075-AD51-EA6D68F97AF4}" dt="2025-08-18T06:26:56.714" v="987" actId="2696"/>
        <pc:sldMkLst>
          <pc:docMk/>
          <pc:sldMk cId="2588665333" sldId="4811"/>
        </pc:sldMkLst>
        <pc:spChg chg="mod">
          <ac:chgData name="Lyndie Bayne" userId="06413aba-11c9-40bd-9ab7-22b6abfbdf18" providerId="ADAL" clId="{66ED145B-1960-4075-AD51-EA6D68F97AF4}" dt="2025-08-18T06:24:16.874" v="972" actId="14100"/>
          <ac:spMkLst>
            <pc:docMk/>
            <pc:sldMk cId="2588665333" sldId="4811"/>
            <ac:spMk id="6" creationId="{5C112C6A-1005-1B3E-A8ED-A8AF9DB45277}"/>
          </ac:spMkLst>
        </pc:spChg>
      </pc:sldChg>
      <pc:sldChg chg="addSp delSp modSp add del mod ord">
        <pc:chgData name="Lyndie Bayne" userId="06413aba-11c9-40bd-9ab7-22b6abfbdf18" providerId="ADAL" clId="{66ED145B-1960-4075-AD51-EA6D68F97AF4}" dt="2025-08-18T06:26:56.714" v="987" actId="2696"/>
        <pc:sldMkLst>
          <pc:docMk/>
          <pc:sldMk cId="236051925" sldId="4812"/>
        </pc:sldMkLst>
        <pc:spChg chg="del">
          <ac:chgData name="Lyndie Bayne" userId="06413aba-11c9-40bd-9ab7-22b6abfbdf18" providerId="ADAL" clId="{66ED145B-1960-4075-AD51-EA6D68F97AF4}" dt="2025-08-18T06:15:20.572" v="904" actId="21"/>
          <ac:spMkLst>
            <pc:docMk/>
            <pc:sldMk cId="236051925" sldId="4812"/>
            <ac:spMk id="12" creationId="{4DB3CB5B-0BE4-954C-96C8-641491E044D9}"/>
          </ac:spMkLst>
        </pc:spChg>
        <pc:graphicFrameChg chg="add mod modGraphic">
          <ac:chgData name="Lyndie Bayne" userId="06413aba-11c9-40bd-9ab7-22b6abfbdf18" providerId="ADAL" clId="{66ED145B-1960-4075-AD51-EA6D68F97AF4}" dt="2025-08-18T06:19:11.193" v="951" actId="6549"/>
          <ac:graphicFrameMkLst>
            <pc:docMk/>
            <pc:sldMk cId="236051925" sldId="4812"/>
            <ac:graphicFrameMk id="2" creationId="{ECC35F48-A66A-0DC6-76A4-6691EE9E7601}"/>
          </ac:graphicFrameMkLst>
        </pc:graphicFrameChg>
      </pc:sldChg>
      <pc:sldChg chg="modSp mod">
        <pc:chgData name="Lyndie Bayne" userId="06413aba-11c9-40bd-9ab7-22b6abfbdf18" providerId="ADAL" clId="{66ED145B-1960-4075-AD51-EA6D68F97AF4}" dt="2025-08-18T06:54:51.313" v="1201" actId="14100"/>
        <pc:sldMkLst>
          <pc:docMk/>
          <pc:sldMk cId="2523309024" sldId="4812"/>
        </pc:sldMkLst>
        <pc:graphicFrameChg chg="mod modGraphic">
          <ac:chgData name="Lyndie Bayne" userId="06413aba-11c9-40bd-9ab7-22b6abfbdf18" providerId="ADAL" clId="{66ED145B-1960-4075-AD51-EA6D68F97AF4}" dt="2025-08-18T06:54:51.313" v="1201" actId="14100"/>
          <ac:graphicFrameMkLst>
            <pc:docMk/>
            <pc:sldMk cId="2523309024" sldId="4812"/>
            <ac:graphicFrameMk id="2" creationId="{ECC35F48-A66A-0DC6-76A4-6691EE9E7601}"/>
          </ac:graphicFrameMkLst>
        </pc:graphicFrameChg>
      </pc:sldChg>
      <pc:sldChg chg="addSp modSp add mod">
        <pc:chgData name="Lyndie Bayne" userId="06413aba-11c9-40bd-9ab7-22b6abfbdf18" providerId="ADAL" clId="{66ED145B-1960-4075-AD51-EA6D68F97AF4}" dt="2025-08-18T06:54:18.400" v="1196" actId="208"/>
        <pc:sldMkLst>
          <pc:docMk/>
          <pc:sldMk cId="271313006" sldId="4813"/>
        </pc:sldMkLst>
        <pc:spChg chg="add mod">
          <ac:chgData name="Lyndie Bayne" userId="06413aba-11c9-40bd-9ab7-22b6abfbdf18" providerId="ADAL" clId="{66ED145B-1960-4075-AD51-EA6D68F97AF4}" dt="2025-08-18T06:48:08.224" v="1117" actId="255"/>
          <ac:spMkLst>
            <pc:docMk/>
            <pc:sldMk cId="271313006" sldId="4813"/>
            <ac:spMk id="2" creationId="{B67F20DC-6748-6750-DC63-D028149DB9F7}"/>
          </ac:spMkLst>
        </pc:spChg>
        <pc:spChg chg="mod">
          <ac:chgData name="Lyndie Bayne" userId="06413aba-11c9-40bd-9ab7-22b6abfbdf18" providerId="ADAL" clId="{66ED145B-1960-4075-AD51-EA6D68F97AF4}" dt="2025-08-18T06:54:18.400" v="1196" actId="208"/>
          <ac:spMkLst>
            <pc:docMk/>
            <pc:sldMk cId="271313006" sldId="4813"/>
            <ac:spMk id="6" creationId="{E8C7BD46-C2AF-A932-A906-C654CB8AFE17}"/>
          </ac:spMkLst>
        </pc:spChg>
      </pc:sldChg>
      <pc:sldChg chg="addSp delSp modSp add mod ord">
        <pc:chgData name="Lyndie Bayne" userId="06413aba-11c9-40bd-9ab7-22b6abfbdf18" providerId="ADAL" clId="{66ED145B-1960-4075-AD51-EA6D68F97AF4}" dt="2025-08-18T11:26:22.785" v="1309" actId="1076"/>
        <pc:sldMkLst>
          <pc:docMk/>
          <pc:sldMk cId="371325201" sldId="4814"/>
        </pc:sldMkLst>
        <pc:spChg chg="add mod">
          <ac:chgData name="Lyndie Bayne" userId="06413aba-11c9-40bd-9ab7-22b6abfbdf18" providerId="ADAL" clId="{66ED145B-1960-4075-AD51-EA6D68F97AF4}" dt="2025-08-18T11:26:22.785" v="1309" actId="1076"/>
          <ac:spMkLst>
            <pc:docMk/>
            <pc:sldMk cId="371325201" sldId="4814"/>
            <ac:spMk id="3" creationId="{73D7EDB3-502F-0480-0421-FF159929B9AF}"/>
          </ac:spMkLst>
        </pc:spChg>
        <pc:spChg chg="add del">
          <ac:chgData name="Lyndie Bayne" userId="06413aba-11c9-40bd-9ab7-22b6abfbdf18" providerId="ADAL" clId="{66ED145B-1960-4075-AD51-EA6D68F97AF4}" dt="2025-08-18T05:36:53.112" v="780" actId="22"/>
          <ac:spMkLst>
            <pc:docMk/>
            <pc:sldMk cId="371325201" sldId="4814"/>
            <ac:spMk id="5" creationId="{BCD74994-5FF1-8C73-A1A3-E0D48B547973}"/>
          </ac:spMkLst>
        </pc:spChg>
      </pc:sldChg>
      <pc:sldChg chg="modSp add mod">
        <pc:chgData name="Lyndie Bayne" userId="06413aba-11c9-40bd-9ab7-22b6abfbdf18" providerId="ADAL" clId="{66ED145B-1960-4075-AD51-EA6D68F97AF4}" dt="2025-08-18T11:37:56.327" v="1431" actId="208"/>
        <pc:sldMkLst>
          <pc:docMk/>
          <pc:sldMk cId="1218291060" sldId="4815"/>
        </pc:sldMkLst>
        <pc:spChg chg="mod">
          <ac:chgData name="Lyndie Bayne" userId="06413aba-11c9-40bd-9ab7-22b6abfbdf18" providerId="ADAL" clId="{66ED145B-1960-4075-AD51-EA6D68F97AF4}" dt="2025-08-18T11:37:56.327" v="1431" actId="208"/>
          <ac:spMkLst>
            <pc:docMk/>
            <pc:sldMk cId="1218291060" sldId="4815"/>
            <ac:spMk id="3" creationId="{D5EC9F17-92AF-AE2B-2597-EA1D3F8C0CBA}"/>
          </ac:spMkLst>
        </pc:spChg>
      </pc:sldChg>
      <pc:sldChg chg="modSp add mod">
        <pc:chgData name="Lyndie Bayne" userId="06413aba-11c9-40bd-9ab7-22b6abfbdf18" providerId="ADAL" clId="{66ED145B-1960-4075-AD51-EA6D68F97AF4}" dt="2025-08-18T06:04:15.069" v="877" actId="13926"/>
        <pc:sldMkLst>
          <pc:docMk/>
          <pc:sldMk cId="1196114325" sldId="4816"/>
        </pc:sldMkLst>
        <pc:spChg chg="mod">
          <ac:chgData name="Lyndie Bayne" userId="06413aba-11c9-40bd-9ab7-22b6abfbdf18" providerId="ADAL" clId="{66ED145B-1960-4075-AD51-EA6D68F97AF4}" dt="2025-08-18T06:04:15.069" v="877" actId="13926"/>
          <ac:spMkLst>
            <pc:docMk/>
            <pc:sldMk cId="1196114325" sldId="4816"/>
            <ac:spMk id="3" creationId="{E6845568-ADD1-4516-A5BA-7A8B9CF684E5}"/>
          </ac:spMkLst>
        </pc:spChg>
      </pc:sldChg>
      <pc:sldChg chg="new del">
        <pc:chgData name="Lyndie Bayne" userId="06413aba-11c9-40bd-9ab7-22b6abfbdf18" providerId="ADAL" clId="{66ED145B-1960-4075-AD51-EA6D68F97AF4}" dt="2025-08-18T11:43:35.299" v="1514" actId="47"/>
        <pc:sldMkLst>
          <pc:docMk/>
          <pc:sldMk cId="1165572714" sldId="4817"/>
        </pc:sldMkLst>
      </pc:sldChg>
      <pc:sldChg chg="new del">
        <pc:chgData name="Lyndie Bayne" userId="06413aba-11c9-40bd-9ab7-22b6abfbdf18" providerId="ADAL" clId="{66ED145B-1960-4075-AD51-EA6D68F97AF4}" dt="2025-08-18T06:17:08.309" v="946" actId="47"/>
        <pc:sldMkLst>
          <pc:docMk/>
          <pc:sldMk cId="2356576321" sldId="4817"/>
        </pc:sldMkLst>
      </pc:sldChg>
      <pc:sldChg chg="modSp del mod">
        <pc:chgData name="Lyndie Bayne" userId="06413aba-11c9-40bd-9ab7-22b6abfbdf18" providerId="ADAL" clId="{66ED145B-1960-4075-AD51-EA6D68F97AF4}" dt="2025-08-18T11:27:06.010" v="1312" actId="47"/>
        <pc:sldMkLst>
          <pc:docMk/>
          <pc:sldMk cId="728607975" sldId="4818"/>
        </pc:sldMkLst>
        <pc:spChg chg="mod">
          <ac:chgData name="Lyndie Bayne" userId="06413aba-11c9-40bd-9ab7-22b6abfbdf18" providerId="ADAL" clId="{66ED145B-1960-4075-AD51-EA6D68F97AF4}" dt="2025-08-18T06:54:27.270" v="1197" actId="208"/>
          <ac:spMkLst>
            <pc:docMk/>
            <pc:sldMk cId="728607975" sldId="4818"/>
            <ac:spMk id="3" creationId="{A9A4C6BC-4CB8-168A-71DA-BA756E8E55FD}"/>
          </ac:spMkLst>
        </pc:spChg>
      </pc:sldChg>
      <pc:sldChg chg="modSp add del mod">
        <pc:chgData name="Lyndie Bayne" userId="06413aba-11c9-40bd-9ab7-22b6abfbdf18" providerId="ADAL" clId="{66ED145B-1960-4075-AD51-EA6D68F97AF4}" dt="2025-08-18T06:26:56.714" v="987" actId="2696"/>
        <pc:sldMkLst>
          <pc:docMk/>
          <pc:sldMk cId="3374512139" sldId="4818"/>
        </pc:sldMkLst>
        <pc:spChg chg="mod">
          <ac:chgData name="Lyndie Bayne" userId="06413aba-11c9-40bd-9ab7-22b6abfbdf18" providerId="ADAL" clId="{66ED145B-1960-4075-AD51-EA6D68F97AF4}" dt="2025-08-18T06:19:55.044" v="954" actId="1076"/>
          <ac:spMkLst>
            <pc:docMk/>
            <pc:sldMk cId="3374512139" sldId="4818"/>
            <ac:spMk id="3" creationId="{A9A4C6BC-4CB8-168A-71DA-BA756E8E55FD}"/>
          </ac:spMkLst>
        </pc:spChg>
      </pc:sldChg>
      <pc:sldChg chg="modSp add mod ord">
        <pc:chgData name="Lyndie Bayne" userId="06413aba-11c9-40bd-9ab7-22b6abfbdf18" providerId="ADAL" clId="{66ED145B-1960-4075-AD51-EA6D68F97AF4}" dt="2025-08-18T11:37:46.326" v="1430" actId="12"/>
        <pc:sldMkLst>
          <pc:docMk/>
          <pc:sldMk cId="34157996" sldId="4819"/>
        </pc:sldMkLst>
        <pc:spChg chg="mod">
          <ac:chgData name="Lyndie Bayne" userId="06413aba-11c9-40bd-9ab7-22b6abfbdf18" providerId="ADAL" clId="{66ED145B-1960-4075-AD51-EA6D68F97AF4}" dt="2025-08-18T11:37:46.326" v="1430" actId="12"/>
          <ac:spMkLst>
            <pc:docMk/>
            <pc:sldMk cId="34157996" sldId="4819"/>
            <ac:spMk id="6" creationId="{23F11C16-9452-B05F-B769-4B5EE9E7F963}"/>
          </ac:spMkLst>
        </pc:spChg>
      </pc:sldChg>
      <pc:sldChg chg="modSp add del mod">
        <pc:chgData name="Lyndie Bayne" userId="06413aba-11c9-40bd-9ab7-22b6abfbdf18" providerId="ADAL" clId="{66ED145B-1960-4075-AD51-EA6D68F97AF4}" dt="2025-08-18T06:26:56.714" v="987" actId="2696"/>
        <pc:sldMkLst>
          <pc:docMk/>
          <pc:sldMk cId="1122238608" sldId="4820"/>
        </pc:sldMkLst>
        <pc:spChg chg="mod">
          <ac:chgData name="Lyndie Bayne" userId="06413aba-11c9-40bd-9ab7-22b6abfbdf18" providerId="ADAL" clId="{66ED145B-1960-4075-AD51-EA6D68F97AF4}" dt="2025-08-18T06:24:54.595" v="976" actId="255"/>
          <ac:spMkLst>
            <pc:docMk/>
            <pc:sldMk cId="1122238608" sldId="4820"/>
            <ac:spMk id="6" creationId="{B513A948-38B6-5D7D-0F03-77DF63EFA5D5}"/>
          </ac:spMkLst>
        </pc:spChg>
      </pc:sldChg>
      <pc:sldChg chg="modSp mod ord">
        <pc:chgData name="Lyndie Bayne" userId="06413aba-11c9-40bd-9ab7-22b6abfbdf18" providerId="ADAL" clId="{66ED145B-1960-4075-AD51-EA6D68F97AF4}" dt="2025-08-18T11:34:16.009" v="1392" actId="6549"/>
        <pc:sldMkLst>
          <pc:docMk/>
          <pc:sldMk cId="2664178323" sldId="4820"/>
        </pc:sldMkLst>
        <pc:spChg chg="mod">
          <ac:chgData name="Lyndie Bayne" userId="06413aba-11c9-40bd-9ab7-22b6abfbdf18" providerId="ADAL" clId="{66ED145B-1960-4075-AD51-EA6D68F97AF4}" dt="2025-08-18T11:34:16.009" v="1392" actId="6549"/>
          <ac:spMkLst>
            <pc:docMk/>
            <pc:sldMk cId="2664178323" sldId="4820"/>
            <ac:spMk id="6" creationId="{B513A948-38B6-5D7D-0F03-77DF63EFA5D5}"/>
          </ac:spMkLst>
        </pc:spChg>
      </pc:sldChg>
      <pc:sldChg chg="modSp mod ord">
        <pc:chgData name="Lyndie Bayne" userId="06413aba-11c9-40bd-9ab7-22b6abfbdf18" providerId="ADAL" clId="{66ED145B-1960-4075-AD51-EA6D68F97AF4}" dt="2025-08-18T11:33:44.426" v="1388" actId="113"/>
        <pc:sldMkLst>
          <pc:docMk/>
          <pc:sldMk cId="385867601" sldId="4821"/>
        </pc:sldMkLst>
        <pc:spChg chg="mod">
          <ac:chgData name="Lyndie Bayne" userId="06413aba-11c9-40bd-9ab7-22b6abfbdf18" providerId="ADAL" clId="{66ED145B-1960-4075-AD51-EA6D68F97AF4}" dt="2025-08-18T11:33:44.426" v="1388" actId="113"/>
          <ac:spMkLst>
            <pc:docMk/>
            <pc:sldMk cId="385867601" sldId="4821"/>
            <ac:spMk id="6" creationId="{23E18641-EB3E-4432-0330-D56698F3C968}"/>
          </ac:spMkLst>
        </pc:spChg>
      </pc:sldChg>
      <pc:sldChg chg="modSp add del mod ord">
        <pc:chgData name="Lyndie Bayne" userId="06413aba-11c9-40bd-9ab7-22b6abfbdf18" providerId="ADAL" clId="{66ED145B-1960-4075-AD51-EA6D68F97AF4}" dt="2025-08-18T06:26:56.714" v="987" actId="2696"/>
        <pc:sldMkLst>
          <pc:docMk/>
          <pc:sldMk cId="3864244284" sldId="4821"/>
        </pc:sldMkLst>
        <pc:spChg chg="mod">
          <ac:chgData name="Lyndie Bayne" userId="06413aba-11c9-40bd-9ab7-22b6abfbdf18" providerId="ADAL" clId="{66ED145B-1960-4075-AD51-EA6D68F97AF4}" dt="2025-08-18T06:23:37.125" v="965" actId="20577"/>
          <ac:spMkLst>
            <pc:docMk/>
            <pc:sldMk cId="3864244284" sldId="4821"/>
            <ac:spMk id="6" creationId="{23E18641-EB3E-4432-0330-D56698F3C968}"/>
          </ac:spMkLst>
        </pc:spChg>
      </pc:sldChg>
      <pc:sldChg chg="modSp mod ord">
        <pc:chgData name="Lyndie Bayne" userId="06413aba-11c9-40bd-9ab7-22b6abfbdf18" providerId="ADAL" clId="{66ED145B-1960-4075-AD51-EA6D68F97AF4}" dt="2025-08-18T11:32:13.611" v="1364"/>
        <pc:sldMkLst>
          <pc:docMk/>
          <pc:sldMk cId="1408828991" sldId="4822"/>
        </pc:sldMkLst>
        <pc:spChg chg="mod">
          <ac:chgData name="Lyndie Bayne" userId="06413aba-11c9-40bd-9ab7-22b6abfbdf18" providerId="ADAL" clId="{66ED145B-1960-4075-AD51-EA6D68F97AF4}" dt="2025-08-18T11:30:43.905" v="1351" actId="1076"/>
          <ac:spMkLst>
            <pc:docMk/>
            <pc:sldMk cId="1408828991" sldId="4822"/>
            <ac:spMk id="6" creationId="{F8082F5E-144E-61B3-5B0A-0A96674392CD}"/>
          </ac:spMkLst>
        </pc:spChg>
      </pc:sldChg>
      <pc:sldChg chg="modSp add del mod">
        <pc:chgData name="Lyndie Bayne" userId="06413aba-11c9-40bd-9ab7-22b6abfbdf18" providerId="ADAL" clId="{66ED145B-1960-4075-AD51-EA6D68F97AF4}" dt="2025-08-18T06:26:56.714" v="987" actId="2696"/>
        <pc:sldMkLst>
          <pc:docMk/>
          <pc:sldMk cId="2122426844" sldId="4822"/>
        </pc:sldMkLst>
        <pc:spChg chg="mod">
          <ac:chgData name="Lyndie Bayne" userId="06413aba-11c9-40bd-9ab7-22b6abfbdf18" providerId="ADAL" clId="{66ED145B-1960-4075-AD51-EA6D68F97AF4}" dt="2025-08-18T06:24:35.530" v="974" actId="255"/>
          <ac:spMkLst>
            <pc:docMk/>
            <pc:sldMk cId="2122426844" sldId="4822"/>
            <ac:spMk id="6" creationId="{F8082F5E-144E-61B3-5B0A-0A96674392CD}"/>
          </ac:spMkLst>
        </pc:spChg>
      </pc:sldChg>
      <pc:sldChg chg="modSp add del">
        <pc:chgData name="Lyndie Bayne" userId="06413aba-11c9-40bd-9ab7-22b6abfbdf18" providerId="ADAL" clId="{66ED145B-1960-4075-AD51-EA6D68F97AF4}" dt="2025-08-18T06:27:25.681" v="988" actId="2696"/>
        <pc:sldMkLst>
          <pc:docMk/>
          <pc:sldMk cId="1678815021" sldId="4823"/>
        </pc:sldMkLst>
        <pc:spChg chg="mod">
          <ac:chgData name="Lyndie Bayne" userId="06413aba-11c9-40bd-9ab7-22b6abfbdf18" providerId="ADAL" clId="{66ED145B-1960-4075-AD51-EA6D68F97AF4}" dt="2025-08-18T06:25:16.091" v="978"/>
          <ac:spMkLst>
            <pc:docMk/>
            <pc:sldMk cId="1678815021" sldId="4823"/>
            <ac:spMk id="6" creationId="{6AB9B77C-4AAE-4DBF-F10E-17E546C7B962}"/>
          </ac:spMkLst>
        </pc:spChg>
      </pc:sldChg>
      <pc:sldChg chg="modSp mod">
        <pc:chgData name="Lyndie Bayne" userId="06413aba-11c9-40bd-9ab7-22b6abfbdf18" providerId="ADAL" clId="{66ED145B-1960-4075-AD51-EA6D68F97AF4}" dt="2025-08-18T11:34:31.632" v="1396" actId="6549"/>
        <pc:sldMkLst>
          <pc:docMk/>
          <pc:sldMk cId="3810773911" sldId="4823"/>
        </pc:sldMkLst>
        <pc:spChg chg="mod">
          <ac:chgData name="Lyndie Bayne" userId="06413aba-11c9-40bd-9ab7-22b6abfbdf18" providerId="ADAL" clId="{66ED145B-1960-4075-AD51-EA6D68F97AF4}" dt="2025-08-18T11:34:31.632" v="1396" actId="6549"/>
          <ac:spMkLst>
            <pc:docMk/>
            <pc:sldMk cId="3810773911" sldId="4823"/>
            <ac:spMk id="6" creationId="{6AB9B77C-4AAE-4DBF-F10E-17E546C7B962}"/>
          </ac:spMkLst>
        </pc:spChg>
      </pc:sldChg>
      <pc:sldChg chg="modSp add mod">
        <pc:chgData name="Lyndie Bayne" userId="06413aba-11c9-40bd-9ab7-22b6abfbdf18" providerId="ADAL" clId="{66ED145B-1960-4075-AD51-EA6D68F97AF4}" dt="2025-08-18T11:42:57.247" v="1511" actId="13926"/>
        <pc:sldMkLst>
          <pc:docMk/>
          <pc:sldMk cId="18241938" sldId="4824"/>
        </pc:sldMkLst>
        <pc:spChg chg="mod">
          <ac:chgData name="Lyndie Bayne" userId="06413aba-11c9-40bd-9ab7-22b6abfbdf18" providerId="ADAL" clId="{66ED145B-1960-4075-AD51-EA6D68F97AF4}" dt="2025-08-18T11:42:57.247" v="1511" actId="13926"/>
          <ac:spMkLst>
            <pc:docMk/>
            <pc:sldMk cId="18241938" sldId="4824"/>
            <ac:spMk id="6" creationId="{69C1D711-9C26-25CD-EE4C-91F3B68FCBE0}"/>
          </ac:spMkLst>
        </pc:spChg>
      </pc:sldChg>
      <pc:sldChg chg="modSp add del mod">
        <pc:chgData name="Lyndie Bayne" userId="06413aba-11c9-40bd-9ab7-22b6abfbdf18" providerId="ADAL" clId="{66ED145B-1960-4075-AD51-EA6D68F97AF4}" dt="2025-08-18T11:41:55.079" v="1501" actId="47"/>
        <pc:sldMkLst>
          <pc:docMk/>
          <pc:sldMk cId="551171264" sldId="4825"/>
        </pc:sldMkLst>
        <pc:spChg chg="mod">
          <ac:chgData name="Lyndie Bayne" userId="06413aba-11c9-40bd-9ab7-22b6abfbdf18" providerId="ADAL" clId="{66ED145B-1960-4075-AD51-EA6D68F97AF4}" dt="2025-08-18T11:40:01.262" v="1464" actId="21"/>
          <ac:spMkLst>
            <pc:docMk/>
            <pc:sldMk cId="551171264" sldId="4825"/>
            <ac:spMk id="6" creationId="{871B5082-2455-9CBD-0F22-39FD91F2CF6F}"/>
          </ac:spMkLst>
        </pc:spChg>
      </pc:sldChg>
      <pc:sldChg chg="modSp add del mod">
        <pc:chgData name="Lyndie Bayne" userId="06413aba-11c9-40bd-9ab7-22b6abfbdf18" providerId="ADAL" clId="{66ED145B-1960-4075-AD51-EA6D68F97AF4}" dt="2025-08-18T11:39:02.800" v="1435" actId="47"/>
        <pc:sldMkLst>
          <pc:docMk/>
          <pc:sldMk cId="4044711100" sldId="4826"/>
        </pc:sldMkLst>
        <pc:spChg chg="mod">
          <ac:chgData name="Lyndie Bayne" userId="06413aba-11c9-40bd-9ab7-22b6abfbdf18" providerId="ADAL" clId="{66ED145B-1960-4075-AD51-EA6D68F97AF4}" dt="2025-08-18T06:30:07.686" v="995"/>
          <ac:spMkLst>
            <pc:docMk/>
            <pc:sldMk cId="4044711100" sldId="4826"/>
            <ac:spMk id="6" creationId="{5D1876F3-75F4-C04B-98AF-9E4A93E00DB8}"/>
          </ac:spMkLst>
        </pc:spChg>
      </pc:sldChg>
      <pc:sldChg chg="add del">
        <pc:chgData name="Lyndie Bayne" userId="06413aba-11c9-40bd-9ab7-22b6abfbdf18" providerId="ADAL" clId="{66ED145B-1960-4075-AD51-EA6D68F97AF4}" dt="2025-08-18T11:43:18.713" v="1512" actId="47"/>
        <pc:sldMkLst>
          <pc:docMk/>
          <pc:sldMk cId="1488765228" sldId="4827"/>
        </pc:sldMkLst>
      </pc:sldChg>
      <pc:sldChg chg="modSp add del mod">
        <pc:chgData name="Lyndie Bayne" userId="06413aba-11c9-40bd-9ab7-22b6abfbdf18" providerId="ADAL" clId="{66ED145B-1960-4075-AD51-EA6D68F97AF4}" dt="2025-08-18T11:43:32.827" v="1513" actId="47"/>
        <pc:sldMkLst>
          <pc:docMk/>
          <pc:sldMk cId="3614978860" sldId="4828"/>
        </pc:sldMkLst>
        <pc:spChg chg="mod">
          <ac:chgData name="Lyndie Bayne" userId="06413aba-11c9-40bd-9ab7-22b6abfbdf18" providerId="ADAL" clId="{66ED145B-1960-4075-AD51-EA6D68F97AF4}" dt="2025-08-18T06:30:38.474" v="998"/>
          <ac:spMkLst>
            <pc:docMk/>
            <pc:sldMk cId="3614978860" sldId="4828"/>
            <ac:spMk id="6" creationId="{EB85102A-01C2-7D15-59B8-D5C5F4446A72}"/>
          </ac:spMkLst>
        </pc:spChg>
      </pc:sldChg>
      <pc:sldChg chg="modSp add mod">
        <pc:chgData name="Lyndie Bayne" userId="06413aba-11c9-40bd-9ab7-22b6abfbdf18" providerId="ADAL" clId="{66ED145B-1960-4075-AD51-EA6D68F97AF4}" dt="2025-08-18T06:54:08.272" v="1194" actId="208"/>
        <pc:sldMkLst>
          <pc:docMk/>
          <pc:sldMk cId="1821341706" sldId="4829"/>
        </pc:sldMkLst>
        <pc:spChg chg="mod">
          <ac:chgData name="Lyndie Bayne" userId="06413aba-11c9-40bd-9ab7-22b6abfbdf18" providerId="ADAL" clId="{66ED145B-1960-4075-AD51-EA6D68F97AF4}" dt="2025-08-18T06:54:08.272" v="1194" actId="208"/>
          <ac:spMkLst>
            <pc:docMk/>
            <pc:sldMk cId="1821341706" sldId="4829"/>
            <ac:spMk id="6" creationId="{25E7B6DA-E75C-6F76-FB5F-2DFE52954007}"/>
          </ac:spMkLst>
        </pc:spChg>
      </pc:sldChg>
      <pc:sldChg chg="modSp add mod ord">
        <pc:chgData name="Lyndie Bayne" userId="06413aba-11c9-40bd-9ab7-22b6abfbdf18" providerId="ADAL" clId="{66ED145B-1960-4075-AD51-EA6D68F97AF4}" dt="2025-08-18T11:26:33.370" v="1311"/>
        <pc:sldMkLst>
          <pc:docMk/>
          <pc:sldMk cId="1645237520" sldId="4830"/>
        </pc:sldMkLst>
        <pc:spChg chg="mod">
          <ac:chgData name="Lyndie Bayne" userId="06413aba-11c9-40bd-9ab7-22b6abfbdf18" providerId="ADAL" clId="{66ED145B-1960-4075-AD51-EA6D68F97AF4}" dt="2025-08-18T06:53:57.329" v="1192" actId="208"/>
          <ac:spMkLst>
            <pc:docMk/>
            <pc:sldMk cId="1645237520" sldId="4830"/>
            <ac:spMk id="3" creationId="{5CDD3369-1CB0-ED41-1CDD-D45355B1B883}"/>
          </ac:spMkLst>
        </pc:spChg>
      </pc:sldChg>
      <pc:sldChg chg="modSp add modAnim">
        <pc:chgData name="Lyndie Bayne" userId="06413aba-11c9-40bd-9ab7-22b6abfbdf18" providerId="ADAL" clId="{66ED145B-1960-4075-AD51-EA6D68F97AF4}" dt="2025-08-18T10:19:48.618" v="1220" actId="255"/>
        <pc:sldMkLst>
          <pc:docMk/>
          <pc:sldMk cId="1609182926" sldId="4831"/>
        </pc:sldMkLst>
        <pc:spChg chg="mod">
          <ac:chgData name="Lyndie Bayne" userId="06413aba-11c9-40bd-9ab7-22b6abfbdf18" providerId="ADAL" clId="{66ED145B-1960-4075-AD51-EA6D68F97AF4}" dt="2025-08-18T10:19:48.618" v="1220" actId="255"/>
          <ac:spMkLst>
            <pc:docMk/>
            <pc:sldMk cId="1609182926" sldId="4831"/>
            <ac:spMk id="6" creationId="{F0939EA7-5E6A-C2BC-C724-345D29A56AD2}"/>
          </ac:spMkLst>
        </pc:spChg>
      </pc:sldChg>
      <pc:sldChg chg="modSp del mod">
        <pc:chgData name="Lyndie Bayne" userId="06413aba-11c9-40bd-9ab7-22b6abfbdf18" providerId="ADAL" clId="{66ED145B-1960-4075-AD51-EA6D68F97AF4}" dt="2025-08-18T11:46:04.208" v="1540" actId="47"/>
        <pc:sldMkLst>
          <pc:docMk/>
          <pc:sldMk cId="2900784191" sldId="4832"/>
        </pc:sldMkLst>
        <pc:spChg chg="mod">
          <ac:chgData name="Lyndie Bayne" userId="06413aba-11c9-40bd-9ab7-22b6abfbdf18" providerId="ADAL" clId="{66ED145B-1960-4075-AD51-EA6D68F97AF4}" dt="2025-08-18T11:44:46.685" v="1529" actId="20577"/>
          <ac:spMkLst>
            <pc:docMk/>
            <pc:sldMk cId="2900784191" sldId="4832"/>
            <ac:spMk id="6" creationId="{931A46E7-FF27-E9C5-5979-346FDD085FD9}"/>
          </ac:spMkLst>
        </pc:spChg>
      </pc:sldChg>
      <pc:sldChg chg="modSp mod">
        <pc:chgData name="Lyndie Bayne" userId="06413aba-11c9-40bd-9ab7-22b6abfbdf18" providerId="ADAL" clId="{66ED145B-1960-4075-AD51-EA6D68F97AF4}" dt="2025-08-18T11:45:59.408" v="1539" actId="6549"/>
        <pc:sldMkLst>
          <pc:docMk/>
          <pc:sldMk cId="4060076634" sldId="4833"/>
        </pc:sldMkLst>
        <pc:spChg chg="mod">
          <ac:chgData name="Lyndie Bayne" userId="06413aba-11c9-40bd-9ab7-22b6abfbdf18" providerId="ADAL" clId="{66ED145B-1960-4075-AD51-EA6D68F97AF4}" dt="2025-08-18T11:45:59.408" v="1539" actId="6549"/>
          <ac:spMkLst>
            <pc:docMk/>
            <pc:sldMk cId="4060076634" sldId="4833"/>
            <ac:spMk id="6" creationId="{38BA4F8C-4130-1EFD-5BB5-E7AD837C61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294" cy="497198"/>
          </a:xfrm>
          <a:prstGeom prst="rect">
            <a:avLst/>
          </a:prstGeom>
        </p:spPr>
        <p:txBody>
          <a:bodyPr vert="horz" lIns="90462" tIns="45231" rIns="90462" bIns="45231" rtlCol="0"/>
          <a:lstStyle>
            <a:lvl1pPr algn="l">
              <a:defRPr sz="1200"/>
            </a:lvl1pPr>
          </a:lstStyle>
          <a:p>
            <a:endParaRPr lang="en-AU"/>
          </a:p>
        </p:txBody>
      </p:sp>
      <p:sp>
        <p:nvSpPr>
          <p:cNvPr id="3" name="Date Placeholder 2"/>
          <p:cNvSpPr>
            <a:spLocks noGrp="1"/>
          </p:cNvSpPr>
          <p:nvPr>
            <p:ph type="dt" idx="1"/>
          </p:nvPr>
        </p:nvSpPr>
        <p:spPr>
          <a:xfrm>
            <a:off x="3850814" y="0"/>
            <a:ext cx="2945294" cy="497198"/>
          </a:xfrm>
          <a:prstGeom prst="rect">
            <a:avLst/>
          </a:prstGeom>
        </p:spPr>
        <p:txBody>
          <a:bodyPr vert="horz" lIns="90462" tIns="45231" rIns="90462" bIns="45231" rtlCol="0"/>
          <a:lstStyle>
            <a:lvl1pPr algn="r">
              <a:defRPr sz="1200"/>
            </a:lvl1pPr>
          </a:lstStyle>
          <a:p>
            <a:fld id="{88B51D5C-2703-4A81-B966-46C3FDFF51CE}" type="datetimeFigureOut">
              <a:rPr lang="en-AU" smtClean="0"/>
              <a:t>18/08/2025</a:t>
            </a:fld>
            <a:endParaRPr lang="en-AU"/>
          </a:p>
        </p:txBody>
      </p:sp>
      <p:sp>
        <p:nvSpPr>
          <p:cNvPr id="4" name="Slide Image Placeholder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0462" tIns="45231" rIns="90462" bIns="45231" rtlCol="0" anchor="ctr"/>
          <a:lstStyle/>
          <a:p>
            <a:endParaRPr lang="en-AU"/>
          </a:p>
        </p:txBody>
      </p:sp>
      <p:sp>
        <p:nvSpPr>
          <p:cNvPr id="5" name="Notes Placeholder 4"/>
          <p:cNvSpPr>
            <a:spLocks noGrp="1"/>
          </p:cNvSpPr>
          <p:nvPr>
            <p:ph type="body" sz="quarter" idx="3"/>
          </p:nvPr>
        </p:nvSpPr>
        <p:spPr>
          <a:xfrm>
            <a:off x="679925" y="4715514"/>
            <a:ext cx="5437827" cy="4468488"/>
          </a:xfrm>
          <a:prstGeom prst="rect">
            <a:avLst/>
          </a:prstGeom>
        </p:spPr>
        <p:txBody>
          <a:bodyPr vert="horz" lIns="90462" tIns="45231" rIns="90462" bIns="452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455"/>
            <a:ext cx="2945294" cy="497198"/>
          </a:xfrm>
          <a:prstGeom prst="rect">
            <a:avLst/>
          </a:prstGeom>
        </p:spPr>
        <p:txBody>
          <a:bodyPr vert="horz" lIns="90462" tIns="45231" rIns="90462" bIns="45231" rtlCol="0" anchor="b"/>
          <a:lstStyle>
            <a:lvl1pPr algn="l">
              <a:defRPr sz="1200"/>
            </a:lvl1pPr>
          </a:lstStyle>
          <a:p>
            <a:endParaRPr lang="en-AU"/>
          </a:p>
        </p:txBody>
      </p:sp>
      <p:sp>
        <p:nvSpPr>
          <p:cNvPr id="7" name="Slide Number Placeholder 6"/>
          <p:cNvSpPr>
            <a:spLocks noGrp="1"/>
          </p:cNvSpPr>
          <p:nvPr>
            <p:ph type="sldNum" sz="quarter" idx="5"/>
          </p:nvPr>
        </p:nvSpPr>
        <p:spPr>
          <a:xfrm>
            <a:off x="3850814" y="9429455"/>
            <a:ext cx="2945294" cy="497198"/>
          </a:xfrm>
          <a:prstGeom prst="rect">
            <a:avLst/>
          </a:prstGeom>
        </p:spPr>
        <p:txBody>
          <a:bodyPr vert="horz" lIns="90462" tIns="45231" rIns="90462" bIns="45231" rtlCol="0" anchor="b"/>
          <a:lstStyle>
            <a:lvl1pPr algn="r">
              <a:defRPr sz="1200"/>
            </a:lvl1pPr>
          </a:lstStyle>
          <a:p>
            <a:fld id="{F11C50F5-660C-4F99-88D6-8B7F766CF3EF}" type="slidenum">
              <a:rPr lang="en-AU" smtClean="0"/>
              <a:t>‹#›</a:t>
            </a:fld>
            <a:endParaRPr lang="en-AU"/>
          </a:p>
        </p:txBody>
      </p:sp>
    </p:spTree>
    <p:extLst>
      <p:ext uri="{BB962C8B-B14F-4D97-AF65-F5344CB8AC3E}">
        <p14:creationId xmlns:p14="http://schemas.microsoft.com/office/powerpoint/2010/main" val="235078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11C50F5-660C-4F99-88D6-8B7F766CF3EF}" type="slidenum">
              <a:rPr lang="en-AU" smtClean="0"/>
              <a:t>1</a:t>
            </a:fld>
            <a:endParaRPr lang="en-AU"/>
          </a:p>
        </p:txBody>
      </p:sp>
    </p:spTree>
    <p:extLst>
      <p:ext uri="{BB962C8B-B14F-4D97-AF65-F5344CB8AC3E}">
        <p14:creationId xmlns:p14="http://schemas.microsoft.com/office/powerpoint/2010/main" val="214187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11</a:t>
            </a:fld>
            <a:endParaRPr lang="en-AU"/>
          </a:p>
        </p:txBody>
      </p:sp>
    </p:spTree>
    <p:extLst>
      <p:ext uri="{BB962C8B-B14F-4D97-AF65-F5344CB8AC3E}">
        <p14:creationId xmlns:p14="http://schemas.microsoft.com/office/powerpoint/2010/main" val="3055842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12</a:t>
            </a:fld>
            <a:endParaRPr lang="en-AU"/>
          </a:p>
        </p:txBody>
      </p:sp>
    </p:spTree>
    <p:extLst>
      <p:ext uri="{BB962C8B-B14F-4D97-AF65-F5344CB8AC3E}">
        <p14:creationId xmlns:p14="http://schemas.microsoft.com/office/powerpoint/2010/main" val="219278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056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469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446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87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291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B5A02-1DA0-B05E-768D-4F048E8C9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24BAB-9BB0-8CD3-D968-DD298F840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EEB91-1AAE-B510-E0A2-F39C60BCE7D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74C4CAA-6693-16B4-EE03-27B4EDF5EA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353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32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065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DA139-48A7-8F3A-2B30-9B77D587A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60AC6-3736-ADB7-E551-546B8CA7B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F3EFB-C063-69E2-3F63-00114BDB11D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F1CA328-D709-0766-6C42-B69A382ADEAB}"/>
              </a:ext>
            </a:extLst>
          </p:cNvPr>
          <p:cNvSpPr>
            <a:spLocks noGrp="1"/>
          </p:cNvSpPr>
          <p:nvPr>
            <p:ph type="sldNum" sz="quarter" idx="5"/>
          </p:nvPr>
        </p:nvSpPr>
        <p:spPr/>
        <p:txBody>
          <a:bodyPr/>
          <a:lstStyle/>
          <a:p>
            <a:fld id="{F11C50F5-660C-4F99-88D6-8B7F766CF3EF}" type="slidenum">
              <a:rPr lang="en-AU" smtClean="0"/>
              <a:t>2</a:t>
            </a:fld>
            <a:endParaRPr lang="en-AU"/>
          </a:p>
        </p:txBody>
      </p:sp>
    </p:spTree>
    <p:extLst>
      <p:ext uri="{BB962C8B-B14F-4D97-AF65-F5344CB8AC3E}">
        <p14:creationId xmlns:p14="http://schemas.microsoft.com/office/powerpoint/2010/main" val="3688604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185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BB87-79F3-D8F2-8EEC-EBA673282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99402-8D21-43DD-77EF-5AB5B1996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46171-C54B-A164-2101-3B81E045020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F154549-3C1D-47CD-08AE-00819AFBFB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075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5DA5-8EFB-66AF-2C6E-E13D48F20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CD015-4F4E-4870-3F06-E197BE99C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EA3F9-8E2B-FD49-B284-B13B9308481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DD116A6-9BD4-FFB2-19BB-15ACB9F1DB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025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17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308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330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DEF0D-ED7D-8B1D-5ECC-C0AFE821D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588B0-59F8-2216-F8AE-7C986D7DD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CAA07-5B0A-D847-F254-A57611D5C93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D596715-A790-9D07-74A4-5B04D3BFE0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537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389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29</a:t>
            </a:fld>
            <a:endParaRPr lang="en-AU"/>
          </a:p>
        </p:txBody>
      </p:sp>
    </p:spTree>
    <p:extLst>
      <p:ext uri="{BB962C8B-B14F-4D97-AF65-F5344CB8AC3E}">
        <p14:creationId xmlns:p14="http://schemas.microsoft.com/office/powerpoint/2010/main" val="988252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4B6AA-BE0D-BD23-E7D8-59BEEE2AA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DB291-61C2-52C1-BD83-31C9DC09A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8CE90-F5EB-352C-032A-BDBA9A34DB7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2BB20F4-7B03-8A54-6188-2D776BA812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095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573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B53F-103D-8ACF-2C07-0792DB824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499D5-50AC-EECE-C1C9-C1F8C71AD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1361B-379F-7A78-6205-67710C72838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C90A6EA-73C1-DD27-AB93-824BBB54F4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307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32</a:t>
            </a:fld>
            <a:endParaRPr lang="en-AU"/>
          </a:p>
        </p:txBody>
      </p:sp>
    </p:spTree>
    <p:extLst>
      <p:ext uri="{BB962C8B-B14F-4D97-AF65-F5344CB8AC3E}">
        <p14:creationId xmlns:p14="http://schemas.microsoft.com/office/powerpoint/2010/main" val="2430685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33</a:t>
            </a:fld>
            <a:endParaRPr lang="en-AU"/>
          </a:p>
        </p:txBody>
      </p:sp>
    </p:spTree>
    <p:extLst>
      <p:ext uri="{BB962C8B-B14F-4D97-AF65-F5344CB8AC3E}">
        <p14:creationId xmlns:p14="http://schemas.microsoft.com/office/powerpoint/2010/main" val="2894941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66B41-54C3-0005-D99E-5E947F33B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22C5E-EFE2-AB04-97E2-B8FB356A1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F0981-24F6-3492-F57F-F94C3B320B9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9E67200-912B-3530-2147-818841E1CC3E}"/>
              </a:ext>
            </a:extLst>
          </p:cNvPr>
          <p:cNvSpPr>
            <a:spLocks noGrp="1"/>
          </p:cNvSpPr>
          <p:nvPr>
            <p:ph type="sldNum" sz="quarter" idx="5"/>
          </p:nvPr>
        </p:nvSpPr>
        <p:spPr/>
        <p:txBody>
          <a:bodyPr/>
          <a:lstStyle/>
          <a:p>
            <a:fld id="{F11C50F5-660C-4F99-88D6-8B7F766CF3EF}" type="slidenum">
              <a:rPr lang="en-AU" smtClean="0"/>
              <a:t>34</a:t>
            </a:fld>
            <a:endParaRPr lang="en-AU"/>
          </a:p>
        </p:txBody>
      </p:sp>
    </p:spTree>
    <p:extLst>
      <p:ext uri="{BB962C8B-B14F-4D97-AF65-F5344CB8AC3E}">
        <p14:creationId xmlns:p14="http://schemas.microsoft.com/office/powerpoint/2010/main" val="1330680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AFF27-27B9-68FF-3D03-F5267786C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78ECA-BED2-54BE-1F76-2801CAAB3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64CE0-CD89-679C-5919-E32C3EEFF81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DBA3FDA-2162-3B68-00E0-3E2BC7E66A4D}"/>
              </a:ext>
            </a:extLst>
          </p:cNvPr>
          <p:cNvSpPr>
            <a:spLocks noGrp="1"/>
          </p:cNvSpPr>
          <p:nvPr>
            <p:ph type="sldNum" sz="quarter" idx="5"/>
          </p:nvPr>
        </p:nvSpPr>
        <p:spPr/>
        <p:txBody>
          <a:bodyPr/>
          <a:lstStyle/>
          <a:p>
            <a:fld id="{F11C50F5-660C-4F99-88D6-8B7F766CF3EF}" type="slidenum">
              <a:rPr lang="en-AU" smtClean="0"/>
              <a:t>35</a:t>
            </a:fld>
            <a:endParaRPr lang="en-AU"/>
          </a:p>
        </p:txBody>
      </p:sp>
    </p:spTree>
    <p:extLst>
      <p:ext uri="{BB962C8B-B14F-4D97-AF65-F5344CB8AC3E}">
        <p14:creationId xmlns:p14="http://schemas.microsoft.com/office/powerpoint/2010/main" val="1031915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9466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7767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F158F-AA90-5E26-A0C9-32AD21CFE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73FE5-C057-7E3C-226E-D16E97207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4383B-A3ED-3EB6-BDCB-0F58C0F7BC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073EF8F-2F02-2E2B-653E-FCDA082192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029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029A1-A7B1-E388-C033-86FFBBEE1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93F1F-7FE0-DCF6-7D28-A4F5CBFAA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7DEA3-BFF1-B88F-CE6B-930BE727DA0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0B636F8-B81E-D2B1-234F-07D653B410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840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CBD62-6783-56F8-DE23-AE8F694AD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98EEF-8C4C-C10A-913A-7410D7609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ED4A4-132E-30A7-8741-DBB9FCB5310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415FAF6-177F-5D3D-E329-331FEF7DBB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764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5</a:t>
            </a:fld>
            <a:endParaRPr lang="en-AU"/>
          </a:p>
        </p:txBody>
      </p:sp>
    </p:spTree>
    <p:extLst>
      <p:ext uri="{BB962C8B-B14F-4D97-AF65-F5344CB8AC3E}">
        <p14:creationId xmlns:p14="http://schemas.microsoft.com/office/powerpoint/2010/main" val="484245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15798-E283-0807-E764-0A1BE0967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06F28-F3B7-394E-7101-7AC0ADD32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CE11C-4831-D717-937B-9AE88BC3AF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D90B17-7E98-049E-6A6A-388AAFA906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3536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DBB99-32F9-D62B-2EB0-62FEC29AA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BDA48-6DF9-14ED-A0B8-C44A977A6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4D658-7D77-1B3B-9A3E-BD8D4EDEAB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8B110B-AD80-B269-9C8B-CA29E6F489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748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E5CAD-972E-7010-5FB0-82E43EFA5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88148-5A60-390A-757E-CC99DD466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2F08-FC59-D3ED-FA45-072C80EE56C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2A9EB8A-1C18-76FF-DB58-29D045E414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634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461F9-C697-D52F-FA1A-BAFBF49D9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3C731-0FBF-FE14-E29D-B16C25F1A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A96FC-E00C-B290-B2D1-4F793881F81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F83BCC6-C5FF-612D-7AAB-3A71CB29E8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136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B2F36-C8A6-9147-A1C4-7CBCE1392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EE574-CB6A-30CE-525E-C5CBA4D76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1D1F3-AEDD-9CF3-9D20-7E2F058F0E4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55DBE25-37BE-43AF-4FF4-B712A68E31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338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D805F-9EFB-2FA4-A421-E9DE0FB62D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68F42-E399-C8D3-42E8-E144059E0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0C3EC-DF28-1999-B86F-42CF5D66D6D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2FDD561-BA98-4EA8-AE7E-11CEED78A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096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5E546-A0F6-4B54-2E86-5206A6E5B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93F8E-F624-CC64-6DB4-7E91B707E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42550-DDE2-F3B7-AE26-6FEABB5F427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1FC2609-2F20-C853-01D2-96432678F7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662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EF20A-3FF6-9383-4D11-C0FC99D39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3A994-452D-E25A-2125-3E357C9C8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0E8B6-DBCA-FAC9-93E5-2503F387BEB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8CE4205-7F56-279A-6449-D3927DB668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621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FDAAC-2E1B-5684-8546-886FABEEE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FFFCA-6229-0EE6-5D2F-BBF0150A2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A84DC-762C-C025-2527-9D265CDEF0A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3DDB82E-5C28-EA07-F5FF-F3D88B6F29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8853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D8D8-A2FD-C93F-FD0C-65DB9721B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28D12-669D-AAF9-AD4F-25FAF680C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D8731-24B7-0834-1554-D183C8C64F1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55E27FF-0640-813D-8046-C7E4BD6373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27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6</a:t>
            </a:fld>
            <a:endParaRPr lang="en-AU"/>
          </a:p>
        </p:txBody>
      </p:sp>
    </p:spTree>
    <p:extLst>
      <p:ext uri="{BB962C8B-B14F-4D97-AF65-F5344CB8AC3E}">
        <p14:creationId xmlns:p14="http://schemas.microsoft.com/office/powerpoint/2010/main" val="1320184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5662E-293F-9301-8D29-2D40AAA87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DCEDA-3A4C-197B-BF3E-418DAA371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1F57B-4C24-4050-8685-CB6EBF85E39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7FCEAF4-63FE-B34B-4673-8929573F37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C50F5-660C-4F99-88D6-8B7F766CF3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781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3E6A-2757-2ADF-0586-32105DF5C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3055D-1BB8-5C04-2886-449A82C8B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29CD0-1CA3-68E0-D8E3-0DF98EE7A15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3DC74E7-BD2E-1940-E4DB-4365883DECD4}"/>
              </a:ext>
            </a:extLst>
          </p:cNvPr>
          <p:cNvSpPr>
            <a:spLocks noGrp="1"/>
          </p:cNvSpPr>
          <p:nvPr>
            <p:ph type="sldNum" sz="quarter" idx="5"/>
          </p:nvPr>
        </p:nvSpPr>
        <p:spPr/>
        <p:txBody>
          <a:bodyPr/>
          <a:lstStyle/>
          <a:p>
            <a:fld id="{F11C50F5-660C-4F99-88D6-8B7F766CF3EF}" type="slidenum">
              <a:rPr lang="en-AU" smtClean="0"/>
              <a:t>52</a:t>
            </a:fld>
            <a:endParaRPr lang="en-AU"/>
          </a:p>
        </p:txBody>
      </p:sp>
    </p:spTree>
    <p:extLst>
      <p:ext uri="{BB962C8B-B14F-4D97-AF65-F5344CB8AC3E}">
        <p14:creationId xmlns:p14="http://schemas.microsoft.com/office/powerpoint/2010/main" val="152472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11C50F5-660C-4F99-88D6-8B7F766CF3EF}" type="slidenum">
              <a:rPr lang="en-AU" smtClean="0"/>
              <a:t>7</a:t>
            </a:fld>
            <a:endParaRPr lang="en-AU"/>
          </a:p>
        </p:txBody>
      </p:sp>
    </p:spTree>
    <p:extLst>
      <p:ext uri="{BB962C8B-B14F-4D97-AF65-F5344CB8AC3E}">
        <p14:creationId xmlns:p14="http://schemas.microsoft.com/office/powerpoint/2010/main" val="143294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8</a:t>
            </a:fld>
            <a:endParaRPr lang="en-AU"/>
          </a:p>
        </p:txBody>
      </p:sp>
    </p:spTree>
    <p:extLst>
      <p:ext uri="{BB962C8B-B14F-4D97-AF65-F5344CB8AC3E}">
        <p14:creationId xmlns:p14="http://schemas.microsoft.com/office/powerpoint/2010/main" val="4253137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11C50F5-660C-4F99-88D6-8B7F766CF3EF}" type="slidenum">
              <a:rPr lang="en-AU" smtClean="0"/>
              <a:t>9</a:t>
            </a:fld>
            <a:endParaRPr lang="en-AU"/>
          </a:p>
        </p:txBody>
      </p:sp>
    </p:spTree>
    <p:extLst>
      <p:ext uri="{BB962C8B-B14F-4D97-AF65-F5344CB8AC3E}">
        <p14:creationId xmlns:p14="http://schemas.microsoft.com/office/powerpoint/2010/main" val="2295905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11C50F5-660C-4F99-88D6-8B7F766CF3EF}" type="slidenum">
              <a:rPr lang="en-AU" smtClean="0"/>
              <a:t>10</a:t>
            </a:fld>
            <a:endParaRPr lang="en-AU"/>
          </a:p>
        </p:txBody>
      </p:sp>
    </p:spTree>
    <p:extLst>
      <p:ext uri="{BB962C8B-B14F-4D97-AF65-F5344CB8AC3E}">
        <p14:creationId xmlns:p14="http://schemas.microsoft.com/office/powerpoint/2010/main" val="2036858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6" name="Picture 6" descr="W:\Emily\Presentation assets\UWAM0289 Presentation pg1.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91964" t="87895"/>
          <a:stretch/>
        </p:blipFill>
        <p:spPr bwMode="auto">
          <a:xfrm>
            <a:off x="11223812" y="6033247"/>
            <a:ext cx="980715" cy="8309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633984" y="1539208"/>
            <a:ext cx="8630368" cy="1872208"/>
          </a:xfrm>
          <a:prstGeom prst="rect">
            <a:avLst/>
          </a:prstGeom>
        </p:spPr>
        <p:txBody>
          <a:bodyPr tIns="0" bIns="0">
            <a:normAutofit/>
          </a:bodyPr>
          <a:lstStyle>
            <a:lvl1pPr algn="l">
              <a:lnSpc>
                <a:spcPct val="100000"/>
              </a:lnSpc>
              <a:defRPr sz="6200" baseline="0">
                <a:solidFill>
                  <a:schemeClr val="bg1"/>
                </a:solidFill>
                <a:latin typeface="Arial" pitchFamily="34" charset="0"/>
                <a:cs typeface="Arial" pitchFamily="34" charset="0"/>
              </a:defRPr>
            </a:lvl1pPr>
          </a:lstStyle>
          <a:p>
            <a:r>
              <a:rPr lang="en-US" dirty="0"/>
              <a:t>Main heading</a:t>
            </a:r>
            <a:endParaRPr lang="en-AU" dirty="0"/>
          </a:p>
        </p:txBody>
      </p:sp>
      <p:sp>
        <p:nvSpPr>
          <p:cNvPr id="5" name="Subtitle 2"/>
          <p:cNvSpPr>
            <a:spLocks noGrp="1"/>
          </p:cNvSpPr>
          <p:nvPr>
            <p:ph type="subTitle" idx="1" hasCustomPrompt="1"/>
          </p:nvPr>
        </p:nvSpPr>
        <p:spPr>
          <a:xfrm>
            <a:off x="633984" y="3455288"/>
            <a:ext cx="8630400" cy="288032"/>
          </a:xfrm>
          <a:prstGeom prst="rect">
            <a:avLst/>
          </a:prstGeom>
        </p:spPr>
        <p:txBody>
          <a:bodyPr/>
          <a:lstStyle>
            <a:lvl1pPr marL="0" indent="0" algn="l">
              <a:buNone/>
              <a:defRPr sz="1230" b="1" baseline="0">
                <a:solidFill>
                  <a:srgbClr val="DDB10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a:t>
            </a:r>
            <a:endParaRPr lang="en-AU" dirty="0"/>
          </a:p>
        </p:txBody>
      </p:sp>
      <p:cxnSp>
        <p:nvCxnSpPr>
          <p:cNvPr id="4" name="Straight Connector 3"/>
          <p:cNvCxnSpPr/>
          <p:nvPr userDrawn="1"/>
        </p:nvCxnSpPr>
        <p:spPr>
          <a:xfrm>
            <a:off x="633984" y="5512280"/>
            <a:ext cx="2400267"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976320" y="5512280"/>
            <a:ext cx="2400267"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195541" y="5512280"/>
            <a:ext cx="2400267"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14763" y="5512280"/>
            <a:ext cx="2400267"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sp>
        <p:nvSpPr>
          <p:cNvPr id="25" name="Text Placeholder 10"/>
          <p:cNvSpPr>
            <a:spLocks noGrp="1"/>
          </p:cNvSpPr>
          <p:nvPr>
            <p:ph type="body" sz="quarter" idx="15" hasCustomPrompt="1"/>
          </p:nvPr>
        </p:nvSpPr>
        <p:spPr>
          <a:xfrm>
            <a:off x="9185646" y="1844824"/>
            <a:ext cx="2528524" cy="2952328"/>
          </a:xfrm>
          <a:prstGeom prst="rect">
            <a:avLst/>
          </a:prstGeom>
          <a:blipFill>
            <a:blip r:embed="rId4"/>
            <a:stretch>
              <a:fillRect/>
            </a:stretch>
          </a:blipFill>
        </p:spPr>
        <p:txBody>
          <a:bodyPr tIns="0"/>
          <a:lstStyle>
            <a:lvl1pPr marL="0" indent="0">
              <a:lnSpc>
                <a:spcPct val="124000"/>
              </a:lnSpc>
              <a:buNone/>
              <a:defRPr sz="1250" baseline="0">
                <a:solidFill>
                  <a:schemeClr val="bg1"/>
                </a:solidFill>
                <a:latin typeface="UWA" pitchFamily="50" charset="0"/>
              </a:defRPr>
            </a:lvl1pPr>
          </a:lstStyle>
          <a:p>
            <a:pPr lvl="0"/>
            <a:r>
              <a:rPr lang="en-US" dirty="0"/>
              <a:t>  </a:t>
            </a:r>
            <a:endParaRPr lang="en-AU" dirty="0"/>
          </a:p>
        </p:txBody>
      </p:sp>
      <p:sp>
        <p:nvSpPr>
          <p:cNvPr id="18" name="Text Placeholder 6"/>
          <p:cNvSpPr>
            <a:spLocks noGrp="1"/>
          </p:cNvSpPr>
          <p:nvPr>
            <p:ph type="body" sz="quarter" idx="16" hasCustomPrompt="1"/>
          </p:nvPr>
        </p:nvSpPr>
        <p:spPr>
          <a:xfrm>
            <a:off x="3283925" y="5576400"/>
            <a:ext cx="25296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sz="1200" dirty="0"/>
              <a:t>Type information here</a:t>
            </a:r>
            <a:endParaRPr lang="en-AU" dirty="0"/>
          </a:p>
        </p:txBody>
      </p:sp>
      <p:sp>
        <p:nvSpPr>
          <p:cNvPr id="19" name="Text Placeholder 6"/>
          <p:cNvSpPr>
            <a:spLocks noGrp="1"/>
          </p:cNvSpPr>
          <p:nvPr>
            <p:ph type="body" sz="quarter" idx="17" hasCustomPrompt="1"/>
          </p:nvPr>
        </p:nvSpPr>
        <p:spPr>
          <a:xfrm>
            <a:off x="6065456" y="5576400"/>
            <a:ext cx="25296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sz="1200" dirty="0"/>
              <a:t>Type information here</a:t>
            </a:r>
            <a:endParaRPr lang="en-AU" dirty="0"/>
          </a:p>
        </p:txBody>
      </p:sp>
      <p:sp>
        <p:nvSpPr>
          <p:cNvPr id="20" name="Text Placeholder 6"/>
          <p:cNvSpPr>
            <a:spLocks noGrp="1"/>
          </p:cNvSpPr>
          <p:nvPr>
            <p:ph type="body" sz="quarter" idx="18" hasCustomPrompt="1"/>
          </p:nvPr>
        </p:nvSpPr>
        <p:spPr>
          <a:xfrm>
            <a:off x="8846987" y="5576400"/>
            <a:ext cx="25296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sz="1200" dirty="0"/>
              <a:t>Type information here</a:t>
            </a:r>
            <a:endParaRPr lang="en-AU" dirty="0"/>
          </a:p>
        </p:txBody>
      </p:sp>
      <p:sp>
        <p:nvSpPr>
          <p:cNvPr id="21" name="Text Placeholder 6"/>
          <p:cNvSpPr>
            <a:spLocks noGrp="1"/>
          </p:cNvSpPr>
          <p:nvPr>
            <p:ph type="body" sz="quarter" idx="19" hasCustomPrompt="1"/>
          </p:nvPr>
        </p:nvSpPr>
        <p:spPr>
          <a:xfrm>
            <a:off x="502395" y="5576400"/>
            <a:ext cx="25296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sz="1200" dirty="0"/>
              <a:t>Type information here</a:t>
            </a:r>
            <a:endParaRPr lang="en-AU" dirty="0"/>
          </a:p>
        </p:txBody>
      </p:sp>
    </p:spTree>
    <p:extLst>
      <p:ext uri="{BB962C8B-B14F-4D97-AF65-F5344CB8AC3E}">
        <p14:creationId xmlns:p14="http://schemas.microsoft.com/office/powerpoint/2010/main" val="2421652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4" name="Rectangle 3"/>
          <p:cNvSpPr/>
          <p:nvPr userDrawn="1"/>
        </p:nvSpPr>
        <p:spPr>
          <a:xfrm>
            <a:off x="0" y="1124744"/>
            <a:ext cx="12192000" cy="573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en-AU" sz="1800">
              <a:solidFill>
                <a:prstClr val="white"/>
              </a:solidFill>
            </a:endParaRPr>
          </a:p>
        </p:txBody>
      </p:sp>
      <p:sp>
        <p:nvSpPr>
          <p:cNvPr id="3" name="Slide Number Placeholder 2"/>
          <p:cNvSpPr>
            <a:spLocks noGrp="1"/>
          </p:cNvSpPr>
          <p:nvPr>
            <p:ph type="sldNum" sz="quarter" idx="10"/>
          </p:nvPr>
        </p:nvSpPr>
        <p:spPr/>
        <p:txBody>
          <a:bodyPr>
            <a:noAutofit/>
          </a:bodyPr>
          <a:lstStyle/>
          <a:p>
            <a:r>
              <a:rPr lang="en-AU" dirty="0">
                <a:solidFill>
                  <a:prstClr val="white"/>
                </a:solidFill>
              </a:rPr>
              <a:t>1</a:t>
            </a:r>
          </a:p>
        </p:txBody>
      </p:sp>
      <p:sp>
        <p:nvSpPr>
          <p:cNvPr id="5" name="Text Placeholder 4"/>
          <p:cNvSpPr>
            <a:spLocks noGrp="1"/>
          </p:cNvSpPr>
          <p:nvPr>
            <p:ph type="body" sz="quarter" idx="11" hasCustomPrompt="1"/>
          </p:nvPr>
        </p:nvSpPr>
        <p:spPr>
          <a:xfrm>
            <a:off x="624417" y="1412876"/>
            <a:ext cx="10752667" cy="503957"/>
          </a:xfrm>
          <a:prstGeom prst="rect">
            <a:avLst/>
          </a:prstGeom>
        </p:spPr>
        <p:txBody>
          <a:bodyPr>
            <a:noAutofit/>
          </a:bodyPr>
          <a:lstStyle>
            <a:lvl1pPr marL="0" indent="0">
              <a:buNone/>
              <a:defRPr sz="2200" baseline="0"/>
            </a:lvl1pPr>
          </a:lstStyle>
          <a:p>
            <a:pPr lvl="0"/>
            <a:r>
              <a:rPr lang="en-US" dirty="0"/>
              <a:t>Subheading</a:t>
            </a:r>
          </a:p>
        </p:txBody>
      </p:sp>
      <p:sp>
        <p:nvSpPr>
          <p:cNvPr id="10" name="Text Placeholder 9"/>
          <p:cNvSpPr>
            <a:spLocks noGrp="1"/>
          </p:cNvSpPr>
          <p:nvPr>
            <p:ph type="body" sz="quarter" idx="13" hasCustomPrompt="1"/>
          </p:nvPr>
        </p:nvSpPr>
        <p:spPr>
          <a:xfrm>
            <a:off x="623393" y="3284985"/>
            <a:ext cx="10753195" cy="936105"/>
          </a:xfrm>
          <a:prstGeom prst="rect">
            <a:avLst/>
          </a:prstGeom>
        </p:spPr>
        <p:txBody>
          <a:bodyPr>
            <a:noAutofit/>
          </a:bodyPr>
          <a:lstStyle>
            <a:lvl1pPr marL="285750" indent="-285750">
              <a:buFont typeface="Arial" panose="020B0604020202020204" pitchFamily="34" charset="0"/>
              <a:buChar char="•"/>
              <a:defRPr sz="1800"/>
            </a:lvl1pPr>
          </a:lstStyle>
          <a:p>
            <a:pPr lvl="0"/>
            <a:r>
              <a:rPr lang="en-AU" sz="1800" dirty="0"/>
              <a:t>Bullets</a:t>
            </a:r>
          </a:p>
          <a:p>
            <a:pPr lvl="0"/>
            <a:endParaRPr lang="en-AU" dirty="0"/>
          </a:p>
        </p:txBody>
      </p:sp>
      <p:sp>
        <p:nvSpPr>
          <p:cNvPr id="14" name="Text Placeholder 13"/>
          <p:cNvSpPr>
            <a:spLocks noGrp="1"/>
          </p:cNvSpPr>
          <p:nvPr>
            <p:ph type="body" sz="quarter" idx="15" hasCustomPrompt="1"/>
          </p:nvPr>
        </p:nvSpPr>
        <p:spPr>
          <a:xfrm>
            <a:off x="624417" y="5300664"/>
            <a:ext cx="10752667" cy="864641"/>
          </a:xfrm>
          <a:prstGeom prst="rect">
            <a:avLst/>
          </a:prstGeom>
        </p:spPr>
        <p:txBody>
          <a:bodyPr>
            <a:noAutofit/>
          </a:bodyPr>
          <a:lstStyle>
            <a:lvl1pPr marL="0" indent="0">
              <a:buNone/>
              <a:defRPr sz="2500" b="1" baseline="0"/>
            </a:lvl1pPr>
            <a:lvl2pPr>
              <a:defRPr sz="2500"/>
            </a:lvl2pPr>
            <a:lvl3pPr>
              <a:defRPr sz="2500"/>
            </a:lvl3pPr>
            <a:lvl4pPr>
              <a:defRPr sz="2500"/>
            </a:lvl4pPr>
            <a:lvl5pPr>
              <a:defRPr sz="2500"/>
            </a:lvl5pPr>
          </a:lstStyle>
          <a:p>
            <a:pPr lvl="0"/>
            <a:r>
              <a:rPr lang="en-AU" dirty="0"/>
              <a:t>Feature text</a:t>
            </a:r>
          </a:p>
        </p:txBody>
      </p:sp>
      <p:sp>
        <p:nvSpPr>
          <p:cNvPr id="16" name="Text Placeholder 15"/>
          <p:cNvSpPr>
            <a:spLocks noGrp="1"/>
          </p:cNvSpPr>
          <p:nvPr>
            <p:ph type="body" sz="quarter" idx="16" hasCustomPrompt="1"/>
          </p:nvPr>
        </p:nvSpPr>
        <p:spPr>
          <a:xfrm>
            <a:off x="623789" y="476326"/>
            <a:ext cx="8064500" cy="576411"/>
          </a:xfrm>
          <a:prstGeom prst="rect">
            <a:avLst/>
          </a:prstGeom>
        </p:spPr>
        <p:txBody>
          <a:bodyPr>
            <a:noAutofit/>
          </a:bodyPr>
          <a:lstStyle>
            <a:lvl1pPr marL="0" indent="0">
              <a:buNone/>
              <a:defRPr sz="2500" b="1" baseline="0">
                <a:solidFill>
                  <a:srgbClr val="27348B"/>
                </a:solidFill>
              </a:defRPr>
            </a:lvl1pPr>
          </a:lstStyle>
          <a:p>
            <a:pPr lvl="0"/>
            <a:r>
              <a:rPr lang="en-AU" dirty="0"/>
              <a:t>Cover title (optional)</a:t>
            </a:r>
          </a:p>
        </p:txBody>
      </p:sp>
      <p:sp>
        <p:nvSpPr>
          <p:cNvPr id="18" name="Text Placeholder 17"/>
          <p:cNvSpPr>
            <a:spLocks noGrp="1"/>
          </p:cNvSpPr>
          <p:nvPr>
            <p:ph type="body" sz="quarter" idx="17" hasCustomPrompt="1"/>
          </p:nvPr>
        </p:nvSpPr>
        <p:spPr>
          <a:xfrm>
            <a:off x="624417" y="1989138"/>
            <a:ext cx="10752667" cy="359742"/>
          </a:xfrm>
          <a:prstGeom prst="rect">
            <a:avLst/>
          </a:prstGeom>
        </p:spPr>
        <p:txBody>
          <a:bodyPr tIns="0">
            <a:noAutofit/>
          </a:bodyPr>
          <a:lstStyle>
            <a:lvl1pPr marL="0" indent="0">
              <a:buNone/>
              <a:defRPr sz="1800" b="1" baseline="0"/>
            </a:lvl1pPr>
          </a:lstStyle>
          <a:p>
            <a:pPr lvl="0"/>
            <a:r>
              <a:rPr lang="en-AU" b="1" dirty="0"/>
              <a:t>Body text bold</a:t>
            </a:r>
            <a:endParaRPr lang="en-AU" dirty="0"/>
          </a:p>
        </p:txBody>
      </p:sp>
      <p:sp>
        <p:nvSpPr>
          <p:cNvPr id="20" name="Text Placeholder 19"/>
          <p:cNvSpPr>
            <a:spLocks noGrp="1"/>
          </p:cNvSpPr>
          <p:nvPr>
            <p:ph type="body" sz="quarter" idx="18" hasCustomPrompt="1"/>
          </p:nvPr>
        </p:nvSpPr>
        <p:spPr>
          <a:xfrm>
            <a:off x="623392" y="2348880"/>
            <a:ext cx="10752667" cy="864096"/>
          </a:xfrm>
          <a:prstGeom prst="rect">
            <a:avLst/>
          </a:prstGeom>
        </p:spPr>
        <p:txBody>
          <a:bodyPr>
            <a:noAutofit/>
          </a:bodyPr>
          <a:lstStyle>
            <a:lvl1pPr marL="0" indent="0">
              <a:buNone/>
              <a:defRPr sz="1800"/>
            </a:lvl1pPr>
          </a:lstStyle>
          <a:p>
            <a:pPr lvl="0"/>
            <a:r>
              <a:rPr lang="en-US" dirty="0"/>
              <a:t>Body text</a:t>
            </a:r>
            <a:endParaRPr lang="en-AU" dirty="0"/>
          </a:p>
        </p:txBody>
      </p:sp>
      <p:sp>
        <p:nvSpPr>
          <p:cNvPr id="22" name="Text Placeholder 21"/>
          <p:cNvSpPr>
            <a:spLocks noGrp="1"/>
          </p:cNvSpPr>
          <p:nvPr>
            <p:ph type="body" sz="quarter" idx="19" hasCustomPrompt="1"/>
          </p:nvPr>
        </p:nvSpPr>
        <p:spPr>
          <a:xfrm>
            <a:off x="624417" y="4292600"/>
            <a:ext cx="10752667" cy="360536"/>
          </a:xfrm>
          <a:prstGeom prst="rect">
            <a:avLst/>
          </a:prstGeom>
        </p:spPr>
        <p:txBody>
          <a:bodyPr>
            <a:noAutofit/>
          </a:bodyPr>
          <a:lstStyle>
            <a:lvl1pPr marL="0" indent="0">
              <a:buNone/>
              <a:defRPr sz="1200" b="1" baseline="0"/>
            </a:lvl1pPr>
          </a:lstStyle>
          <a:p>
            <a:pPr lvl="0"/>
            <a:r>
              <a:rPr lang="en-US" dirty="0"/>
              <a:t>Small body text bold</a:t>
            </a:r>
            <a:endParaRPr lang="en-AU" dirty="0"/>
          </a:p>
        </p:txBody>
      </p:sp>
      <p:sp>
        <p:nvSpPr>
          <p:cNvPr id="24" name="Text Placeholder 23"/>
          <p:cNvSpPr>
            <a:spLocks noGrp="1"/>
          </p:cNvSpPr>
          <p:nvPr>
            <p:ph type="body" sz="quarter" idx="20" hasCustomPrompt="1"/>
          </p:nvPr>
        </p:nvSpPr>
        <p:spPr>
          <a:xfrm>
            <a:off x="623392" y="4653136"/>
            <a:ext cx="10752667" cy="504056"/>
          </a:xfrm>
          <a:prstGeom prst="rect">
            <a:avLst/>
          </a:prstGeom>
        </p:spPr>
        <p:txBody>
          <a:bodyPr>
            <a:noAutofit/>
          </a:bodyPr>
          <a:lstStyle>
            <a:lvl1pPr marL="0" indent="0">
              <a:buNone/>
              <a:defRPr sz="1200" baseline="0"/>
            </a:lvl1pPr>
          </a:lstStyle>
          <a:p>
            <a:pPr lvl="0"/>
            <a:r>
              <a:rPr lang="en-AU" dirty="0"/>
              <a:t>Small body text</a:t>
            </a:r>
          </a:p>
        </p:txBody>
      </p:sp>
    </p:spTree>
    <p:extLst>
      <p:ext uri="{BB962C8B-B14F-4D97-AF65-F5344CB8AC3E}">
        <p14:creationId xmlns:p14="http://schemas.microsoft.com/office/powerpoint/2010/main" val="177954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9" indent="0" algn="ctr">
              <a:buNone/>
              <a:defRPr/>
            </a:lvl2pPr>
            <a:lvl3pPr marL="685817" indent="0" algn="ctr">
              <a:buNone/>
              <a:defRPr/>
            </a:lvl3pPr>
            <a:lvl4pPr marL="1028726" indent="0" algn="ctr">
              <a:buNone/>
              <a:defRPr/>
            </a:lvl4pPr>
            <a:lvl5pPr marL="1371635" indent="0" algn="ctr">
              <a:buNone/>
              <a:defRPr/>
            </a:lvl5pPr>
            <a:lvl6pPr marL="1714543" indent="0" algn="ctr">
              <a:buNone/>
              <a:defRPr/>
            </a:lvl6pPr>
            <a:lvl7pPr marL="2057452" indent="0" algn="ctr">
              <a:buNone/>
              <a:defRPr/>
            </a:lvl7pPr>
            <a:lvl8pPr marL="2400360" indent="0" algn="ctr">
              <a:buNone/>
              <a:defRPr/>
            </a:lvl8pPr>
            <a:lvl9pPr marL="2743268"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6579777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hank you slide">
    <p:bg>
      <p:bgPr>
        <a:solidFill>
          <a:srgbClr val="EAE6D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2091"/>
          <a:stretch/>
        </p:blipFill>
        <p:spPr>
          <a:xfrm>
            <a:off x="0" y="0"/>
            <a:ext cx="8976320" cy="6876000"/>
          </a:xfrm>
          <a:prstGeom prst="rect">
            <a:avLst/>
          </a:prstGeom>
        </p:spPr>
      </p:pic>
      <p:pic>
        <p:nvPicPr>
          <p:cNvPr id="2" name="Picture 1">
            <a:extLst>
              <a:ext uri="{FF2B5EF4-FFF2-40B4-BE49-F238E27FC236}">
                <a16:creationId xmlns:a16="http://schemas.microsoft.com/office/drawing/2014/main" id="{4019B5AA-C2DF-AA9E-7BEC-0641A0528FE9}"/>
              </a:ext>
            </a:extLst>
          </p:cNvPr>
          <p:cNvPicPr>
            <a:picLocks noChangeAspect="1"/>
          </p:cNvPicPr>
          <p:nvPr userDrawn="1"/>
        </p:nvPicPr>
        <p:blipFill rotWithShape="1">
          <a:blip r:embed="rId3"/>
          <a:srcRect l="46065" r="17323"/>
          <a:stretch/>
        </p:blipFill>
        <p:spPr>
          <a:xfrm>
            <a:off x="8040216" y="-729000"/>
            <a:ext cx="3347864" cy="6858000"/>
          </a:xfrm>
          <a:prstGeom prst="rect">
            <a:avLst/>
          </a:prstGeom>
        </p:spPr>
      </p:pic>
    </p:spTree>
    <p:extLst>
      <p:ext uri="{BB962C8B-B14F-4D97-AF65-F5344CB8AC3E}">
        <p14:creationId xmlns:p14="http://schemas.microsoft.com/office/powerpoint/2010/main" val="2289592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12528" y="0"/>
            <a:ext cx="12204528"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800">
              <a:solidFill>
                <a:prstClr val="white"/>
              </a:solidFill>
            </a:endParaRPr>
          </a:p>
        </p:txBody>
      </p:sp>
      <p:pic>
        <p:nvPicPr>
          <p:cNvPr id="2051" name="Picture 3" descr="W:\Emily\Presentation assets\UWAM0289 Presentation pg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51" y="1"/>
            <a:ext cx="12216000" cy="687060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latin typeface="Source Sans Pro" panose="020B0503030403020204" pitchFamily="34" charset="0"/>
              </a:defRPr>
            </a:lvl1pPr>
          </a:lstStyle>
          <a:p>
            <a:r>
              <a:rPr lang="en-AU">
                <a:solidFill>
                  <a:prstClr val="white"/>
                </a:solidFill>
              </a:rPr>
              <a:t>1</a:t>
            </a:r>
            <a:endParaRPr lang="en-AU" dirty="0">
              <a:solidFill>
                <a:prstClr val="white"/>
              </a:solidFill>
            </a:endParaRPr>
          </a:p>
        </p:txBody>
      </p:sp>
      <p:sp>
        <p:nvSpPr>
          <p:cNvPr id="2" name="Text Placeholder 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36389607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70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3292" y="116632"/>
            <a:ext cx="9472883" cy="792088"/>
          </a:xfrm>
        </p:spPr>
        <p:txBody>
          <a:bodyPr/>
          <a:lstStyle/>
          <a:p>
            <a:r>
              <a:rPr lang="en-AU" sz="2400" b="1" dirty="0"/>
              <a:t>BEWA Conference 2025, Ambrose Estate, Wembley Downs</a:t>
            </a:r>
          </a:p>
          <a:p>
            <a:r>
              <a:rPr lang="en-AU" sz="2400" b="1" dirty="0"/>
              <a:t>29 August 2025</a:t>
            </a:r>
          </a:p>
        </p:txBody>
      </p:sp>
      <p:sp>
        <p:nvSpPr>
          <p:cNvPr id="6" name="Rectangle 5"/>
          <p:cNvSpPr/>
          <p:nvPr/>
        </p:nvSpPr>
        <p:spPr>
          <a:xfrm>
            <a:off x="4645370" y="1556792"/>
            <a:ext cx="7546630" cy="5201424"/>
          </a:xfrm>
          <a:prstGeom prst="rect">
            <a:avLst/>
          </a:prstGeom>
          <a:solidFill>
            <a:schemeClr val="bg1"/>
          </a:solidFill>
        </p:spPr>
        <p:txBody>
          <a:bodyPr wrap="square">
            <a:spAutoFit/>
          </a:bodyPr>
          <a:lstStyle/>
          <a:p>
            <a:pPr algn="ctr" defTabSz="457200"/>
            <a:endParaRPr lang="en-AU" sz="2800" b="1" dirty="0">
              <a:solidFill>
                <a:prstClr val="black"/>
              </a:solidFill>
              <a:latin typeface="Arial"/>
            </a:endParaRPr>
          </a:p>
          <a:p>
            <a:pPr algn="ctr" defTabSz="457200"/>
            <a:endParaRPr lang="en-AU" sz="2800" b="1" dirty="0">
              <a:solidFill>
                <a:prstClr val="black"/>
              </a:solidFill>
              <a:latin typeface="Arial"/>
            </a:endParaRPr>
          </a:p>
          <a:p>
            <a:pPr algn="ctr" defTabSz="457200"/>
            <a:r>
              <a:rPr lang="en-AU" sz="2800" b="1" dirty="0">
                <a:solidFill>
                  <a:prstClr val="black"/>
                </a:solidFill>
                <a:latin typeface="Arial"/>
              </a:rPr>
              <a:t>Accounting and Sustainability Standards Update</a:t>
            </a:r>
            <a:endParaRPr lang="en-AU" sz="2000" b="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a:p>
            <a:r>
              <a:rPr lang="en-AU" sz="2400" b="1" dirty="0">
                <a:solidFill>
                  <a:srgbClr val="000000"/>
                </a:solidFill>
                <a:latin typeface="Arial"/>
              </a:rPr>
              <a:t>Dr Lyndie Bayne (FCA)</a:t>
            </a:r>
          </a:p>
          <a:p>
            <a:r>
              <a:rPr lang="en-AU" sz="2400" dirty="0">
                <a:solidFill>
                  <a:srgbClr val="000000"/>
                </a:solidFill>
                <a:latin typeface="Arial"/>
              </a:rPr>
              <a:t>-Chair, Chartered Accountants ANZ Sustainability Working Group WA</a:t>
            </a:r>
          </a:p>
          <a:p>
            <a:r>
              <a:rPr lang="en-AU" sz="2400" dirty="0">
                <a:solidFill>
                  <a:srgbClr val="000000"/>
                </a:solidFill>
                <a:latin typeface="Arial"/>
              </a:rPr>
              <a:t>-Senior Lecturer in Accounting </a:t>
            </a:r>
          </a:p>
          <a:p>
            <a:r>
              <a:rPr lang="en-AU" sz="2400" dirty="0">
                <a:solidFill>
                  <a:srgbClr val="000000"/>
                </a:solidFill>
                <a:latin typeface="Arial"/>
              </a:rPr>
              <a:t>-The University of Western Australia Business School</a:t>
            </a:r>
          </a:p>
          <a:p>
            <a:pPr marL="342900" indent="-342900">
              <a:buFont typeface="Arial" panose="020B0604020202020204" pitchFamily="34" charset="0"/>
              <a:buChar char="•"/>
            </a:pPr>
            <a:endParaRPr lang="en-AU" sz="2000" b="1" dirty="0">
              <a:solidFill>
                <a:srgbClr val="000000"/>
              </a:solidFill>
              <a:latin typeface="Aria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1548"/>
          <a:stretch/>
        </p:blipFill>
        <p:spPr>
          <a:xfrm>
            <a:off x="223517" y="1556792"/>
            <a:ext cx="4421853" cy="4663899"/>
          </a:xfrm>
          <a:prstGeom prst="rect">
            <a:avLst/>
          </a:prstGeom>
        </p:spPr>
      </p:pic>
    </p:spTree>
    <p:extLst>
      <p:ext uri="{BB962C8B-B14F-4D97-AF65-F5344CB8AC3E}">
        <p14:creationId xmlns:p14="http://schemas.microsoft.com/office/powerpoint/2010/main" val="230690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pic>
        <p:nvPicPr>
          <p:cNvPr id="3" name="Picture 2">
            <a:extLst>
              <a:ext uri="{FF2B5EF4-FFF2-40B4-BE49-F238E27FC236}">
                <a16:creationId xmlns:a16="http://schemas.microsoft.com/office/drawing/2014/main" id="{4ACB2C86-7053-61E5-5F36-36D87605D3BD}"/>
              </a:ext>
            </a:extLst>
          </p:cNvPr>
          <p:cNvPicPr>
            <a:picLocks noChangeAspect="1"/>
          </p:cNvPicPr>
          <p:nvPr/>
        </p:nvPicPr>
        <p:blipFill>
          <a:blip r:embed="rId3"/>
          <a:stretch>
            <a:fillRect/>
          </a:stretch>
        </p:blipFill>
        <p:spPr>
          <a:xfrm>
            <a:off x="1116756" y="1162175"/>
            <a:ext cx="9716135" cy="4719266"/>
          </a:xfrm>
          <a:prstGeom prst="rect">
            <a:avLst/>
          </a:prstGeom>
        </p:spPr>
      </p:pic>
      <p:sp>
        <p:nvSpPr>
          <p:cNvPr id="5" name="TextBox 4">
            <a:extLst>
              <a:ext uri="{FF2B5EF4-FFF2-40B4-BE49-F238E27FC236}">
                <a16:creationId xmlns:a16="http://schemas.microsoft.com/office/drawing/2014/main" id="{2BEB9042-37DC-2123-4686-452187C43FDF}"/>
              </a:ext>
            </a:extLst>
          </p:cNvPr>
          <p:cNvSpPr txBox="1"/>
          <p:nvPr/>
        </p:nvSpPr>
        <p:spPr>
          <a:xfrm>
            <a:off x="2639616" y="6258404"/>
            <a:ext cx="6670416" cy="294568"/>
          </a:xfrm>
          <a:prstGeom prst="rect">
            <a:avLst/>
          </a:prstGeom>
          <a:noFill/>
        </p:spPr>
        <p:txBody>
          <a:bodyPr wrap="none" rtlCol="0">
            <a:spAutoFit/>
          </a:bodyPr>
          <a:lstStyle/>
          <a:p>
            <a:pPr marL="0" marR="0" lvl="0" indent="0" algn="l" defTabSz="667512" rtl="0" eaLnBrk="1" fontAlgn="auto" latinLnBrk="0" hangingPunct="1">
              <a:lnSpc>
                <a:spcPct val="100000"/>
              </a:lnSpc>
              <a:spcBef>
                <a:spcPts val="0"/>
              </a:spcBef>
              <a:spcAft>
                <a:spcPts val="600"/>
              </a:spcAft>
              <a:buClrTx/>
              <a:buSzTx/>
              <a:buFontTx/>
              <a:buNone/>
              <a:tabLst/>
              <a:defRPr/>
            </a:pPr>
            <a:r>
              <a:rPr kumimoji="0" lang="en-AU" sz="1022" b="0" i="0" u="none" strike="noStrike" kern="1200" cap="none" spc="0" normalizeH="0" baseline="0" noProof="0" dirty="0">
                <a:ln>
                  <a:noFill/>
                </a:ln>
                <a:solidFill>
                  <a:prstClr val="black"/>
                </a:solidFill>
                <a:effectLst/>
                <a:uLnTx/>
                <a:uFillTx/>
                <a:latin typeface="Arial"/>
                <a:ea typeface="+mn-ea"/>
                <a:cs typeface="+mn-cs"/>
              </a:rPr>
              <a:t>Source: https://www.ifrs.org/groups/international-sustainability-standards-board/issb-frequently-asked-questions</a:t>
            </a:r>
            <a:r>
              <a:rPr kumimoji="0" lang="en-AU" sz="1314" b="0" i="0" u="none" strike="noStrike" kern="1200" cap="none" spc="0" normalizeH="0" baseline="0" noProof="0" dirty="0">
                <a:ln>
                  <a:noFill/>
                </a:ln>
                <a:solidFill>
                  <a:prstClr val="black"/>
                </a:solidFill>
                <a:effectLst/>
                <a:uLnTx/>
                <a:uFillTx/>
                <a:latin typeface="Arial"/>
                <a:ea typeface="+mn-ea"/>
                <a:cs typeface="+mn-cs"/>
              </a:rPr>
              <a:t>/</a:t>
            </a:r>
            <a:endParaRPr kumimoji="0" lang="en-AU"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Speech Bubble: Oval 7">
            <a:extLst>
              <a:ext uri="{FF2B5EF4-FFF2-40B4-BE49-F238E27FC236}">
                <a16:creationId xmlns:a16="http://schemas.microsoft.com/office/drawing/2014/main" id="{EFDD721C-7B87-E265-FD67-9E266A7EB5D6}"/>
              </a:ext>
            </a:extLst>
          </p:cNvPr>
          <p:cNvSpPr/>
          <p:nvPr/>
        </p:nvSpPr>
        <p:spPr>
          <a:xfrm>
            <a:off x="8750805" y="4936371"/>
            <a:ext cx="2324439" cy="136760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SINCE 2021</a:t>
            </a:r>
          </a:p>
        </p:txBody>
      </p:sp>
      <p:sp>
        <p:nvSpPr>
          <p:cNvPr id="10" name="Arrow: Right 9">
            <a:extLst>
              <a:ext uri="{FF2B5EF4-FFF2-40B4-BE49-F238E27FC236}">
                <a16:creationId xmlns:a16="http://schemas.microsoft.com/office/drawing/2014/main" id="{642CAA45-0E83-7E56-53FF-716DEFA3ED48}"/>
              </a:ext>
            </a:extLst>
          </p:cNvPr>
          <p:cNvSpPr/>
          <p:nvPr/>
        </p:nvSpPr>
        <p:spPr>
          <a:xfrm rot="13944075">
            <a:off x="7554922" y="5031574"/>
            <a:ext cx="1323093"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6">
            <a:extLst>
              <a:ext uri="{FF2B5EF4-FFF2-40B4-BE49-F238E27FC236}">
                <a16:creationId xmlns:a16="http://schemas.microsoft.com/office/drawing/2014/main" id="{CE96BD3D-BAAE-E100-DD46-57033B5E92E0}"/>
              </a:ext>
            </a:extLst>
          </p:cNvPr>
          <p:cNvSpPr>
            <a:spLocks noGrp="1"/>
          </p:cNvSpPr>
          <p:nvPr>
            <p:ph type="body" sz="quarter" idx="11"/>
          </p:nvPr>
        </p:nvSpPr>
        <p:spPr/>
        <p:txBody>
          <a:bodyPr/>
          <a:lstStyle/>
          <a:p>
            <a:endParaRPr lang="en-AU"/>
          </a:p>
        </p:txBody>
      </p:sp>
      <p:sp>
        <p:nvSpPr>
          <p:cNvPr id="9" name="Text Placeholder 4">
            <a:extLst>
              <a:ext uri="{FF2B5EF4-FFF2-40B4-BE49-F238E27FC236}">
                <a16:creationId xmlns:a16="http://schemas.microsoft.com/office/drawing/2014/main" id="{D5CCAF02-E7D7-2F6C-3F8B-BC2E874FA35B}"/>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2500" b="1">
                <a:solidFill>
                  <a:srgbClr val="27348B"/>
                </a:solidFill>
                <a:highlight>
                  <a:srgbClr val="00FFFF"/>
                </a:highlight>
                <a:latin typeface="Arial"/>
              </a:rPr>
              <a:t>POWERHOUSE 1 - International Sustainability standards Board (ISSB)</a:t>
            </a:r>
          </a:p>
          <a:p>
            <a:endParaRPr lang="en-AU" dirty="0"/>
          </a:p>
        </p:txBody>
      </p:sp>
      <p:sp>
        <p:nvSpPr>
          <p:cNvPr id="2" name="Speech Bubble: Oval 1">
            <a:extLst>
              <a:ext uri="{FF2B5EF4-FFF2-40B4-BE49-F238E27FC236}">
                <a16:creationId xmlns:a16="http://schemas.microsoft.com/office/drawing/2014/main" id="{8CAE75B8-B202-1AEF-4F3F-9C8B934DD827}"/>
              </a:ext>
            </a:extLst>
          </p:cNvPr>
          <p:cNvSpPr/>
          <p:nvPr/>
        </p:nvSpPr>
        <p:spPr>
          <a:xfrm>
            <a:off x="271845" y="5023836"/>
            <a:ext cx="2664296" cy="1343978"/>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black"/>
                </a:solidFill>
                <a:effectLst/>
                <a:uLnTx/>
                <a:uFillTx/>
                <a:latin typeface="Calibri" panose="020F0502020204030204"/>
                <a:ea typeface="+mn-ea"/>
                <a:cs typeface="+mn-cs"/>
              </a:rPr>
              <a:t>The Accountants</a:t>
            </a:r>
          </a:p>
        </p:txBody>
      </p:sp>
    </p:spTree>
    <p:extLst>
      <p:ext uri="{BB962C8B-B14F-4D97-AF65-F5344CB8AC3E}">
        <p14:creationId xmlns:p14="http://schemas.microsoft.com/office/powerpoint/2010/main" val="341570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8742FC-92A8-F3DB-C58D-DE82D0BF6389}"/>
              </a:ext>
            </a:extLst>
          </p:cNvPr>
          <p:cNvSpPr>
            <a:spLocks noGrp="1"/>
          </p:cNvSpPr>
          <p:nvPr>
            <p:ph type="body" sz="quarter" idx="11"/>
          </p:nvPr>
        </p:nvSpPr>
        <p:spPr>
          <a:xfrm>
            <a:off x="129220" y="96107"/>
            <a:ext cx="8919108" cy="812613"/>
          </a:xfrm>
        </p:spPr>
        <p:txBody>
          <a:bodyPr/>
          <a:lstStyle/>
          <a:p>
            <a:r>
              <a:rPr kumimoji="0" lang="en-AU" sz="2500" b="1" i="0" u="none" strike="noStrike" kern="1200" cap="none" spc="0" normalizeH="0" baseline="0" noProof="0" dirty="0">
                <a:ln>
                  <a:noFill/>
                </a:ln>
                <a:solidFill>
                  <a:srgbClr val="27348B"/>
                </a:solidFill>
                <a:effectLst/>
                <a:highlight>
                  <a:srgbClr val="00FFFF"/>
                </a:highlight>
                <a:uLnTx/>
                <a:uFillTx/>
                <a:latin typeface="Arial"/>
                <a:ea typeface="+mn-ea"/>
                <a:cs typeface="+mn-cs"/>
              </a:rPr>
              <a:t>POWERHOUSE 1 - International Sustainability standards Board (ISSB)</a:t>
            </a:r>
          </a:p>
          <a:p>
            <a:endParaRPr lang="en-AU" dirty="0"/>
          </a:p>
        </p:txBody>
      </p:sp>
      <p:sp>
        <p:nvSpPr>
          <p:cNvPr id="2" name="TextBox 1">
            <a:extLst>
              <a:ext uri="{FF2B5EF4-FFF2-40B4-BE49-F238E27FC236}">
                <a16:creationId xmlns:a16="http://schemas.microsoft.com/office/drawing/2014/main" id="{A8F90FB6-28BC-7690-A77C-D915383DD106}"/>
              </a:ext>
            </a:extLst>
          </p:cNvPr>
          <p:cNvSpPr txBox="1"/>
          <p:nvPr/>
        </p:nvSpPr>
        <p:spPr>
          <a:xfrm>
            <a:off x="200905" y="1340768"/>
            <a:ext cx="11790189" cy="526297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prstClr val="black"/>
                </a:solidFill>
                <a:effectLst/>
                <a:highlight>
                  <a:srgbClr val="FFFF00"/>
                </a:highlight>
                <a:uLnTx/>
                <a:uFillTx/>
              </a:rPr>
              <a:t>IFRS S1 </a:t>
            </a:r>
            <a:r>
              <a:rPr kumimoji="0" lang="en-AU" sz="2800" b="0" i="1" u="none" strike="noStrike" kern="0" cap="none" spc="0" normalizeH="0" baseline="0" noProof="0" dirty="0">
                <a:ln>
                  <a:noFill/>
                </a:ln>
                <a:solidFill>
                  <a:prstClr val="black"/>
                </a:solidFill>
                <a:effectLst/>
                <a:uLnTx/>
                <a:uFillTx/>
              </a:rPr>
              <a:t>General Requirements for Disclosure of Sustainability-related Financial Information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prstClr val="black"/>
                </a:solidFill>
                <a:effectLst/>
                <a:highlight>
                  <a:srgbClr val="FFFF00"/>
                </a:highlight>
                <a:uLnTx/>
                <a:uFillTx/>
              </a:rPr>
              <a:t>IFRS S2 </a:t>
            </a:r>
            <a:r>
              <a:rPr kumimoji="0" lang="en-AU" sz="2800" b="0" i="1" u="none" strike="noStrike" kern="0" cap="none" spc="0" normalizeH="0" baseline="0" noProof="0" dirty="0">
                <a:ln>
                  <a:noFill/>
                </a:ln>
                <a:solidFill>
                  <a:prstClr val="black"/>
                </a:solidFill>
                <a:effectLst/>
                <a:uLnTx/>
                <a:uFillTx/>
              </a:rPr>
              <a:t>Climate-related disclosures</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prstClr val="black"/>
                </a:solidFill>
                <a:effectLst/>
                <a:uLnTx/>
                <a:uFillTx/>
              </a:rPr>
              <a:t>-Based on the TCFD (Taskforce on Climate-related Financial Disclosure) and SASB industry standards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prstClr val="black"/>
                </a:solidFill>
                <a:effectLst/>
                <a:uLnTx/>
                <a:uFillTx/>
              </a:rPr>
              <a:t>Both </a:t>
            </a:r>
            <a:r>
              <a:rPr kumimoji="0" lang="en-AU" sz="2800" b="0" i="0" u="none" strike="noStrike" kern="0" cap="none" spc="0" normalizeH="0" baseline="0" noProof="0" dirty="0">
                <a:ln>
                  <a:noFill/>
                </a:ln>
                <a:solidFill>
                  <a:prstClr val="black"/>
                </a:solidFill>
                <a:effectLst/>
                <a:highlight>
                  <a:srgbClr val="FFFF00"/>
                </a:highlight>
                <a:uLnTx/>
                <a:uFillTx/>
              </a:rPr>
              <a:t>4 pillars </a:t>
            </a:r>
            <a:r>
              <a:rPr kumimoji="0" lang="en-AU" sz="2800" b="0" i="0" u="none" strike="noStrike" kern="0" cap="none" spc="0" normalizeH="0" baseline="0" noProof="0" dirty="0">
                <a:ln>
                  <a:noFill/>
                </a:ln>
                <a:solidFill>
                  <a:prstClr val="black"/>
                </a:solidFill>
                <a:effectLst/>
                <a:uLnTx/>
                <a:uFillTx/>
              </a:rPr>
              <a:t>of reporting (from TCFD):</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prstClr val="black"/>
                </a:solidFill>
                <a:effectLst/>
                <a:highlight>
                  <a:srgbClr val="00FF00"/>
                </a:highlight>
                <a:uLnTx/>
                <a:uFillTx/>
              </a:rPr>
              <a:t>Governance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prstClr val="black"/>
                </a:solidFill>
                <a:effectLst/>
                <a:highlight>
                  <a:srgbClr val="00FF00"/>
                </a:highlight>
                <a:uLnTx/>
                <a:uFillTx/>
              </a:rPr>
              <a:t>Strategy</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prstClr val="black"/>
                </a:solidFill>
                <a:effectLst/>
                <a:highlight>
                  <a:srgbClr val="00FF00"/>
                </a:highlight>
                <a:uLnTx/>
                <a:uFillTx/>
              </a:rPr>
              <a:t>Risk Management</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prstClr val="black"/>
                </a:solidFill>
                <a:effectLst/>
                <a:highlight>
                  <a:srgbClr val="00FF00"/>
                </a:highlight>
                <a:uLnTx/>
                <a:uFillTx/>
              </a:rPr>
              <a:t>Metrics and Targets</a:t>
            </a:r>
          </a:p>
        </p:txBody>
      </p:sp>
      <p:sp>
        <p:nvSpPr>
          <p:cNvPr id="3" name="Speech Bubble: Oval 2">
            <a:extLst>
              <a:ext uri="{FF2B5EF4-FFF2-40B4-BE49-F238E27FC236}">
                <a16:creationId xmlns:a16="http://schemas.microsoft.com/office/drawing/2014/main" id="{38BD0967-4870-9D21-5878-D8309439BF88}"/>
              </a:ext>
            </a:extLst>
          </p:cNvPr>
          <p:cNvSpPr/>
          <p:nvPr/>
        </p:nvSpPr>
        <p:spPr>
          <a:xfrm>
            <a:off x="7680176" y="3717032"/>
            <a:ext cx="3600400" cy="2263499"/>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black"/>
                </a:solidFill>
                <a:effectLst/>
                <a:uLnTx/>
                <a:uFillTx/>
                <a:latin typeface="Calibri" panose="020F0502020204030204"/>
                <a:ea typeface="+mn-ea"/>
                <a:cs typeface="+mn-cs"/>
              </a:rPr>
              <a:t>The Accountants</a:t>
            </a:r>
          </a:p>
        </p:txBody>
      </p:sp>
    </p:spTree>
    <p:extLst>
      <p:ext uri="{BB962C8B-B14F-4D97-AF65-F5344CB8AC3E}">
        <p14:creationId xmlns:p14="http://schemas.microsoft.com/office/powerpoint/2010/main" val="2056103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34C50B8-114D-CB02-64C4-2CBB325C3A5D}"/>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dirty="0">
                <a:latin typeface="Arial"/>
              </a:rPr>
              <a:t>Australia</a:t>
            </a:r>
          </a:p>
          <a:p>
            <a:endParaRPr lang="en-AU" dirty="0"/>
          </a:p>
        </p:txBody>
      </p:sp>
      <p:sp>
        <p:nvSpPr>
          <p:cNvPr id="9" name="TextBox 8">
            <a:extLst>
              <a:ext uri="{FF2B5EF4-FFF2-40B4-BE49-F238E27FC236}">
                <a16:creationId xmlns:a16="http://schemas.microsoft.com/office/drawing/2014/main" id="{7B552FB5-6BAE-1962-9757-63EACF5F0C0C}"/>
              </a:ext>
            </a:extLst>
          </p:cNvPr>
          <p:cNvSpPr txBox="1"/>
          <p:nvPr/>
        </p:nvSpPr>
        <p:spPr>
          <a:xfrm>
            <a:off x="129220" y="1412776"/>
            <a:ext cx="11789902" cy="4893647"/>
          </a:xfrm>
          <a:prstGeom prst="rect">
            <a:avLst/>
          </a:prstGeom>
          <a:noFill/>
        </p:spPr>
        <p:txBody>
          <a:bodyPr wrap="square">
            <a:spAutoFit/>
          </a:bodyPr>
          <a:lstStyle/>
          <a:p>
            <a:pPr>
              <a:defRPr/>
            </a:pPr>
            <a:r>
              <a:rPr kumimoji="0" lang="en-AU" sz="2400" b="1" i="0" u="none" strike="noStrike" kern="0" cap="none" spc="0" normalizeH="0" baseline="0" noProof="0" dirty="0">
                <a:ln>
                  <a:noFill/>
                </a:ln>
                <a:solidFill>
                  <a:prstClr val="black"/>
                </a:solidFill>
                <a:effectLst/>
                <a:uLnTx/>
                <a:uFillTx/>
              </a:rPr>
              <a:t>Mandatory Climate Reporting - Companies</a:t>
            </a:r>
          </a:p>
          <a:p>
            <a:pPr>
              <a:defRPr/>
            </a:pPr>
            <a:endParaRPr kumimoji="0" lang="en-AU" sz="24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spcBef>
                <a:spcPts val="0"/>
              </a:spcBef>
              <a:spcAft>
                <a:spcPts val="0"/>
              </a:spcAft>
              <a:buClrTx/>
              <a:buSzTx/>
              <a:buFont typeface="Arial" panose="020B0604020202020204" pitchFamily="34" charset="0"/>
              <a:buChar char="•"/>
              <a:tabLst/>
              <a:defRPr/>
            </a:pPr>
            <a:r>
              <a:rPr lang="en-AU" sz="2400" kern="0" dirty="0">
                <a:solidFill>
                  <a:prstClr val="black"/>
                </a:solidFill>
              </a:rPr>
              <a:t>September 2024: </a:t>
            </a:r>
            <a:r>
              <a:rPr kumimoji="0" lang="en-AU" sz="2400" b="0" i="0" u="none" strike="noStrike" kern="0" cap="none" spc="0" normalizeH="0" baseline="0" noProof="0" dirty="0">
                <a:ln>
                  <a:noFill/>
                </a:ln>
                <a:solidFill>
                  <a:prstClr val="black"/>
                </a:solidFill>
                <a:effectLst/>
                <a:highlight>
                  <a:srgbClr val="FFFF00"/>
                </a:highlight>
                <a:uLnTx/>
                <a:uFillTx/>
              </a:rPr>
              <a:t>AASB S1 (voluntary) </a:t>
            </a:r>
            <a:r>
              <a:rPr kumimoji="0" lang="en-AU" sz="2400" b="0" i="0" u="none" strike="noStrike" kern="0" cap="none" spc="0" normalizeH="0" baseline="0" noProof="0" dirty="0">
                <a:ln>
                  <a:noFill/>
                </a:ln>
                <a:solidFill>
                  <a:prstClr val="black"/>
                </a:solidFill>
                <a:effectLst/>
                <a:uLnTx/>
                <a:uFillTx/>
              </a:rPr>
              <a:t>and </a:t>
            </a:r>
            <a:r>
              <a:rPr kumimoji="0" lang="en-AU" sz="2400" b="0" i="0" u="none" strike="noStrike" kern="0" cap="none" spc="0" normalizeH="0" baseline="0" noProof="0" dirty="0">
                <a:ln>
                  <a:noFill/>
                </a:ln>
                <a:solidFill>
                  <a:prstClr val="black"/>
                </a:solidFill>
                <a:effectLst/>
                <a:highlight>
                  <a:srgbClr val="FFFF00"/>
                </a:highlight>
                <a:uLnTx/>
                <a:uFillTx/>
              </a:rPr>
              <a:t>AASB S2 (mandatory for some)</a:t>
            </a:r>
          </a:p>
          <a:p>
            <a:pPr marL="342900" marR="0" lvl="0" indent="-342900" defTabSz="914400" eaLnBrk="1" fontAlgn="auto" latinLnBrk="0" hangingPunct="1">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black"/>
                </a:solidFill>
                <a:effectLst/>
                <a:uLnTx/>
                <a:uFillTx/>
              </a:rPr>
              <a:t>AASB S2 not exactly the same as IFRS S2 (e.g. don’t need to refer to SASB industry standards)</a:t>
            </a:r>
          </a:p>
          <a:p>
            <a:pPr marL="342900" indent="-342900">
              <a:buFont typeface="Arial" panose="020B0604020202020204" pitchFamily="34" charset="0"/>
              <a:buChar char="•"/>
              <a:defRPr/>
            </a:pPr>
            <a:r>
              <a:rPr kumimoji="0" lang="en-AU" sz="2400" b="0" i="0" u="none" strike="noStrike" kern="0" cap="none" spc="0" normalizeH="0" baseline="0" noProof="0" dirty="0">
                <a:ln>
                  <a:noFill/>
                </a:ln>
                <a:solidFill>
                  <a:prstClr val="black"/>
                </a:solidFill>
                <a:effectLst/>
                <a:uLnTx/>
                <a:uFillTx/>
              </a:rPr>
              <a:t>Large companies (</a:t>
            </a:r>
            <a:r>
              <a:rPr kumimoji="0" lang="en-AU" sz="2400" b="0" i="1" u="none" strike="noStrike" kern="0" cap="none" spc="0" normalizeH="0" baseline="0" noProof="0" dirty="0">
                <a:ln>
                  <a:noFill/>
                </a:ln>
                <a:solidFill>
                  <a:prstClr val="black"/>
                </a:solidFill>
                <a:effectLst/>
                <a:uLnTx/>
                <a:uFillTx/>
              </a:rPr>
              <a:t>reporting entities who are required to prepare financial reports under </a:t>
            </a:r>
            <a:r>
              <a:rPr kumimoji="0" lang="en-AU" sz="2400" b="0" i="1" u="none" strike="noStrike" kern="0" cap="none" spc="0" normalizeH="0" baseline="0" noProof="0" dirty="0">
                <a:ln>
                  <a:noFill/>
                </a:ln>
                <a:solidFill>
                  <a:prstClr val="black"/>
                </a:solidFill>
                <a:effectLst/>
                <a:highlight>
                  <a:srgbClr val="FFFF00"/>
                </a:highlight>
                <a:uLnTx/>
                <a:uFillTx/>
              </a:rPr>
              <a:t>Chapter 2M </a:t>
            </a:r>
            <a:r>
              <a:rPr kumimoji="0" lang="en-AU" sz="2400" b="0" i="1" u="none" strike="noStrike" kern="0" cap="none" spc="0" normalizeH="0" baseline="0" noProof="0" dirty="0">
                <a:ln>
                  <a:noFill/>
                </a:ln>
                <a:solidFill>
                  <a:prstClr val="black"/>
                </a:solidFill>
                <a:effectLst/>
                <a:uLnTx/>
                <a:uFillTx/>
              </a:rPr>
              <a:t>of the Corporation Act 2001 which are included in scope of the legislation and </a:t>
            </a:r>
            <a:r>
              <a:rPr kumimoji="0" lang="en-AU" sz="2400" b="0" i="1" u="none" strike="noStrike" kern="0" cap="none" spc="0" normalizeH="0" baseline="0" noProof="0" dirty="0">
                <a:ln>
                  <a:noFill/>
                </a:ln>
                <a:solidFill>
                  <a:prstClr val="black"/>
                </a:solidFill>
                <a:effectLst/>
                <a:highlight>
                  <a:srgbClr val="FFFF00"/>
                </a:highlight>
                <a:uLnTx/>
                <a:uFillTx/>
              </a:rPr>
              <a:t>meet thresholds</a:t>
            </a:r>
            <a:r>
              <a:rPr kumimoji="0" lang="en-AU" sz="2400" b="0" i="1" u="none" strike="noStrike" kern="0" cap="none" spc="0" normalizeH="0" baseline="0" noProof="0" dirty="0">
                <a:ln>
                  <a:noFill/>
                </a:ln>
                <a:solidFill>
                  <a:prstClr val="black"/>
                </a:solidFill>
                <a:effectLst/>
                <a:uLnTx/>
                <a:uFillTx/>
              </a:rPr>
              <a:t>).</a:t>
            </a:r>
          </a:p>
          <a:p>
            <a:pPr marL="342900" marR="0" lvl="0" indent="-342900" defTabSz="914400" eaLnBrk="1" fontAlgn="auto" latinLnBrk="0" hangingPunct="1">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black"/>
                </a:solidFill>
                <a:effectLst/>
                <a:uLnTx/>
                <a:uFillTx/>
              </a:rPr>
              <a:t>Corporate annual report: Financial statements, Directors’ report, Auditors’ report, </a:t>
            </a:r>
            <a:r>
              <a:rPr kumimoji="0" lang="en-AU" sz="2400" b="0" i="0" u="none" strike="noStrike" kern="0" cap="none" spc="0" normalizeH="0" baseline="0" noProof="0" dirty="0">
                <a:ln>
                  <a:noFill/>
                </a:ln>
                <a:solidFill>
                  <a:prstClr val="black"/>
                </a:solidFill>
                <a:effectLst/>
                <a:highlight>
                  <a:srgbClr val="FFFF00"/>
                </a:highlight>
                <a:uLnTx/>
                <a:uFillTx/>
              </a:rPr>
              <a:t>Sustainability / Climate Report</a:t>
            </a:r>
          </a:p>
          <a:p>
            <a:pPr marL="342900" marR="0" lvl="0" indent="-342900" defTabSz="914400" eaLnBrk="1" fontAlgn="auto" latinLnBrk="0" hangingPunct="1">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black"/>
                </a:solidFill>
                <a:effectLst/>
                <a:highlight>
                  <a:srgbClr val="FFFF00"/>
                </a:highlight>
                <a:uLnTx/>
                <a:uFillTx/>
              </a:rPr>
              <a:t>Assurance</a:t>
            </a:r>
            <a:r>
              <a:rPr kumimoji="0" lang="en-AU" sz="2400" b="0" i="0" u="none" strike="noStrike" kern="0" cap="none" spc="0" normalizeH="0" baseline="0" noProof="0" dirty="0">
                <a:ln>
                  <a:noFill/>
                </a:ln>
                <a:solidFill>
                  <a:prstClr val="black"/>
                </a:solidFill>
                <a:effectLst/>
                <a:uLnTx/>
                <a:uFillTx/>
              </a:rPr>
              <a:t> report from their </a:t>
            </a:r>
            <a:r>
              <a:rPr kumimoji="0" lang="en-AU" sz="2400" b="0" i="0" u="none" strike="noStrike" kern="0" cap="none" spc="0" normalizeH="0" baseline="0" noProof="0" dirty="0">
                <a:ln>
                  <a:noFill/>
                </a:ln>
                <a:solidFill>
                  <a:prstClr val="black"/>
                </a:solidFill>
                <a:effectLst/>
                <a:highlight>
                  <a:srgbClr val="00FF00"/>
                </a:highlight>
                <a:uLnTx/>
                <a:uFillTx/>
              </a:rPr>
              <a:t>financial auditors </a:t>
            </a:r>
          </a:p>
          <a:p>
            <a:pPr marL="342900" marR="0" lvl="0" indent="-342900" defTabSz="914400" eaLnBrk="1" fontAlgn="auto" latinLnBrk="0" hangingPunct="1">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black"/>
                </a:solidFill>
                <a:effectLst/>
                <a:uLnTx/>
                <a:uFillTx/>
              </a:rPr>
              <a:t>Starting on or after </a:t>
            </a:r>
            <a:r>
              <a:rPr kumimoji="0" lang="en-AU" sz="2400" b="0" i="0" u="none" strike="noStrike" kern="0" cap="none" spc="0" normalizeH="0" baseline="0" noProof="0" dirty="0">
                <a:ln>
                  <a:noFill/>
                </a:ln>
                <a:solidFill>
                  <a:prstClr val="black"/>
                </a:solidFill>
                <a:effectLst/>
                <a:highlight>
                  <a:srgbClr val="FFFF00"/>
                </a:highlight>
                <a:uLnTx/>
                <a:uFillTx/>
              </a:rPr>
              <a:t>1 January 2025 </a:t>
            </a:r>
            <a:r>
              <a:rPr kumimoji="0" lang="en-AU" sz="2400" b="0" i="0" u="none" strike="noStrike" kern="0" cap="none" spc="0" normalizeH="0" baseline="0" noProof="0" dirty="0">
                <a:ln>
                  <a:noFill/>
                </a:ln>
                <a:solidFill>
                  <a:prstClr val="black"/>
                </a:solidFill>
                <a:effectLst/>
                <a:uLnTx/>
                <a:uFillTx/>
              </a:rPr>
              <a:t>(three groups are phased in)</a:t>
            </a:r>
          </a:p>
          <a:p>
            <a:pPr marL="342900" marR="0" lvl="0" indent="-342900" defTabSz="914400" eaLnBrk="1" fontAlgn="auto" latinLnBrk="0" hangingPunct="1">
              <a:spcBef>
                <a:spcPts val="0"/>
              </a:spcBef>
              <a:spcAft>
                <a:spcPts val="0"/>
              </a:spcAft>
              <a:buClrTx/>
              <a:buSzTx/>
              <a:buFont typeface="Arial" panose="020B0604020202020204" pitchFamily="34" charset="0"/>
              <a:buChar char="•"/>
              <a:tabLst/>
              <a:defRPr/>
            </a:pPr>
            <a:r>
              <a:rPr lang="en-AU" sz="2400" kern="0" dirty="0">
                <a:solidFill>
                  <a:prstClr val="black"/>
                </a:solidFill>
              </a:rPr>
              <a:t>Assurance: limited and then reasonable from year 4</a:t>
            </a:r>
            <a:endParaRPr kumimoji="0" lang="en-AU" sz="2400" b="0" i="0" u="none" strike="noStrike" kern="0" cap="none" spc="0" normalizeH="0" baseline="0" noProof="0" dirty="0">
              <a:ln>
                <a:noFill/>
              </a:ln>
              <a:solidFill>
                <a:prstClr val="black"/>
              </a:solidFill>
              <a:effectLst/>
              <a:uLnTx/>
              <a:uFillTx/>
            </a:endParaRPr>
          </a:p>
        </p:txBody>
      </p:sp>
      <p:pic>
        <p:nvPicPr>
          <p:cNvPr id="10" name="Picture 9">
            <a:extLst>
              <a:ext uri="{FF2B5EF4-FFF2-40B4-BE49-F238E27FC236}">
                <a16:creationId xmlns:a16="http://schemas.microsoft.com/office/drawing/2014/main" id="{5D8FFAF1-B995-B871-CF7B-36E600B75F9C}"/>
              </a:ext>
            </a:extLst>
          </p:cNvPr>
          <p:cNvPicPr>
            <a:picLocks noChangeAspect="1"/>
          </p:cNvPicPr>
          <p:nvPr/>
        </p:nvPicPr>
        <p:blipFill>
          <a:blip r:embed="rId3"/>
          <a:stretch>
            <a:fillRect/>
          </a:stretch>
        </p:blipFill>
        <p:spPr>
          <a:xfrm>
            <a:off x="2063552" y="96107"/>
            <a:ext cx="1730790" cy="865395"/>
          </a:xfrm>
          <a:prstGeom prst="rect">
            <a:avLst/>
          </a:prstGeom>
        </p:spPr>
      </p:pic>
      <p:sp>
        <p:nvSpPr>
          <p:cNvPr id="12" name="Speech Bubble: Oval 11">
            <a:extLst>
              <a:ext uri="{FF2B5EF4-FFF2-40B4-BE49-F238E27FC236}">
                <a16:creationId xmlns:a16="http://schemas.microsoft.com/office/drawing/2014/main" id="{3851EFB0-5DB2-814F-1D8E-C82A9BC4823A}"/>
              </a:ext>
            </a:extLst>
          </p:cNvPr>
          <p:cNvSpPr/>
          <p:nvPr/>
        </p:nvSpPr>
        <p:spPr>
          <a:xfrm>
            <a:off x="6312024" y="-372"/>
            <a:ext cx="2223341" cy="1617133"/>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black"/>
                </a:solidFill>
                <a:effectLst/>
                <a:uLnTx/>
                <a:uFillTx/>
                <a:latin typeface="Calibri" panose="020F0502020204030204"/>
                <a:ea typeface="+mn-ea"/>
                <a:cs typeface="+mn-cs"/>
              </a:rPr>
              <a:t>‘Climate First, not Climate only’</a:t>
            </a:r>
          </a:p>
        </p:txBody>
      </p:sp>
    </p:spTree>
    <p:extLst>
      <p:ext uri="{BB962C8B-B14F-4D97-AF65-F5344CB8AC3E}">
        <p14:creationId xmlns:p14="http://schemas.microsoft.com/office/powerpoint/2010/main" val="2987186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388DA-713B-4718-F7C5-77C038C6EEDD}"/>
              </a:ext>
            </a:extLst>
          </p:cNvPr>
          <p:cNvPicPr>
            <a:picLocks noChangeAspect="1"/>
          </p:cNvPicPr>
          <p:nvPr/>
        </p:nvPicPr>
        <p:blipFill>
          <a:blip r:embed="rId3"/>
          <a:stretch>
            <a:fillRect/>
          </a:stretch>
        </p:blipFill>
        <p:spPr>
          <a:xfrm>
            <a:off x="695401" y="188640"/>
            <a:ext cx="8358862" cy="6480720"/>
          </a:xfrm>
          <a:prstGeom prst="rect">
            <a:avLst/>
          </a:prstGeom>
        </p:spPr>
      </p:pic>
      <p:sp>
        <p:nvSpPr>
          <p:cNvPr id="4" name="Speech Bubble: Oval 3">
            <a:extLst>
              <a:ext uri="{FF2B5EF4-FFF2-40B4-BE49-F238E27FC236}">
                <a16:creationId xmlns:a16="http://schemas.microsoft.com/office/drawing/2014/main" id="{02C3D451-88FF-7B2C-3280-E8EE5E729247}"/>
              </a:ext>
            </a:extLst>
          </p:cNvPr>
          <p:cNvSpPr/>
          <p:nvPr/>
        </p:nvSpPr>
        <p:spPr>
          <a:xfrm>
            <a:off x="9480376" y="2116860"/>
            <a:ext cx="2016223" cy="167218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Size Thresholds for Section 2M reporters</a:t>
            </a:r>
          </a:p>
        </p:txBody>
      </p:sp>
    </p:spTree>
    <p:extLst>
      <p:ext uri="{BB962C8B-B14F-4D97-AF65-F5344CB8AC3E}">
        <p14:creationId xmlns:p14="http://schemas.microsoft.com/office/powerpoint/2010/main" val="1126801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9B6E4-2926-BFE9-2311-71EC6AC487AE}"/>
              </a:ext>
            </a:extLst>
          </p:cNvPr>
          <p:cNvPicPr>
            <a:picLocks noChangeAspect="1"/>
          </p:cNvPicPr>
          <p:nvPr/>
        </p:nvPicPr>
        <p:blipFill>
          <a:blip r:embed="rId3"/>
          <a:stretch>
            <a:fillRect/>
          </a:stretch>
        </p:blipFill>
        <p:spPr>
          <a:xfrm>
            <a:off x="1775520" y="1988840"/>
            <a:ext cx="8374743" cy="2665834"/>
          </a:xfrm>
          <a:prstGeom prst="rect">
            <a:avLst/>
          </a:prstGeom>
        </p:spPr>
      </p:pic>
      <p:sp>
        <p:nvSpPr>
          <p:cNvPr id="6" name="Text Placeholder 4">
            <a:extLst>
              <a:ext uri="{FF2B5EF4-FFF2-40B4-BE49-F238E27FC236}">
                <a16:creationId xmlns:a16="http://schemas.microsoft.com/office/drawing/2014/main" id="{0B0CD7EF-F3ED-61C8-143C-0E5CA3D89827}"/>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dirty="0">
                <a:latin typeface="Arial"/>
              </a:rPr>
              <a:t>Australia mandatory reporting timeline - companies</a:t>
            </a:r>
          </a:p>
          <a:p>
            <a:endParaRPr lang="en-AU" dirty="0"/>
          </a:p>
        </p:txBody>
      </p:sp>
    </p:spTree>
    <p:extLst>
      <p:ext uri="{BB962C8B-B14F-4D97-AF65-F5344CB8AC3E}">
        <p14:creationId xmlns:p14="http://schemas.microsoft.com/office/powerpoint/2010/main" val="3719777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02C3D451-88FF-7B2C-3280-E8EE5E729247}"/>
              </a:ext>
            </a:extLst>
          </p:cNvPr>
          <p:cNvSpPr/>
          <p:nvPr/>
        </p:nvSpPr>
        <p:spPr>
          <a:xfrm>
            <a:off x="9912424" y="2132856"/>
            <a:ext cx="2016223" cy="167218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Assurance timeline ASSA 5010</a:t>
            </a:r>
          </a:p>
        </p:txBody>
      </p:sp>
      <p:pic>
        <p:nvPicPr>
          <p:cNvPr id="7" name="Picture 6">
            <a:extLst>
              <a:ext uri="{FF2B5EF4-FFF2-40B4-BE49-F238E27FC236}">
                <a16:creationId xmlns:a16="http://schemas.microsoft.com/office/drawing/2014/main" id="{B5A4D4D3-F7F6-CB90-D044-35820E9E35EB}"/>
              </a:ext>
            </a:extLst>
          </p:cNvPr>
          <p:cNvPicPr>
            <a:picLocks noChangeAspect="1"/>
          </p:cNvPicPr>
          <p:nvPr/>
        </p:nvPicPr>
        <p:blipFill>
          <a:blip r:embed="rId3"/>
          <a:stretch>
            <a:fillRect/>
          </a:stretch>
        </p:blipFill>
        <p:spPr>
          <a:xfrm>
            <a:off x="32410" y="332656"/>
            <a:ext cx="9159934" cy="5976664"/>
          </a:xfrm>
          <a:prstGeom prst="rect">
            <a:avLst/>
          </a:prstGeom>
        </p:spPr>
      </p:pic>
    </p:spTree>
    <p:extLst>
      <p:ext uri="{BB962C8B-B14F-4D97-AF65-F5344CB8AC3E}">
        <p14:creationId xmlns:p14="http://schemas.microsoft.com/office/powerpoint/2010/main" val="2215139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02C3D451-88FF-7B2C-3280-E8EE5E729247}"/>
              </a:ext>
            </a:extLst>
          </p:cNvPr>
          <p:cNvSpPr/>
          <p:nvPr/>
        </p:nvSpPr>
        <p:spPr>
          <a:xfrm>
            <a:off x="8472264" y="1340768"/>
            <a:ext cx="3312367" cy="273630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Public sector </a:t>
            </a:r>
          </a:p>
          <a:p>
            <a:pPr algn="ctr"/>
            <a:endParaRPr lang="en-AU" dirty="0"/>
          </a:p>
          <a:p>
            <a:pPr algn="ctr"/>
            <a:r>
              <a:rPr lang="en-AU" dirty="0"/>
              <a:t>IPSASB: SRS Exposure Draft 1, Climate-related Disclosures</a:t>
            </a:r>
          </a:p>
        </p:txBody>
      </p:sp>
      <p:pic>
        <p:nvPicPr>
          <p:cNvPr id="3" name="Picture 2">
            <a:extLst>
              <a:ext uri="{FF2B5EF4-FFF2-40B4-BE49-F238E27FC236}">
                <a16:creationId xmlns:a16="http://schemas.microsoft.com/office/drawing/2014/main" id="{09FC3DC7-53BC-007F-4749-96B9C344C77D}"/>
              </a:ext>
            </a:extLst>
          </p:cNvPr>
          <p:cNvPicPr>
            <a:picLocks noChangeAspect="1"/>
          </p:cNvPicPr>
          <p:nvPr/>
        </p:nvPicPr>
        <p:blipFill>
          <a:blip r:embed="rId3"/>
          <a:stretch>
            <a:fillRect/>
          </a:stretch>
        </p:blipFill>
        <p:spPr>
          <a:xfrm>
            <a:off x="551384" y="1124744"/>
            <a:ext cx="7439025" cy="5562600"/>
          </a:xfrm>
          <a:prstGeom prst="rect">
            <a:avLst/>
          </a:prstGeom>
        </p:spPr>
      </p:pic>
      <p:sp>
        <p:nvSpPr>
          <p:cNvPr id="5" name="Text Placeholder 4">
            <a:extLst>
              <a:ext uri="{FF2B5EF4-FFF2-40B4-BE49-F238E27FC236}">
                <a16:creationId xmlns:a16="http://schemas.microsoft.com/office/drawing/2014/main" id="{F500335C-9ACD-B7E2-F29E-71EE3DB8A69E}"/>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dirty="0">
                <a:latin typeface="Arial"/>
              </a:rPr>
              <a:t>Australia Commonwealth Climate disclosure – Public Sector</a:t>
            </a:r>
          </a:p>
          <a:p>
            <a:endParaRPr lang="en-AU" dirty="0"/>
          </a:p>
        </p:txBody>
      </p:sp>
      <p:sp>
        <p:nvSpPr>
          <p:cNvPr id="11" name="Arrow: Down 10">
            <a:extLst>
              <a:ext uri="{FF2B5EF4-FFF2-40B4-BE49-F238E27FC236}">
                <a16:creationId xmlns:a16="http://schemas.microsoft.com/office/drawing/2014/main" id="{38D050D8-BE47-84A4-266E-8EA109C8AC49}"/>
              </a:ext>
            </a:extLst>
          </p:cNvPr>
          <p:cNvSpPr/>
          <p:nvPr/>
        </p:nvSpPr>
        <p:spPr>
          <a:xfrm rot="7146722">
            <a:off x="8192415" y="3868052"/>
            <a:ext cx="484632" cy="11130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Down 11">
            <a:extLst>
              <a:ext uri="{FF2B5EF4-FFF2-40B4-BE49-F238E27FC236}">
                <a16:creationId xmlns:a16="http://schemas.microsoft.com/office/drawing/2014/main" id="{DAE51CBA-9661-0E73-901C-D887781279B7}"/>
              </a:ext>
            </a:extLst>
          </p:cNvPr>
          <p:cNvSpPr/>
          <p:nvPr/>
        </p:nvSpPr>
        <p:spPr>
          <a:xfrm rot="6931584">
            <a:off x="8186473" y="4776849"/>
            <a:ext cx="484632" cy="10929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7106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029953C-9210-8139-AAA5-C5A94477FC4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Mandatory climate disclosure IFRS S2 / AASB S2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sp>
        <p:nvSpPr>
          <p:cNvPr id="2" name="TextBox 1">
            <a:extLst>
              <a:ext uri="{FF2B5EF4-FFF2-40B4-BE49-F238E27FC236}">
                <a16:creationId xmlns:a16="http://schemas.microsoft.com/office/drawing/2014/main" id="{10EBF211-959D-B7A8-0BD4-10ACDD330432}"/>
              </a:ext>
            </a:extLst>
          </p:cNvPr>
          <p:cNvSpPr txBox="1"/>
          <p:nvPr/>
        </p:nvSpPr>
        <p:spPr>
          <a:xfrm>
            <a:off x="1847528" y="1844827"/>
            <a:ext cx="7848872" cy="290816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AASB</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S2</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Climate-related</a:t>
            </a:r>
            <a:r>
              <a:rPr kumimoji="0" lang="en-AU" sz="2000" b="1" i="1"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Disclosures</a:t>
            </a:r>
            <a:endParaRPr kumimoji="0" lang="en-AU" sz="2000" b="0" i="0" u="none" strike="noStrike" kern="1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endParaRPr>
          </a:p>
          <a:p>
            <a:pPr marL="25400" marR="62865" lvl="0" indent="0" algn="l" defTabSz="914400" rtl="0" eaLnBrk="0" fontAlgn="auto" latinLnBrk="0" hangingPunct="0">
              <a:lnSpc>
                <a:spcPct val="107000"/>
              </a:lnSpc>
              <a:spcBef>
                <a:spcPts val="0"/>
              </a:spcBef>
              <a:spcAft>
                <a:spcPts val="80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“The</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objective</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of</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AASB</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S2</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Climate-related</a:t>
            </a:r>
            <a:r>
              <a:rPr kumimoji="0" lang="en-AU" sz="2000" b="1" i="1"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Disclosures</a:t>
            </a:r>
            <a:r>
              <a:rPr kumimoji="0" lang="en-AU" sz="2000" b="1" i="1"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is</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to</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require</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an</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entity</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to</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disclose</a:t>
            </a:r>
            <a:r>
              <a:rPr kumimoji="0" lang="en-AU" sz="2000" b="1" i="0" u="none" strike="noStrike" kern="0" cap="none" spc="12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information about</a:t>
            </a:r>
            <a:r>
              <a:rPr kumimoji="0" lang="en-AU" sz="2000" b="1" i="0"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its</a:t>
            </a:r>
            <a:r>
              <a:rPr kumimoji="0" lang="en-AU" sz="2000" b="1" i="0"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climate-related</a:t>
            </a:r>
            <a:r>
              <a:rPr kumimoji="0" lang="en-AU" sz="2000" b="1" i="1" u="none" strike="noStrike" kern="0" cap="none" spc="-45"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risks</a:t>
            </a:r>
            <a:r>
              <a:rPr kumimoji="0" lang="en-AU" sz="2000" b="1" i="1" u="none" strike="noStrike" kern="0" cap="none" spc="-45"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and</a:t>
            </a:r>
            <a:r>
              <a:rPr kumimoji="0" lang="en-AU" sz="2000" b="1" i="1" u="none" strike="noStrike" kern="0" cap="none" spc="-45"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opportunities</a:t>
            </a:r>
            <a:r>
              <a:rPr kumimoji="0" lang="en-AU" sz="2000" b="1" i="1" u="none" strike="noStrike" kern="0" cap="none" spc="-45" normalizeH="0" baseline="0" noProof="0" dirty="0">
                <a:ln>
                  <a:noFill/>
                </a:ln>
                <a:solidFill>
                  <a:prstClr val="black"/>
                </a:solidFill>
                <a:effectLst/>
                <a:highlight>
                  <a:srgbClr val="FFFF00"/>
                </a:highligh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that</a:t>
            </a:r>
            <a:r>
              <a:rPr kumimoji="0" lang="en-AU" sz="2000" b="1" i="0"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is</a:t>
            </a:r>
            <a:r>
              <a:rPr kumimoji="0" lang="en-AU" sz="2000" b="1" i="0"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useful</a:t>
            </a:r>
            <a:r>
              <a:rPr kumimoji="0" lang="en-AU" sz="2000" b="1" i="0"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to</a:t>
            </a:r>
            <a:r>
              <a:rPr kumimoji="0" lang="en-AU" sz="2000" b="1" i="0"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primary</a:t>
            </a:r>
            <a:r>
              <a:rPr kumimoji="0" lang="en-AU" sz="2000" b="1" i="1"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users</a:t>
            </a:r>
            <a:r>
              <a:rPr kumimoji="0" lang="en-AU" sz="2000" b="1" i="1"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of</a:t>
            </a:r>
            <a:r>
              <a:rPr kumimoji="0" lang="en-AU" sz="2000" b="1" i="1"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general</a:t>
            </a:r>
            <a:r>
              <a:rPr kumimoji="0" lang="en-AU" sz="2000" b="1" i="1"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purpose</a:t>
            </a:r>
            <a:r>
              <a:rPr kumimoji="0" lang="en-AU" sz="2000" b="1" i="1" u="none" strike="noStrike" kern="0" cap="none" spc="-45"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r>
              <a:rPr kumimoji="0" lang="en-AU" sz="2000" b="1" i="1"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financial reports </a:t>
            </a:r>
            <a:r>
              <a:rPr kumimoji="0" lang="en-AU" sz="2000" b="1"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in making decisions relating to providing resources to the entity.” </a:t>
            </a:r>
            <a:r>
              <a:rPr kumimoji="0" lang="en-AU" sz="2000" b="0" i="0" u="none" strike="noStrike" kern="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(AASB S2, para1).</a:t>
            </a:r>
            <a:endParaRPr kumimoji="0" lang="en-AU" sz="2000" b="0" i="0" u="none" strike="noStrike" kern="1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2000" b="0" i="0" u="none" strike="noStrike" kern="1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332790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A883-6DD1-4A99-FF6F-1E533662206D}"/>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B5D31F21-2F6B-818C-32FD-0E00DA0FB7BE}"/>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C4B1EF09-9B71-0CE9-045A-58F3E0466C5A}"/>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Mandatory climate disclosure IFRS S2 / AASB S2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sp>
        <p:nvSpPr>
          <p:cNvPr id="2" name="TextBox 1">
            <a:extLst>
              <a:ext uri="{FF2B5EF4-FFF2-40B4-BE49-F238E27FC236}">
                <a16:creationId xmlns:a16="http://schemas.microsoft.com/office/drawing/2014/main" id="{C229A697-73E0-2A2F-9B11-F20B3BDEC9C3}"/>
              </a:ext>
            </a:extLst>
          </p:cNvPr>
          <p:cNvSpPr txBox="1"/>
          <p:nvPr/>
        </p:nvSpPr>
        <p:spPr>
          <a:xfrm>
            <a:off x="875420" y="1444013"/>
            <a:ext cx="1044116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IFRS/AASB S2 </a:t>
            </a:r>
            <a:r>
              <a:rPr kumimoji="0" lang="en-AU" sz="2800" b="0" i="0" u="none" strike="noStrike" kern="1200" cap="none" spc="0" normalizeH="0" baseline="0" noProof="0" dirty="0">
                <a:ln>
                  <a:noFill/>
                </a:ln>
                <a:solidFill>
                  <a:prstClr val="black"/>
                </a:solidFill>
                <a:effectLst/>
                <a:highlight>
                  <a:srgbClr val="00FF00"/>
                </a:highlight>
                <a:uLnTx/>
                <a:uFillTx/>
                <a:latin typeface="Arial"/>
                <a:ea typeface="+mn-ea"/>
                <a:cs typeface="+mn-cs"/>
              </a:rPr>
              <a:t>Four Pillars </a:t>
            </a:r>
            <a:r>
              <a:rPr kumimoji="0" lang="en-AU" sz="2800" b="0" i="0" u="none" strike="noStrike" kern="1200" cap="none" spc="0" normalizeH="0" baseline="0" noProof="0" dirty="0">
                <a:ln>
                  <a:noFill/>
                </a:ln>
                <a:solidFill>
                  <a:prstClr val="black"/>
                </a:solidFill>
                <a:effectLst/>
                <a:uLnTx/>
                <a:uFillTx/>
                <a:latin typeface="Arial"/>
                <a:ea typeface="+mn-ea"/>
                <a:cs typeface="+mn-cs"/>
              </a:rPr>
              <a:t>of disclosures:</a:t>
            </a:r>
          </a:p>
        </p:txBody>
      </p:sp>
      <p:pic>
        <p:nvPicPr>
          <p:cNvPr id="2050" name="Picture 2" descr="Greek column ionic order aged ancient decoration architecture alabaster 10.2&quot;">
            <a:extLst>
              <a:ext uri="{FF2B5EF4-FFF2-40B4-BE49-F238E27FC236}">
                <a16:creationId xmlns:a16="http://schemas.microsoft.com/office/drawing/2014/main" id="{BFAD7CDF-35AA-C71E-E8E1-8FCB7A59A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39" y="3937289"/>
            <a:ext cx="3238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eek column ionic order aged ancient decoration architecture alabaster 10.2&quot;">
            <a:extLst>
              <a:ext uri="{FF2B5EF4-FFF2-40B4-BE49-F238E27FC236}">
                <a16:creationId xmlns:a16="http://schemas.microsoft.com/office/drawing/2014/main" id="{EB57B232-2D14-CC8D-1BC7-A464109A8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288" y="3919164"/>
            <a:ext cx="3238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ek column ionic order aged ancient decoration architecture alabaster 10.2&quot;">
            <a:extLst>
              <a:ext uri="{FF2B5EF4-FFF2-40B4-BE49-F238E27FC236}">
                <a16:creationId xmlns:a16="http://schemas.microsoft.com/office/drawing/2014/main" id="{00EADA66-5D8C-B6A3-6CAE-87E0E3BB4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38" y="3919164"/>
            <a:ext cx="3238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eek column ionic order aged ancient decoration architecture alabaster 10.2&quot;">
            <a:extLst>
              <a:ext uri="{FF2B5EF4-FFF2-40B4-BE49-F238E27FC236}">
                <a16:creationId xmlns:a16="http://schemas.microsoft.com/office/drawing/2014/main" id="{E29B17AC-0AC2-DAF2-06FE-43A9865B6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726" y="3937289"/>
            <a:ext cx="32385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8DFF70-850E-3A7F-1163-6F62C3FB916F}"/>
              </a:ext>
            </a:extLst>
          </p:cNvPr>
          <p:cNvSpPr txBox="1"/>
          <p:nvPr/>
        </p:nvSpPr>
        <p:spPr>
          <a:xfrm>
            <a:off x="9113980" y="2515240"/>
            <a:ext cx="2387116"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Metrics and Targets</a:t>
            </a:r>
          </a:p>
        </p:txBody>
      </p:sp>
      <p:sp>
        <p:nvSpPr>
          <p:cNvPr id="6" name="TextBox 5">
            <a:extLst>
              <a:ext uri="{FF2B5EF4-FFF2-40B4-BE49-F238E27FC236}">
                <a16:creationId xmlns:a16="http://schemas.microsoft.com/office/drawing/2014/main" id="{D1E24F2B-F66E-59C2-D642-B9A6CA1EEDE9}"/>
              </a:ext>
            </a:extLst>
          </p:cNvPr>
          <p:cNvSpPr txBox="1"/>
          <p:nvPr/>
        </p:nvSpPr>
        <p:spPr>
          <a:xfrm>
            <a:off x="6266438" y="2534169"/>
            <a:ext cx="2470492"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Risk management</a:t>
            </a:r>
          </a:p>
        </p:txBody>
      </p:sp>
      <p:sp>
        <p:nvSpPr>
          <p:cNvPr id="7" name="TextBox 6">
            <a:extLst>
              <a:ext uri="{FF2B5EF4-FFF2-40B4-BE49-F238E27FC236}">
                <a16:creationId xmlns:a16="http://schemas.microsoft.com/office/drawing/2014/main" id="{C99543D5-6230-B5AB-BA34-36D8A3A77763}"/>
              </a:ext>
            </a:extLst>
          </p:cNvPr>
          <p:cNvSpPr txBox="1"/>
          <p:nvPr/>
        </p:nvSpPr>
        <p:spPr>
          <a:xfrm>
            <a:off x="3445578" y="2515241"/>
            <a:ext cx="2387116"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E494D84-342D-9E61-E0A8-A024113FB2A3}"/>
              </a:ext>
            </a:extLst>
          </p:cNvPr>
          <p:cNvSpPr txBox="1"/>
          <p:nvPr/>
        </p:nvSpPr>
        <p:spPr>
          <a:xfrm>
            <a:off x="529231" y="2515241"/>
            <a:ext cx="2387116"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Governance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9137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029953C-9210-8139-AAA5-C5A94477FC4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Mandatory climate disclosure IFRS S2 / AASB S2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sp>
        <p:nvSpPr>
          <p:cNvPr id="2" name="TextBox 1">
            <a:extLst>
              <a:ext uri="{FF2B5EF4-FFF2-40B4-BE49-F238E27FC236}">
                <a16:creationId xmlns:a16="http://schemas.microsoft.com/office/drawing/2014/main" id="{10EBF211-959D-B7A8-0BD4-10ACDD330432}"/>
              </a:ext>
            </a:extLst>
          </p:cNvPr>
          <p:cNvSpPr txBox="1"/>
          <p:nvPr/>
        </p:nvSpPr>
        <p:spPr>
          <a:xfrm>
            <a:off x="2171564" y="1828543"/>
            <a:ext cx="7848872" cy="115897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AU" sz="2000" b="1" i="0" u="none" strike="noStrike" kern="1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Climate-related risks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AU" sz="2000" b="0" i="0" u="none" strike="noStrike" kern="1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“the potential negative effects of climate change on an entity” (IFRS S2 p.19). </a:t>
            </a:r>
          </a:p>
        </p:txBody>
      </p:sp>
      <p:sp>
        <p:nvSpPr>
          <p:cNvPr id="6" name="TextBox 5">
            <a:extLst>
              <a:ext uri="{FF2B5EF4-FFF2-40B4-BE49-F238E27FC236}">
                <a16:creationId xmlns:a16="http://schemas.microsoft.com/office/drawing/2014/main" id="{0AE08C91-F720-80FA-3EC2-52E82EA71F54}"/>
              </a:ext>
            </a:extLst>
          </p:cNvPr>
          <p:cNvSpPr txBox="1"/>
          <p:nvPr/>
        </p:nvSpPr>
        <p:spPr>
          <a:xfrm>
            <a:off x="407368" y="3883186"/>
            <a:ext cx="5004557"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Climate-related </a:t>
            </a:r>
            <a:r>
              <a:rPr kumimoji="0" lang="en-AU" sz="2000" b="1" i="0" u="none" strike="noStrike" kern="12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physical risks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Risks related to the physical impacts of climate change, such as the impact of  storms, floods, drought or heatwaves on the entity and its value chain, which are increasing in severity and frequency </a:t>
            </a:r>
            <a:endParaRPr kumimoji="0" lang="en-AU"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6DA54B7E-5461-B5D9-C7CB-160118202367}"/>
              </a:ext>
            </a:extLst>
          </p:cNvPr>
          <p:cNvSpPr txBox="1"/>
          <p:nvPr/>
        </p:nvSpPr>
        <p:spPr>
          <a:xfrm>
            <a:off x="6564052" y="3904499"/>
            <a:ext cx="4968552"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a:ea typeface="+mn-ea"/>
                <a:cs typeface="+mn-cs"/>
              </a:rPr>
              <a:t>Climate-related </a:t>
            </a:r>
            <a:r>
              <a:rPr kumimoji="0" lang="en-AU" sz="2000" b="1" i="0" u="none" strike="noStrike" kern="1200" cap="none" spc="0" normalizeH="0" baseline="0" noProof="0" dirty="0">
                <a:ln>
                  <a:noFill/>
                </a:ln>
                <a:solidFill>
                  <a:prstClr val="black"/>
                </a:solidFill>
                <a:effectLst/>
                <a:uLnTx/>
                <a:uFillTx/>
                <a:latin typeface="Arial"/>
                <a:ea typeface="+mn-ea"/>
                <a:cs typeface="+mn-cs"/>
              </a:rPr>
              <a:t>transition risks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a:ea typeface="+mn-ea"/>
                <a:cs typeface="+mn-cs"/>
              </a:rPr>
              <a:t>Risks related to the transition to a lower-carbon economy, such as the impact of carbon pricing mechanisms and policies promoting sustainable land-use practices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Arrow: Right 8">
            <a:extLst>
              <a:ext uri="{FF2B5EF4-FFF2-40B4-BE49-F238E27FC236}">
                <a16:creationId xmlns:a16="http://schemas.microsoft.com/office/drawing/2014/main" id="{3B71D929-2F35-3D40-D362-B2D15617CBB4}"/>
              </a:ext>
            </a:extLst>
          </p:cNvPr>
          <p:cNvSpPr/>
          <p:nvPr/>
        </p:nvSpPr>
        <p:spPr>
          <a:xfrm rot="8157237">
            <a:off x="2941929" y="321554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Arrow: Right 11">
            <a:extLst>
              <a:ext uri="{FF2B5EF4-FFF2-40B4-BE49-F238E27FC236}">
                <a16:creationId xmlns:a16="http://schemas.microsoft.com/office/drawing/2014/main" id="{83E4C969-9B4B-D58F-3ACE-D6CC6E89C3A6}"/>
              </a:ext>
            </a:extLst>
          </p:cNvPr>
          <p:cNvSpPr/>
          <p:nvPr/>
        </p:nvSpPr>
        <p:spPr>
          <a:xfrm rot="2943608">
            <a:off x="7910600" y="319303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2138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2AFC-A1C8-CB31-EFD9-051939B6DDC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671938B-225A-ED7E-70AD-4B146ECB0900}"/>
              </a:ext>
            </a:extLst>
          </p:cNvPr>
          <p:cNvSpPr>
            <a:spLocks noGrp="1"/>
          </p:cNvSpPr>
          <p:nvPr>
            <p:ph type="body" sz="quarter" idx="11"/>
          </p:nvPr>
        </p:nvSpPr>
        <p:spPr>
          <a:xfrm>
            <a:off x="23292" y="116632"/>
            <a:ext cx="9472883" cy="792088"/>
          </a:xfrm>
        </p:spPr>
        <p:txBody>
          <a:bodyPr/>
          <a:lstStyle/>
          <a:p>
            <a:r>
              <a:rPr lang="en-AU" sz="2400" b="1" dirty="0"/>
              <a:t>BEWA Conference 2025, Ambrose Estate, Wembley Downs</a:t>
            </a:r>
          </a:p>
          <a:p>
            <a:r>
              <a:rPr lang="en-AU" sz="2400" b="1" dirty="0"/>
              <a:t>29 August 2025</a:t>
            </a:r>
          </a:p>
        </p:txBody>
      </p:sp>
      <p:sp>
        <p:nvSpPr>
          <p:cNvPr id="6" name="Rectangle 5">
            <a:extLst>
              <a:ext uri="{FF2B5EF4-FFF2-40B4-BE49-F238E27FC236}">
                <a16:creationId xmlns:a16="http://schemas.microsoft.com/office/drawing/2014/main" id="{2B764333-7610-EED7-F2CD-48A67B0717A7}"/>
              </a:ext>
            </a:extLst>
          </p:cNvPr>
          <p:cNvSpPr/>
          <p:nvPr/>
        </p:nvSpPr>
        <p:spPr>
          <a:xfrm>
            <a:off x="5264331" y="1268760"/>
            <a:ext cx="6808333" cy="5139869"/>
          </a:xfrm>
          <a:prstGeom prst="rect">
            <a:avLst/>
          </a:prstGeom>
          <a:solidFill>
            <a:schemeClr val="bg1"/>
          </a:solidFill>
        </p:spPr>
        <p:txBody>
          <a:bodyPr wrap="square">
            <a:spAutoFit/>
          </a:bodyPr>
          <a:lstStyle/>
          <a:p>
            <a:pPr algn="ctr" defTabSz="457200"/>
            <a:endParaRPr lang="en-AU" sz="2800" b="1" dirty="0">
              <a:solidFill>
                <a:prstClr val="black"/>
              </a:solidFill>
              <a:latin typeface="Arial"/>
            </a:endParaRPr>
          </a:p>
          <a:p>
            <a:pPr algn="ctr" defTabSz="457200"/>
            <a:r>
              <a:rPr lang="en-AU" sz="2800" b="1" dirty="0">
                <a:solidFill>
                  <a:prstClr val="black"/>
                </a:solidFill>
              </a:rPr>
              <a:t>AGENDA</a:t>
            </a:r>
          </a:p>
          <a:p>
            <a:pPr algn="ctr" defTabSz="457200"/>
            <a:endParaRPr lang="en-AU" sz="2800" b="1" dirty="0">
              <a:solidFill>
                <a:prstClr val="black"/>
              </a:solidFill>
            </a:endParaRPr>
          </a:p>
          <a:p>
            <a:pPr algn="ctr" defTabSz="457200"/>
            <a:r>
              <a:rPr lang="en-AU" sz="2800" b="1" dirty="0">
                <a:solidFill>
                  <a:prstClr val="black"/>
                </a:solidFill>
              </a:rPr>
              <a:t>Sustainability Standards Update: </a:t>
            </a:r>
            <a:r>
              <a:rPr lang="en-AU" sz="2800" b="1" i="1" dirty="0">
                <a:solidFill>
                  <a:prstClr val="black"/>
                </a:solidFill>
              </a:rPr>
              <a:t>IFRS/AASB S2 Climate-related Disclosures</a:t>
            </a:r>
          </a:p>
          <a:p>
            <a:pPr algn="ctr" defTabSz="457200"/>
            <a:endParaRPr lang="en-AU" sz="2800" b="1" dirty="0">
              <a:solidFill>
                <a:prstClr val="black"/>
              </a:solidFill>
            </a:endParaRPr>
          </a:p>
          <a:p>
            <a:pPr algn="ctr" defTabSz="457200"/>
            <a:r>
              <a:rPr lang="en-AU" sz="2800" b="1" dirty="0">
                <a:solidFill>
                  <a:srgbClr val="000000"/>
                </a:solidFill>
              </a:rPr>
              <a:t>Accounting </a:t>
            </a:r>
            <a:r>
              <a:rPr lang="en-AU" sz="2800" b="1" dirty="0">
                <a:solidFill>
                  <a:prstClr val="black"/>
                </a:solidFill>
              </a:rPr>
              <a:t>Standards Update: </a:t>
            </a:r>
            <a:r>
              <a:rPr lang="en-AU" sz="2800" b="1" i="1" dirty="0">
                <a:solidFill>
                  <a:prstClr val="black"/>
                </a:solidFill>
              </a:rPr>
              <a:t>IFRS/AASB 18 Presentation and Disclosure in Financial</a:t>
            </a:r>
          </a:p>
          <a:p>
            <a:pPr algn="ctr" defTabSz="457200"/>
            <a:r>
              <a:rPr lang="en-AU" sz="2800" b="1" i="1" dirty="0">
                <a:solidFill>
                  <a:prstClr val="black"/>
                </a:solidFill>
              </a:rPr>
              <a:t>Statements</a:t>
            </a:r>
            <a:endParaRPr lang="en-AU" sz="2000" b="1" i="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p:txBody>
      </p:sp>
      <p:pic>
        <p:nvPicPr>
          <p:cNvPr id="3" name="Picture 2">
            <a:extLst>
              <a:ext uri="{FF2B5EF4-FFF2-40B4-BE49-F238E27FC236}">
                <a16:creationId xmlns:a16="http://schemas.microsoft.com/office/drawing/2014/main" id="{EA623589-4AE4-17ED-9FFE-F881DC8F22FD}"/>
              </a:ext>
            </a:extLst>
          </p:cNvPr>
          <p:cNvPicPr>
            <a:picLocks noChangeAspect="1"/>
          </p:cNvPicPr>
          <p:nvPr/>
        </p:nvPicPr>
        <p:blipFill>
          <a:blip r:embed="rId3"/>
          <a:stretch>
            <a:fillRect/>
          </a:stretch>
        </p:blipFill>
        <p:spPr>
          <a:xfrm>
            <a:off x="335360" y="2636911"/>
            <a:ext cx="4928971" cy="2715111"/>
          </a:xfrm>
          <a:prstGeom prst="rect">
            <a:avLst/>
          </a:prstGeom>
        </p:spPr>
      </p:pic>
    </p:spTree>
    <p:extLst>
      <p:ext uri="{BB962C8B-B14F-4D97-AF65-F5344CB8AC3E}">
        <p14:creationId xmlns:p14="http://schemas.microsoft.com/office/powerpoint/2010/main" val="3112523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029953C-9210-8139-AAA5-C5A94477FC4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Mandatory climate disclosure IFRS S2 / AASB S2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F32D317C-A938-11E2-1F86-2155C906463D}"/>
              </a:ext>
            </a:extLst>
          </p:cNvPr>
          <p:cNvGraphicFramePr>
            <a:graphicFrameLocks noGrp="1"/>
          </p:cNvGraphicFramePr>
          <p:nvPr>
            <p:extLst>
              <p:ext uri="{D42A27DB-BD31-4B8C-83A1-F6EECF244321}">
                <p14:modId xmlns:p14="http://schemas.microsoft.com/office/powerpoint/2010/main" val="600656705"/>
              </p:ext>
            </p:extLst>
          </p:nvPr>
        </p:nvGraphicFramePr>
        <p:xfrm>
          <a:off x="129220" y="1268760"/>
          <a:ext cx="11727420" cy="2893314"/>
        </p:xfrm>
        <a:graphic>
          <a:graphicData uri="http://schemas.openxmlformats.org/drawingml/2006/table">
            <a:tbl>
              <a:tblPr firstRow="1" firstCol="1" bandRow="1">
                <a:tableStyleId>{5C22544A-7EE6-4342-B048-85BDC9FD1C3A}</a:tableStyleId>
              </a:tblPr>
              <a:tblGrid>
                <a:gridCol w="2836961">
                  <a:extLst>
                    <a:ext uri="{9D8B030D-6E8A-4147-A177-3AD203B41FA5}">
                      <a16:colId xmlns:a16="http://schemas.microsoft.com/office/drawing/2014/main" val="1317265617"/>
                    </a:ext>
                  </a:extLst>
                </a:gridCol>
                <a:gridCol w="8890459">
                  <a:extLst>
                    <a:ext uri="{9D8B030D-6E8A-4147-A177-3AD203B41FA5}">
                      <a16:colId xmlns:a16="http://schemas.microsoft.com/office/drawing/2014/main" val="3383660643"/>
                    </a:ext>
                  </a:extLst>
                </a:gridCol>
              </a:tblGrid>
              <a:tr h="0">
                <a:tc>
                  <a:txBody>
                    <a:bodyPr/>
                    <a:lstStyle/>
                    <a:p>
                      <a:pPr>
                        <a:lnSpc>
                          <a:spcPct val="107000"/>
                        </a:lnSpc>
                        <a:spcAft>
                          <a:spcPts val="800"/>
                        </a:spcAft>
                      </a:pPr>
                      <a:r>
                        <a:rPr lang="en-AU" sz="2000" kern="100" dirty="0">
                          <a:solidFill>
                            <a:schemeClr val="tx1"/>
                          </a:solidFill>
                          <a:effectLst/>
                        </a:rPr>
                        <a:t>Climate-related physical risks</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b="0" kern="100" dirty="0">
                          <a:solidFill>
                            <a:schemeClr val="tx1"/>
                          </a:solidFill>
                          <a:effectLst/>
                        </a:rPr>
                        <a:t>Risks resulting from climate change that can be event-driven (acute physical risk) or from longer-term shifts in climatic patterns (chronic physical risk) (IFRS S2 p.19)</a:t>
                      </a:r>
                      <a:endParaRPr lang="en-AU"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02185307"/>
                  </a:ext>
                </a:extLst>
              </a:tr>
              <a:tr h="0">
                <a:tc>
                  <a:txBody>
                    <a:bodyPr/>
                    <a:lstStyle/>
                    <a:p>
                      <a:pPr>
                        <a:lnSpc>
                          <a:spcPct val="107000"/>
                        </a:lnSpc>
                        <a:spcAft>
                          <a:spcPts val="800"/>
                        </a:spcAft>
                      </a:pPr>
                      <a:r>
                        <a:rPr lang="en-AU" sz="2000" kern="100">
                          <a:solidFill>
                            <a:schemeClr val="tx1"/>
                          </a:solidFill>
                          <a:effectLst/>
                        </a:rPr>
                        <a:t>-Acute physical risk</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b="0" kern="100" dirty="0">
                          <a:solidFill>
                            <a:schemeClr val="tx1"/>
                          </a:solidFill>
                          <a:effectLst/>
                        </a:rPr>
                        <a:t>Arise from weather-related events such as storms, floods, drought or heatwaves, which are increasing in severity and frequency (IFRS S2 p.19)</a:t>
                      </a:r>
                      <a:endParaRPr lang="en-AU"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840349114"/>
                  </a:ext>
                </a:extLst>
              </a:tr>
              <a:tr h="0">
                <a:tc>
                  <a:txBody>
                    <a:bodyPr/>
                    <a:lstStyle/>
                    <a:p>
                      <a:pPr>
                        <a:lnSpc>
                          <a:spcPct val="107000"/>
                        </a:lnSpc>
                        <a:spcAft>
                          <a:spcPts val="800"/>
                        </a:spcAft>
                      </a:pPr>
                      <a:r>
                        <a:rPr lang="en-AU" sz="2000" kern="100">
                          <a:solidFill>
                            <a:schemeClr val="tx1"/>
                          </a:solidFill>
                          <a:effectLst/>
                        </a:rPr>
                        <a:t>-Chronic physical risk</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b="0" kern="100" dirty="0">
                          <a:solidFill>
                            <a:schemeClr val="tx1"/>
                          </a:solidFill>
                          <a:effectLst/>
                        </a:rPr>
                        <a:t>Arise from longer-term shifts in climatic patterns including changes in precipitation and temperature which could lead to sea level rise, reduced water availability, biodiversity loss and changes in soil productivity (IFRS S2 p.19)</a:t>
                      </a:r>
                      <a:endParaRPr lang="en-AU"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735513807"/>
                  </a:ext>
                </a:extLst>
              </a:tr>
            </a:tbl>
          </a:graphicData>
        </a:graphic>
      </p:graphicFrame>
      <p:pic>
        <p:nvPicPr>
          <p:cNvPr id="3074" name="Picture 2" descr="During a flood - Department of Fire and ...">
            <a:extLst>
              <a:ext uri="{FF2B5EF4-FFF2-40B4-BE49-F238E27FC236}">
                <a16:creationId xmlns:a16="http://schemas.microsoft.com/office/drawing/2014/main" id="{4817AF12-FF42-D393-D70F-97E7B2A71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6" y="4154675"/>
            <a:ext cx="4353577" cy="22322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C52CB2-9613-EFE4-0324-45480709D669}"/>
              </a:ext>
            </a:extLst>
          </p:cNvPr>
          <p:cNvSpPr txBox="1"/>
          <p:nvPr/>
        </p:nvSpPr>
        <p:spPr>
          <a:xfrm>
            <a:off x="623392" y="6512350"/>
            <a:ext cx="4353577" cy="230832"/>
          </a:xfrm>
          <a:prstGeom prst="rect">
            <a:avLst/>
          </a:prstGeom>
          <a:noFill/>
        </p:spPr>
        <p:txBody>
          <a:bodyPr wrap="square">
            <a:spAutoFit/>
          </a:bodyPr>
          <a:lstStyle/>
          <a:p>
            <a:r>
              <a:rPr lang="en-AU" sz="900" dirty="0"/>
              <a:t>https://www.dfes.wa.gov.au/hazard-information/flood/during</a:t>
            </a:r>
          </a:p>
        </p:txBody>
      </p:sp>
      <p:pic>
        <p:nvPicPr>
          <p:cNvPr id="3076" name="Picture 4">
            <a:extLst>
              <a:ext uri="{FF2B5EF4-FFF2-40B4-BE49-F238E27FC236}">
                <a16:creationId xmlns:a16="http://schemas.microsoft.com/office/drawing/2014/main" id="{0FF4916D-B6AF-FF59-6903-8FCCBA305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393" y="4253609"/>
            <a:ext cx="4067247" cy="2199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E094A8-1A8D-AB3E-670E-BD91636C1255}"/>
              </a:ext>
            </a:extLst>
          </p:cNvPr>
          <p:cNvSpPr txBox="1"/>
          <p:nvPr/>
        </p:nvSpPr>
        <p:spPr>
          <a:xfrm>
            <a:off x="8760485" y="6414377"/>
            <a:ext cx="2507750" cy="369332"/>
          </a:xfrm>
          <a:prstGeom prst="rect">
            <a:avLst/>
          </a:prstGeom>
          <a:noFill/>
        </p:spPr>
        <p:txBody>
          <a:bodyPr wrap="square">
            <a:spAutoFit/>
          </a:bodyPr>
          <a:lstStyle/>
          <a:p>
            <a:r>
              <a:rPr lang="en-AU" sz="900" dirty="0"/>
              <a:t>https://www.innovationnewsnetwork.com/exploring-long-term-effects-drought/25574/</a:t>
            </a:r>
          </a:p>
        </p:txBody>
      </p:sp>
      <p:pic>
        <p:nvPicPr>
          <p:cNvPr id="3078" name="Picture 6" descr="Australian bushfires">
            <a:extLst>
              <a:ext uri="{FF2B5EF4-FFF2-40B4-BE49-F238E27FC236}">
                <a16:creationId xmlns:a16="http://schemas.microsoft.com/office/drawing/2014/main" id="{E5186DAA-D40E-8DD4-2627-256499F76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389" y="4165482"/>
            <a:ext cx="3311974" cy="22322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D0921E-7993-90ED-D585-EDAF4BF20BEB}"/>
              </a:ext>
            </a:extLst>
          </p:cNvPr>
          <p:cNvSpPr txBox="1"/>
          <p:nvPr/>
        </p:nvSpPr>
        <p:spPr>
          <a:xfrm>
            <a:off x="5045928" y="6509595"/>
            <a:ext cx="2880320" cy="230832"/>
          </a:xfrm>
          <a:prstGeom prst="rect">
            <a:avLst/>
          </a:prstGeom>
          <a:noFill/>
        </p:spPr>
        <p:txBody>
          <a:bodyPr wrap="square">
            <a:spAutoFit/>
          </a:bodyPr>
          <a:lstStyle/>
          <a:p>
            <a:r>
              <a:rPr lang="en-AU" sz="900" dirty="0"/>
              <a:t>https://www.bbc.com/news/in-pictures-50971879</a:t>
            </a:r>
          </a:p>
        </p:txBody>
      </p:sp>
    </p:spTree>
    <p:extLst>
      <p:ext uri="{BB962C8B-B14F-4D97-AF65-F5344CB8AC3E}">
        <p14:creationId xmlns:p14="http://schemas.microsoft.com/office/powerpoint/2010/main" val="2648577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029953C-9210-8139-AAA5-C5A94477FC4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Mandatory climate disclosure IFRS S2 / AASB S2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6F443C1B-CADE-5CB1-4681-B79B69B0248F}"/>
              </a:ext>
            </a:extLst>
          </p:cNvPr>
          <p:cNvGraphicFramePr>
            <a:graphicFrameLocks noGrp="1"/>
          </p:cNvGraphicFramePr>
          <p:nvPr/>
        </p:nvGraphicFramePr>
        <p:xfrm>
          <a:off x="96860" y="1340768"/>
          <a:ext cx="11943444" cy="5279033"/>
        </p:xfrm>
        <a:graphic>
          <a:graphicData uri="http://schemas.openxmlformats.org/drawingml/2006/table">
            <a:tbl>
              <a:tblPr firstRow="1" firstCol="1" bandRow="1">
                <a:tableStyleId>{5C22544A-7EE6-4342-B048-85BDC9FD1C3A}</a:tableStyleId>
              </a:tblPr>
              <a:tblGrid>
                <a:gridCol w="1934332">
                  <a:extLst>
                    <a:ext uri="{9D8B030D-6E8A-4147-A177-3AD203B41FA5}">
                      <a16:colId xmlns:a16="http://schemas.microsoft.com/office/drawing/2014/main" val="553564549"/>
                    </a:ext>
                  </a:extLst>
                </a:gridCol>
                <a:gridCol w="10009112">
                  <a:extLst>
                    <a:ext uri="{9D8B030D-6E8A-4147-A177-3AD203B41FA5}">
                      <a16:colId xmlns:a16="http://schemas.microsoft.com/office/drawing/2014/main" val="2812113989"/>
                    </a:ext>
                  </a:extLst>
                </a:gridCol>
              </a:tblGrid>
              <a:tr h="648072">
                <a:tc>
                  <a:txBody>
                    <a:bodyPr/>
                    <a:lstStyle/>
                    <a:p>
                      <a:pPr>
                        <a:lnSpc>
                          <a:spcPct val="107000"/>
                        </a:lnSpc>
                        <a:spcAft>
                          <a:spcPts val="800"/>
                        </a:spcAft>
                      </a:pPr>
                      <a:r>
                        <a:rPr lang="en-AU" sz="1800" kern="100">
                          <a:solidFill>
                            <a:schemeClr val="tx1"/>
                          </a:solidFill>
                          <a:effectLst/>
                        </a:rPr>
                        <a:t>Climate-related transition risks</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tc>
                <a:tc>
                  <a:txBody>
                    <a:bodyPr/>
                    <a:lstStyle/>
                    <a:p>
                      <a:pPr>
                        <a:lnSpc>
                          <a:spcPct val="107000"/>
                        </a:lnSpc>
                        <a:spcAft>
                          <a:spcPts val="800"/>
                        </a:spcAft>
                      </a:pPr>
                      <a:r>
                        <a:rPr lang="en-AU" sz="1800" b="0" kern="100" dirty="0">
                          <a:solidFill>
                            <a:schemeClr val="tx1"/>
                          </a:solidFill>
                          <a:effectLst/>
                        </a:rPr>
                        <a:t>Risks that arise from efforts to transition to a lower-carbon economy. Transition risks include policy, legal, technological, market and reputational risks” (IFRS S2 p.19)</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solidFill>
                      <a:schemeClr val="accent1">
                        <a:lumMod val="40000"/>
                        <a:lumOff val="60000"/>
                      </a:schemeClr>
                    </a:solidFill>
                  </a:tcPr>
                </a:tc>
                <a:extLst>
                  <a:ext uri="{0D108BD9-81ED-4DB2-BD59-A6C34878D82A}">
                    <a16:rowId xmlns:a16="http://schemas.microsoft.com/office/drawing/2014/main" val="2297746628"/>
                  </a:ext>
                </a:extLst>
              </a:tr>
              <a:tr h="2156421">
                <a:tc>
                  <a:txBody>
                    <a:bodyPr/>
                    <a:lstStyle/>
                    <a:p>
                      <a:pPr>
                        <a:lnSpc>
                          <a:spcPct val="107000"/>
                        </a:lnSpc>
                        <a:spcAft>
                          <a:spcPts val="800"/>
                        </a:spcAft>
                      </a:pPr>
                      <a:r>
                        <a:rPr lang="en-AU" sz="1800" kern="100" dirty="0">
                          <a:solidFill>
                            <a:schemeClr val="tx1"/>
                          </a:solidFill>
                          <a:effectLst/>
                        </a:rPr>
                        <a:t>-Policy and legal / litigation risk</a:t>
                      </a:r>
                      <a:endParaRPr lang="en-AU"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tc>
                <a:tc>
                  <a:txBody>
                    <a:bodyPr/>
                    <a:lstStyle/>
                    <a:p>
                      <a:pPr>
                        <a:lnSpc>
                          <a:spcPct val="107000"/>
                        </a:lnSpc>
                        <a:spcAft>
                          <a:spcPts val="800"/>
                        </a:spcAft>
                      </a:pPr>
                      <a:r>
                        <a:rPr lang="en-AU" sz="1800" b="0" kern="100" dirty="0">
                          <a:solidFill>
                            <a:schemeClr val="tx1"/>
                          </a:solidFill>
                          <a:effectLst/>
                        </a:rPr>
                        <a:t>Risks related to climate-related policies such as to limit actions that contribute to adverse effects of climate change and policies that seek to promote adaptation to climate change. E.g. carbon pricing mechanisms, promoting sustainable land-use practices, encouraging greater water efficiency (TCFD, 2017, p.5)</a:t>
                      </a:r>
                    </a:p>
                    <a:p>
                      <a:pPr>
                        <a:lnSpc>
                          <a:spcPct val="107000"/>
                        </a:lnSpc>
                        <a:spcAft>
                          <a:spcPts val="800"/>
                        </a:spcAft>
                      </a:pPr>
                      <a:r>
                        <a:rPr lang="en-AU" sz="1800" b="0" kern="100" dirty="0">
                          <a:solidFill>
                            <a:schemeClr val="tx1"/>
                          </a:solidFill>
                          <a:effectLst/>
                        </a:rPr>
                        <a:t>Risks related to cases being brought against entities for issues such as failure to mitigate impacts of climate change, failure to adapt to climate change ana insufficient disclosure around material financial risks (TCFD, 2017, p.5)</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solidFill>
                      <a:schemeClr val="accent1">
                        <a:lumMod val="40000"/>
                        <a:lumOff val="60000"/>
                      </a:schemeClr>
                    </a:solidFill>
                  </a:tcPr>
                </a:tc>
                <a:extLst>
                  <a:ext uri="{0D108BD9-81ED-4DB2-BD59-A6C34878D82A}">
                    <a16:rowId xmlns:a16="http://schemas.microsoft.com/office/drawing/2014/main" val="3665641950"/>
                  </a:ext>
                </a:extLst>
              </a:tr>
              <a:tr h="613896">
                <a:tc>
                  <a:txBody>
                    <a:bodyPr/>
                    <a:lstStyle/>
                    <a:p>
                      <a:pPr>
                        <a:lnSpc>
                          <a:spcPct val="107000"/>
                        </a:lnSpc>
                        <a:spcAft>
                          <a:spcPts val="800"/>
                        </a:spcAft>
                      </a:pPr>
                      <a:r>
                        <a:rPr lang="en-AU" sz="1800" kern="100">
                          <a:solidFill>
                            <a:schemeClr val="tx1"/>
                          </a:solidFill>
                          <a:effectLst/>
                        </a:rPr>
                        <a:t>-Technology risk</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tc>
                <a:tc>
                  <a:txBody>
                    <a:bodyPr/>
                    <a:lstStyle/>
                    <a:p>
                      <a:pPr>
                        <a:lnSpc>
                          <a:spcPct val="107000"/>
                        </a:lnSpc>
                        <a:spcAft>
                          <a:spcPts val="800"/>
                        </a:spcAft>
                      </a:pPr>
                      <a:r>
                        <a:rPr lang="en-AU" sz="1800" b="0" kern="100" dirty="0">
                          <a:solidFill>
                            <a:schemeClr val="tx1"/>
                          </a:solidFill>
                          <a:effectLst/>
                        </a:rPr>
                        <a:t>Risks related to adopting  technological improvements and innovations related to climate, such as increase in input costs and the scalability of the technology (TCFD, 2017, p.6)</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solidFill>
                      <a:schemeClr val="accent1">
                        <a:lumMod val="40000"/>
                        <a:lumOff val="60000"/>
                      </a:schemeClr>
                    </a:solidFill>
                  </a:tcPr>
                </a:tc>
                <a:extLst>
                  <a:ext uri="{0D108BD9-81ED-4DB2-BD59-A6C34878D82A}">
                    <a16:rowId xmlns:a16="http://schemas.microsoft.com/office/drawing/2014/main" val="2637876346"/>
                  </a:ext>
                </a:extLst>
              </a:tr>
              <a:tr h="930322">
                <a:tc>
                  <a:txBody>
                    <a:bodyPr/>
                    <a:lstStyle/>
                    <a:p>
                      <a:pPr>
                        <a:lnSpc>
                          <a:spcPct val="107000"/>
                        </a:lnSpc>
                        <a:spcAft>
                          <a:spcPts val="800"/>
                        </a:spcAft>
                      </a:pPr>
                      <a:r>
                        <a:rPr lang="en-AU" sz="1800" kern="100">
                          <a:solidFill>
                            <a:schemeClr val="tx1"/>
                          </a:solidFill>
                          <a:effectLst/>
                        </a:rPr>
                        <a:t>-Market risk</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tc>
                <a:tc>
                  <a:txBody>
                    <a:bodyPr/>
                    <a:lstStyle/>
                    <a:p>
                      <a:pPr>
                        <a:lnSpc>
                          <a:spcPct val="107000"/>
                        </a:lnSpc>
                        <a:spcAft>
                          <a:spcPts val="800"/>
                        </a:spcAft>
                      </a:pPr>
                      <a:r>
                        <a:rPr lang="en-AU" sz="1800" b="0" kern="100" dirty="0">
                          <a:solidFill>
                            <a:schemeClr val="tx1"/>
                          </a:solidFill>
                          <a:effectLst/>
                        </a:rPr>
                        <a:t>Risks related to changes in the supply and demand for certain commodities, products, and services as climate-related risks and opportunities are increasingly taken into account (TCFD, 2017, p.6)</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solidFill>
                      <a:schemeClr val="accent1">
                        <a:lumMod val="40000"/>
                        <a:lumOff val="60000"/>
                      </a:schemeClr>
                    </a:solidFill>
                  </a:tcPr>
                </a:tc>
                <a:extLst>
                  <a:ext uri="{0D108BD9-81ED-4DB2-BD59-A6C34878D82A}">
                    <a16:rowId xmlns:a16="http://schemas.microsoft.com/office/drawing/2014/main" val="1264109959"/>
                  </a:ext>
                </a:extLst>
              </a:tr>
              <a:tr h="930322">
                <a:tc>
                  <a:txBody>
                    <a:bodyPr/>
                    <a:lstStyle/>
                    <a:p>
                      <a:pPr>
                        <a:lnSpc>
                          <a:spcPct val="107000"/>
                        </a:lnSpc>
                        <a:spcAft>
                          <a:spcPts val="800"/>
                        </a:spcAft>
                      </a:pPr>
                      <a:r>
                        <a:rPr lang="en-AU" sz="1800" kern="100">
                          <a:solidFill>
                            <a:schemeClr val="tx1"/>
                          </a:solidFill>
                          <a:effectLst/>
                        </a:rPr>
                        <a:t>-Reputation risk</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tc>
                <a:tc>
                  <a:txBody>
                    <a:bodyPr/>
                    <a:lstStyle/>
                    <a:p>
                      <a:pPr>
                        <a:lnSpc>
                          <a:spcPct val="107000"/>
                        </a:lnSpc>
                        <a:spcAft>
                          <a:spcPts val="800"/>
                        </a:spcAft>
                      </a:pPr>
                      <a:r>
                        <a:rPr lang="en-AU" sz="1800" b="0" kern="100" dirty="0">
                          <a:solidFill>
                            <a:schemeClr val="tx1"/>
                          </a:solidFill>
                          <a:effectLst/>
                        </a:rPr>
                        <a:t>Risks related to changing customer or community perceptions of an organization’s contribution to or detraction from the transition to a lower-carbon economy (TCFD, 2017, p.6)</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1694" marR="11694" marT="0" marB="0">
                    <a:solidFill>
                      <a:schemeClr val="accent1">
                        <a:lumMod val="40000"/>
                        <a:lumOff val="60000"/>
                      </a:schemeClr>
                    </a:solidFill>
                  </a:tcPr>
                </a:tc>
                <a:extLst>
                  <a:ext uri="{0D108BD9-81ED-4DB2-BD59-A6C34878D82A}">
                    <a16:rowId xmlns:a16="http://schemas.microsoft.com/office/drawing/2014/main" val="240316565"/>
                  </a:ext>
                </a:extLst>
              </a:tr>
            </a:tbl>
          </a:graphicData>
        </a:graphic>
      </p:graphicFrame>
    </p:spTree>
    <p:extLst>
      <p:ext uri="{BB962C8B-B14F-4D97-AF65-F5344CB8AC3E}">
        <p14:creationId xmlns:p14="http://schemas.microsoft.com/office/powerpoint/2010/main" val="217643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08D17-AF10-A2BE-2C21-40E474C46BD7}"/>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9D2FDFE6-FCA3-E48F-3C45-62517CD16D9A}"/>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27AC7576-1BAA-12FC-8B9F-8AC6D0F582BC}"/>
              </a:ext>
            </a:extLst>
          </p:cNvPr>
          <p:cNvSpPr txBox="1"/>
          <p:nvPr/>
        </p:nvSpPr>
        <p:spPr>
          <a:xfrm>
            <a:off x="129220" y="1063245"/>
            <a:ext cx="11877508" cy="5713808"/>
          </a:xfrm>
          <a:prstGeom prst="rect">
            <a:avLst/>
          </a:prstGeom>
          <a:noFill/>
        </p:spPr>
        <p:txBody>
          <a:bodyPr wrap="square">
            <a:spAutoFit/>
          </a:bodyPr>
          <a:lstStyle/>
          <a:p>
            <a:pPr>
              <a:lnSpc>
                <a:spcPct val="107000"/>
              </a:lnSpc>
              <a:spcAft>
                <a:spcPts val="800"/>
              </a:spcAft>
              <a:buNone/>
            </a:pPr>
            <a:r>
              <a:rPr lang="en-AU" sz="2400" b="1" kern="100" dirty="0">
                <a:effectLst/>
                <a:latin typeface="Aptos" panose="020B0004020202020204" pitchFamily="34" charset="0"/>
                <a:ea typeface="Aptos" panose="020B0004020202020204" pitchFamily="34" charset="0"/>
                <a:cs typeface="Times New Roman" panose="02020603050405020304" pitchFamily="18" charset="0"/>
              </a:rPr>
              <a:t>Classify the following risks as acute physical risk, chronic physical risk, or transition risk:</a:t>
            </a:r>
            <a:endParaRPr lang="en-AU"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arenR"/>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Farmer: Risk of higher temperatures in the region leading to decreased crop yields over time, leading to decreased profits. </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(chronic physical) </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2) Farmer: Risk of crop destruction from increasing floods in the region, leading to a decrease in revenue and profit.</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 (acute physical)</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3) Resort owner near coral reef: Risk of rising sea temperatures leading to loss of coral reef and loss of customers and profits.</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(chronic physical)</a:t>
            </a:r>
          </a:p>
          <a:p>
            <a:pPr lvl="0">
              <a:lnSpc>
                <a:spcPct val="107000"/>
              </a:lnSpc>
            </a:pPr>
            <a:r>
              <a:rPr lang="en-AU" sz="2400" kern="100" dirty="0">
                <a:latin typeface="Aptos" panose="020B0004020202020204" pitchFamily="34" charset="0"/>
                <a:ea typeface="Aptos" panose="020B0004020202020204" pitchFamily="34" charset="0"/>
                <a:cs typeface="Times New Roman" panose="02020603050405020304" pitchFamily="18" charset="0"/>
              </a:rPr>
              <a:t>4) </a:t>
            </a:r>
            <a:r>
              <a:rPr lang="en-AU" sz="2400" kern="100" dirty="0">
                <a:effectLst/>
                <a:latin typeface="Aptos" panose="020B0004020202020204" pitchFamily="34" charset="0"/>
                <a:ea typeface="Aptos" panose="020B0004020202020204" pitchFamily="34" charset="0"/>
                <a:cs typeface="Times New Roman" panose="02020603050405020304" pitchFamily="18" charset="0"/>
              </a:rPr>
              <a:t>Manufacturer: Risk of decreased consumer demand for high-emission products, leading to decreased profits.</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 (transition)</a:t>
            </a:r>
          </a:p>
        </p:txBody>
      </p:sp>
      <p:sp>
        <p:nvSpPr>
          <p:cNvPr id="4" name="Text Placeholder 4">
            <a:extLst>
              <a:ext uri="{FF2B5EF4-FFF2-40B4-BE49-F238E27FC236}">
                <a16:creationId xmlns:a16="http://schemas.microsoft.com/office/drawing/2014/main" id="{7B816C07-9D69-EC56-3FF8-17F60C27729E}"/>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Risk identification</a:t>
            </a:r>
          </a:p>
        </p:txBody>
      </p:sp>
    </p:spTree>
    <p:extLst>
      <p:ext uri="{BB962C8B-B14F-4D97-AF65-F5344CB8AC3E}">
        <p14:creationId xmlns:p14="http://schemas.microsoft.com/office/powerpoint/2010/main" val="2024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1E0DE-7C7A-BFF5-0803-97DEEED27AE4}"/>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E2CAE892-7467-0DFC-24F9-627F41BABD28}"/>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F0939EA7-5E6A-C2BC-C724-345D29A56AD2}"/>
              </a:ext>
            </a:extLst>
          </p:cNvPr>
          <p:cNvSpPr txBox="1"/>
          <p:nvPr/>
        </p:nvSpPr>
        <p:spPr>
          <a:xfrm>
            <a:off x="129220" y="1063245"/>
            <a:ext cx="11877508" cy="4528291"/>
          </a:xfrm>
          <a:prstGeom prst="rect">
            <a:avLst/>
          </a:prstGeom>
          <a:noFill/>
        </p:spPr>
        <p:txBody>
          <a:bodyPr wrap="square">
            <a:spAutoFit/>
          </a:bodyPr>
          <a:lstStyle/>
          <a:p>
            <a:pPr>
              <a:lnSpc>
                <a:spcPct val="107000"/>
              </a:lnSpc>
              <a:spcAft>
                <a:spcPts val="800"/>
              </a:spcAft>
              <a:buNone/>
            </a:pPr>
            <a:r>
              <a:rPr lang="en-AU" sz="2400" b="1" kern="100" dirty="0">
                <a:effectLst/>
                <a:latin typeface="Aptos" panose="020B0004020202020204" pitchFamily="34" charset="0"/>
                <a:ea typeface="Aptos" panose="020B0004020202020204" pitchFamily="34" charset="0"/>
                <a:cs typeface="Times New Roman" panose="02020603050405020304" pitchFamily="18" charset="0"/>
              </a:rPr>
              <a:t>Classify the following risks as acute physical risk, chronic physical risk, or transition risk:</a:t>
            </a:r>
            <a:endParaRPr lang="en-AU" sz="24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r>
              <a:rPr lang="en-AU" sz="2400" kern="100" dirty="0">
                <a:latin typeface="Aptos" panose="020B0004020202020204" pitchFamily="34" charset="0"/>
                <a:ea typeface="Aptos" panose="020B0004020202020204" pitchFamily="34" charset="0"/>
                <a:cs typeface="Times New Roman" panose="02020603050405020304" pitchFamily="18" charset="0"/>
              </a:rPr>
              <a:t>5) </a:t>
            </a:r>
            <a:r>
              <a:rPr lang="en-AU" sz="2400" kern="100" dirty="0">
                <a:effectLst/>
                <a:latin typeface="Aptos" panose="020B0004020202020204" pitchFamily="34" charset="0"/>
                <a:ea typeface="Aptos" panose="020B0004020202020204" pitchFamily="34" charset="0"/>
                <a:cs typeface="Times New Roman" panose="02020603050405020304" pitchFamily="18" charset="0"/>
              </a:rPr>
              <a:t>Manufacturer: Risk of changes in climate patterns leading to decreased access and increased price of large amounts of water needed in operations.</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(chronic physical)</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6) Mining company: Risk of increased costs of mandatory emission trading schemes leading to reduced profits.</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 (transition)</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7) Supermarket: Risk of increased flooding disrupting logistics and supply chains leading to increased costs, reduced revenues and thus decreased profits. </a:t>
            </a:r>
          </a:p>
          <a:p>
            <a:pPr lvl="0">
              <a:lnSpc>
                <a:spcPct val="107000"/>
              </a:lnSpc>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(acute physical)</a:t>
            </a:r>
          </a:p>
        </p:txBody>
      </p:sp>
      <p:sp>
        <p:nvSpPr>
          <p:cNvPr id="4" name="Text Placeholder 4">
            <a:extLst>
              <a:ext uri="{FF2B5EF4-FFF2-40B4-BE49-F238E27FC236}">
                <a16:creationId xmlns:a16="http://schemas.microsoft.com/office/drawing/2014/main" id="{6A01E31A-5466-0565-151E-1BFBF1B19D8D}"/>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Risk identification</a:t>
            </a:r>
          </a:p>
        </p:txBody>
      </p:sp>
    </p:spTree>
    <p:extLst>
      <p:ext uri="{BB962C8B-B14F-4D97-AF65-F5344CB8AC3E}">
        <p14:creationId xmlns:p14="http://schemas.microsoft.com/office/powerpoint/2010/main" val="160918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029953C-9210-8139-AAA5-C5A94477FC4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Mandatory climate disclosure IFRS S2 / AASB S2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66987CF3-FCE1-7BB3-9DF8-8A7440F5BB66}"/>
              </a:ext>
            </a:extLst>
          </p:cNvPr>
          <p:cNvGraphicFramePr>
            <a:graphicFrameLocks noGrp="1"/>
          </p:cNvGraphicFramePr>
          <p:nvPr/>
        </p:nvGraphicFramePr>
        <p:xfrm>
          <a:off x="129220" y="1245809"/>
          <a:ext cx="11799428" cy="5337306"/>
        </p:xfrm>
        <a:graphic>
          <a:graphicData uri="http://schemas.openxmlformats.org/drawingml/2006/table">
            <a:tbl>
              <a:tblPr firstRow="1" firstCol="1" bandRow="1">
                <a:tableStyleId>{5C22544A-7EE6-4342-B048-85BDC9FD1C3A}</a:tableStyleId>
              </a:tblPr>
              <a:tblGrid>
                <a:gridCol w="2952328">
                  <a:extLst>
                    <a:ext uri="{9D8B030D-6E8A-4147-A177-3AD203B41FA5}">
                      <a16:colId xmlns:a16="http://schemas.microsoft.com/office/drawing/2014/main" val="1398565734"/>
                    </a:ext>
                  </a:extLst>
                </a:gridCol>
                <a:gridCol w="8847100">
                  <a:extLst>
                    <a:ext uri="{9D8B030D-6E8A-4147-A177-3AD203B41FA5}">
                      <a16:colId xmlns:a16="http://schemas.microsoft.com/office/drawing/2014/main" val="1988499891"/>
                    </a:ext>
                  </a:extLst>
                </a:gridCol>
              </a:tblGrid>
              <a:tr h="788003">
                <a:tc>
                  <a:txBody>
                    <a:bodyPr/>
                    <a:lstStyle/>
                    <a:p>
                      <a:pPr>
                        <a:lnSpc>
                          <a:spcPct val="107000"/>
                        </a:lnSpc>
                        <a:spcAft>
                          <a:spcPts val="800"/>
                        </a:spcAft>
                      </a:pPr>
                      <a:r>
                        <a:rPr lang="en-AU" sz="1800" kern="100" dirty="0">
                          <a:solidFill>
                            <a:schemeClr val="tx1"/>
                          </a:solidFill>
                          <a:effectLst/>
                        </a:rPr>
                        <a:t>Climate-related opportunities:</a:t>
                      </a:r>
                      <a:endParaRPr lang="en-AU"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tc>
                <a:tc>
                  <a:txBody>
                    <a:bodyPr/>
                    <a:lstStyle/>
                    <a:p>
                      <a:pPr>
                        <a:lnSpc>
                          <a:spcPct val="107000"/>
                        </a:lnSpc>
                        <a:spcAft>
                          <a:spcPts val="800"/>
                        </a:spcAft>
                      </a:pPr>
                      <a:r>
                        <a:rPr lang="en-AU" sz="1800" b="0" kern="100" dirty="0">
                          <a:solidFill>
                            <a:schemeClr val="tx1"/>
                          </a:solidFill>
                          <a:effectLst/>
                        </a:rPr>
                        <a:t> “potential positive effects arising from climate change for an entity. Efforts to mitigate and adapt to climate change can produce climate-related opportunities for an entity.” (AASB S2 Appendix A p.16). </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solidFill>
                      <a:schemeClr val="accent1">
                        <a:lumMod val="40000"/>
                        <a:lumOff val="60000"/>
                      </a:schemeClr>
                    </a:solidFill>
                  </a:tcPr>
                </a:tc>
                <a:extLst>
                  <a:ext uri="{0D108BD9-81ED-4DB2-BD59-A6C34878D82A}">
                    <a16:rowId xmlns:a16="http://schemas.microsoft.com/office/drawing/2014/main" val="3620514421"/>
                  </a:ext>
                </a:extLst>
              </a:tr>
              <a:tr h="521550">
                <a:tc>
                  <a:txBody>
                    <a:bodyPr/>
                    <a:lstStyle/>
                    <a:p>
                      <a:pPr>
                        <a:lnSpc>
                          <a:spcPct val="107000"/>
                        </a:lnSpc>
                        <a:spcAft>
                          <a:spcPts val="800"/>
                        </a:spcAft>
                      </a:pPr>
                      <a:r>
                        <a:rPr lang="en-AU" sz="1800" kern="100">
                          <a:solidFill>
                            <a:schemeClr val="tx1"/>
                          </a:solidFill>
                          <a:effectLst/>
                        </a:rPr>
                        <a:t>-Resource efficiency opportunity</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tc>
                <a:tc>
                  <a:txBody>
                    <a:bodyPr/>
                    <a:lstStyle/>
                    <a:p>
                      <a:pPr>
                        <a:lnSpc>
                          <a:spcPct val="107000"/>
                        </a:lnSpc>
                        <a:spcAft>
                          <a:spcPts val="800"/>
                        </a:spcAft>
                      </a:pPr>
                      <a:r>
                        <a:rPr lang="en-AU" sz="1800" b="0" kern="100" dirty="0">
                          <a:solidFill>
                            <a:schemeClr val="tx1"/>
                          </a:solidFill>
                          <a:effectLst/>
                        </a:rPr>
                        <a:t>Climate related innovations can lead to reduced operating costs (TCFD, 2017, p.7)</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solidFill>
                      <a:schemeClr val="accent1">
                        <a:lumMod val="40000"/>
                        <a:lumOff val="60000"/>
                      </a:schemeClr>
                    </a:solidFill>
                  </a:tcPr>
                </a:tc>
                <a:extLst>
                  <a:ext uri="{0D108BD9-81ED-4DB2-BD59-A6C34878D82A}">
                    <a16:rowId xmlns:a16="http://schemas.microsoft.com/office/drawing/2014/main" val="2743357140"/>
                  </a:ext>
                </a:extLst>
              </a:tr>
              <a:tr h="521550">
                <a:tc>
                  <a:txBody>
                    <a:bodyPr/>
                    <a:lstStyle/>
                    <a:p>
                      <a:pPr>
                        <a:lnSpc>
                          <a:spcPct val="107000"/>
                        </a:lnSpc>
                        <a:spcAft>
                          <a:spcPts val="800"/>
                        </a:spcAft>
                      </a:pPr>
                      <a:r>
                        <a:rPr lang="en-AU" sz="1800" kern="100">
                          <a:solidFill>
                            <a:schemeClr val="tx1"/>
                          </a:solidFill>
                          <a:effectLst/>
                        </a:rPr>
                        <a:t>-Energy source opportunity</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tc>
                <a:tc>
                  <a:txBody>
                    <a:bodyPr/>
                    <a:lstStyle/>
                    <a:p>
                      <a:pPr>
                        <a:lnSpc>
                          <a:spcPct val="107000"/>
                        </a:lnSpc>
                        <a:spcAft>
                          <a:spcPts val="800"/>
                        </a:spcAft>
                      </a:pPr>
                      <a:r>
                        <a:rPr lang="en-AU" sz="1800" b="0" kern="100" dirty="0">
                          <a:solidFill>
                            <a:schemeClr val="tx1"/>
                          </a:solidFill>
                          <a:effectLst/>
                        </a:rPr>
                        <a:t>Moving energy usage toward low emission energy sources could potentially save on annual energy costs (TCFD, 2017, p.7)</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solidFill>
                      <a:schemeClr val="accent1">
                        <a:lumMod val="40000"/>
                        <a:lumOff val="60000"/>
                      </a:schemeClr>
                    </a:solidFill>
                  </a:tcPr>
                </a:tc>
                <a:extLst>
                  <a:ext uri="{0D108BD9-81ED-4DB2-BD59-A6C34878D82A}">
                    <a16:rowId xmlns:a16="http://schemas.microsoft.com/office/drawing/2014/main" val="2564826370"/>
                  </a:ext>
                </a:extLst>
              </a:tr>
              <a:tr h="788003">
                <a:tc>
                  <a:txBody>
                    <a:bodyPr/>
                    <a:lstStyle/>
                    <a:p>
                      <a:pPr>
                        <a:lnSpc>
                          <a:spcPct val="107000"/>
                        </a:lnSpc>
                        <a:spcAft>
                          <a:spcPts val="800"/>
                        </a:spcAft>
                      </a:pPr>
                      <a:r>
                        <a:rPr lang="en-AU" sz="1800" kern="100" dirty="0">
                          <a:solidFill>
                            <a:schemeClr val="tx1"/>
                          </a:solidFill>
                          <a:effectLst/>
                        </a:rPr>
                        <a:t>-Products and Services opportunity</a:t>
                      </a:r>
                      <a:endParaRPr lang="en-AU"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tc>
                <a:tc>
                  <a:txBody>
                    <a:bodyPr/>
                    <a:lstStyle/>
                    <a:p>
                      <a:pPr>
                        <a:lnSpc>
                          <a:spcPct val="107000"/>
                        </a:lnSpc>
                        <a:spcAft>
                          <a:spcPts val="800"/>
                        </a:spcAft>
                      </a:pPr>
                      <a:r>
                        <a:rPr lang="en-AU" sz="1800" b="0" kern="100" dirty="0">
                          <a:solidFill>
                            <a:schemeClr val="tx1"/>
                          </a:solidFill>
                          <a:effectLst/>
                        </a:rPr>
                        <a:t>Innovation and development of new low-emission products and services may improve competitive position and capitalize on shifting consumer and producer preferences (TCFD, 2017, p.7)</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solidFill>
                      <a:schemeClr val="accent1">
                        <a:lumMod val="40000"/>
                        <a:lumOff val="60000"/>
                      </a:schemeClr>
                    </a:solidFill>
                  </a:tcPr>
                </a:tc>
                <a:extLst>
                  <a:ext uri="{0D108BD9-81ED-4DB2-BD59-A6C34878D82A}">
                    <a16:rowId xmlns:a16="http://schemas.microsoft.com/office/drawing/2014/main" val="3496586728"/>
                  </a:ext>
                </a:extLst>
              </a:tr>
              <a:tr h="788003">
                <a:tc>
                  <a:txBody>
                    <a:bodyPr/>
                    <a:lstStyle/>
                    <a:p>
                      <a:pPr>
                        <a:lnSpc>
                          <a:spcPct val="107000"/>
                        </a:lnSpc>
                        <a:spcAft>
                          <a:spcPts val="800"/>
                        </a:spcAft>
                      </a:pPr>
                      <a:r>
                        <a:rPr lang="en-AU" sz="1800" kern="100">
                          <a:solidFill>
                            <a:schemeClr val="tx1"/>
                          </a:solidFill>
                          <a:effectLst/>
                        </a:rPr>
                        <a:t>-Markets opportunity</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tc>
                <a:tc>
                  <a:txBody>
                    <a:bodyPr/>
                    <a:lstStyle/>
                    <a:p>
                      <a:pPr>
                        <a:lnSpc>
                          <a:spcPct val="107000"/>
                        </a:lnSpc>
                        <a:spcAft>
                          <a:spcPts val="800"/>
                        </a:spcAft>
                      </a:pPr>
                      <a:r>
                        <a:rPr lang="en-AU" sz="1800" b="0" kern="100" dirty="0">
                          <a:solidFill>
                            <a:schemeClr val="tx1"/>
                          </a:solidFill>
                          <a:effectLst/>
                        </a:rPr>
                        <a:t>Opportunities in new markets or types of assets may enable entities to diversify their activities and better position themselves for the transition to a lower-carbon economy (TCFD, 2017, p.7)</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solidFill>
                      <a:schemeClr val="accent1">
                        <a:lumMod val="40000"/>
                        <a:lumOff val="60000"/>
                      </a:schemeClr>
                    </a:solidFill>
                  </a:tcPr>
                </a:tc>
                <a:extLst>
                  <a:ext uri="{0D108BD9-81ED-4DB2-BD59-A6C34878D82A}">
                    <a16:rowId xmlns:a16="http://schemas.microsoft.com/office/drawing/2014/main" val="64892929"/>
                  </a:ext>
                </a:extLst>
              </a:tr>
              <a:tr h="1584390">
                <a:tc>
                  <a:txBody>
                    <a:bodyPr/>
                    <a:lstStyle/>
                    <a:p>
                      <a:pPr>
                        <a:lnSpc>
                          <a:spcPct val="107000"/>
                        </a:lnSpc>
                        <a:spcAft>
                          <a:spcPts val="800"/>
                        </a:spcAft>
                      </a:pPr>
                      <a:r>
                        <a:rPr lang="en-AU" sz="1800" kern="100">
                          <a:solidFill>
                            <a:schemeClr val="tx1"/>
                          </a:solidFill>
                          <a:effectLst/>
                        </a:rPr>
                        <a:t>-Resilience opportunity</a:t>
                      </a:r>
                      <a:endParaRPr lang="en-AU"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tc>
                <a:tc>
                  <a:txBody>
                    <a:bodyPr/>
                    <a:lstStyle/>
                    <a:p>
                      <a:pPr>
                        <a:lnSpc>
                          <a:spcPct val="107000"/>
                        </a:lnSpc>
                        <a:spcAft>
                          <a:spcPts val="800"/>
                        </a:spcAft>
                      </a:pPr>
                      <a:r>
                        <a:rPr lang="en-AU" sz="1800" b="0" kern="100" dirty="0">
                          <a:solidFill>
                            <a:schemeClr val="tx1"/>
                          </a:solidFill>
                          <a:effectLst/>
                        </a:rPr>
                        <a:t>Climate resilience involves entities developing adaptive capacity to respond to climate change to better manage the associated risks and seize opportunities, including the ability to respond to transition risks and physical risks. Opportunities include improving efficiency, designing new production processes, and developing new products (TCFD, 2017, p.7)</a:t>
                      </a:r>
                      <a:endParaRPr lang="en-AU"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904" marR="15904" marT="0" marB="0">
                    <a:solidFill>
                      <a:schemeClr val="accent1">
                        <a:lumMod val="40000"/>
                        <a:lumOff val="60000"/>
                      </a:schemeClr>
                    </a:solidFill>
                  </a:tcPr>
                </a:tc>
                <a:extLst>
                  <a:ext uri="{0D108BD9-81ED-4DB2-BD59-A6C34878D82A}">
                    <a16:rowId xmlns:a16="http://schemas.microsoft.com/office/drawing/2014/main" val="670091592"/>
                  </a:ext>
                </a:extLst>
              </a:tr>
            </a:tbl>
          </a:graphicData>
        </a:graphic>
      </p:graphicFrame>
    </p:spTree>
    <p:extLst>
      <p:ext uri="{BB962C8B-B14F-4D97-AF65-F5344CB8AC3E}">
        <p14:creationId xmlns:p14="http://schemas.microsoft.com/office/powerpoint/2010/main" val="3967403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029953C-9210-8139-AAA5-C5A94477FC4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Mandatory climate disclosure IFRS S2 / AASB S2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pic>
        <p:nvPicPr>
          <p:cNvPr id="2" name="Picture 1">
            <a:extLst>
              <a:ext uri="{FF2B5EF4-FFF2-40B4-BE49-F238E27FC236}">
                <a16:creationId xmlns:a16="http://schemas.microsoft.com/office/drawing/2014/main" id="{D6D440D3-83AF-C953-997F-D3088322E765}"/>
              </a:ext>
            </a:extLst>
          </p:cNvPr>
          <p:cNvPicPr>
            <a:picLocks noChangeAspect="1"/>
          </p:cNvPicPr>
          <p:nvPr/>
        </p:nvPicPr>
        <p:blipFill>
          <a:blip r:embed="rId3"/>
          <a:stretch>
            <a:fillRect/>
          </a:stretch>
        </p:blipFill>
        <p:spPr>
          <a:xfrm>
            <a:off x="1257494" y="1781784"/>
            <a:ext cx="9677012" cy="4955701"/>
          </a:xfrm>
          <a:prstGeom prst="rect">
            <a:avLst/>
          </a:prstGeom>
        </p:spPr>
      </p:pic>
      <p:sp>
        <p:nvSpPr>
          <p:cNvPr id="6" name="TextBox 5">
            <a:extLst>
              <a:ext uri="{FF2B5EF4-FFF2-40B4-BE49-F238E27FC236}">
                <a16:creationId xmlns:a16="http://schemas.microsoft.com/office/drawing/2014/main" id="{0EDAD717-DC6C-A496-A620-5AB919A58953}"/>
              </a:ext>
            </a:extLst>
          </p:cNvPr>
          <p:cNvSpPr txBox="1"/>
          <p:nvPr/>
        </p:nvSpPr>
        <p:spPr>
          <a:xfrm>
            <a:off x="346546" y="1160586"/>
            <a:ext cx="108620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Aptos" panose="020B0004020202020204" pitchFamily="34" charset="0"/>
                <a:cs typeface="Times New Roman" panose="02020603050405020304" pitchFamily="18" charset="0"/>
              </a:rPr>
              <a:t>Climate-Related Risks, Opportunities, and Financial Impact (TCFD, 2017, p.8)</a:t>
            </a:r>
            <a:endParaRPr kumimoji="0" lang="en-AU"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104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3496753E-8531-A1CB-FB2B-07C40D4AFB14}"/>
              </a:ext>
            </a:extLst>
          </p:cNvPr>
          <p:cNvSpPr txBox="1"/>
          <p:nvPr/>
        </p:nvSpPr>
        <p:spPr>
          <a:xfrm>
            <a:off x="3431704" y="1331966"/>
            <a:ext cx="5519460"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GHG Accounting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Scope 1, 2 and 3 GHG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Wave 4">
            <a:extLst>
              <a:ext uri="{FF2B5EF4-FFF2-40B4-BE49-F238E27FC236}">
                <a16:creationId xmlns:a16="http://schemas.microsoft.com/office/drawing/2014/main" id="{A3DAF3C8-0484-06CD-6FFA-AD914041D534}"/>
              </a:ext>
            </a:extLst>
          </p:cNvPr>
          <p:cNvSpPr/>
          <p:nvPr/>
        </p:nvSpPr>
        <p:spPr>
          <a:xfrm>
            <a:off x="598422" y="1404762"/>
            <a:ext cx="2088232" cy="1728187"/>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Carbon accounting</a:t>
            </a:r>
          </a:p>
        </p:txBody>
      </p:sp>
      <p:sp>
        <p:nvSpPr>
          <p:cNvPr id="7" name="Wave 6">
            <a:extLst>
              <a:ext uri="{FF2B5EF4-FFF2-40B4-BE49-F238E27FC236}">
                <a16:creationId xmlns:a16="http://schemas.microsoft.com/office/drawing/2014/main" id="{64D83005-3C0B-B286-E961-7932724A8223}"/>
              </a:ext>
            </a:extLst>
          </p:cNvPr>
          <p:cNvSpPr/>
          <p:nvPr/>
        </p:nvSpPr>
        <p:spPr>
          <a:xfrm>
            <a:off x="9505346" y="4589144"/>
            <a:ext cx="2088232" cy="1728187"/>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GHG inventory</a:t>
            </a:r>
          </a:p>
        </p:txBody>
      </p:sp>
      <p:sp>
        <p:nvSpPr>
          <p:cNvPr id="9" name="Wave 8">
            <a:extLst>
              <a:ext uri="{FF2B5EF4-FFF2-40B4-BE49-F238E27FC236}">
                <a16:creationId xmlns:a16="http://schemas.microsoft.com/office/drawing/2014/main" id="{EFE1F43C-E951-0606-D152-C57B17F2A184}"/>
              </a:ext>
            </a:extLst>
          </p:cNvPr>
          <p:cNvSpPr/>
          <p:nvPr/>
        </p:nvSpPr>
        <p:spPr>
          <a:xfrm>
            <a:off x="9505346" y="1363954"/>
            <a:ext cx="2088232" cy="1728187"/>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Carbon footprint </a:t>
            </a:r>
          </a:p>
        </p:txBody>
      </p:sp>
      <p:sp>
        <p:nvSpPr>
          <p:cNvPr id="11" name="Wave 10">
            <a:extLst>
              <a:ext uri="{FF2B5EF4-FFF2-40B4-BE49-F238E27FC236}">
                <a16:creationId xmlns:a16="http://schemas.microsoft.com/office/drawing/2014/main" id="{742133F8-CE79-9A1E-41C3-4D70070B0F23}"/>
              </a:ext>
            </a:extLst>
          </p:cNvPr>
          <p:cNvSpPr/>
          <p:nvPr/>
        </p:nvSpPr>
        <p:spPr>
          <a:xfrm>
            <a:off x="695400" y="4589144"/>
            <a:ext cx="2088232" cy="1728187"/>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GHG reporting</a:t>
            </a:r>
          </a:p>
        </p:txBody>
      </p:sp>
      <p:sp>
        <p:nvSpPr>
          <p:cNvPr id="6" name="Text Placeholder 4">
            <a:extLst>
              <a:ext uri="{FF2B5EF4-FFF2-40B4-BE49-F238E27FC236}">
                <a16:creationId xmlns:a16="http://schemas.microsoft.com/office/drawing/2014/main" id="{6CED6435-F160-0931-AB2A-192F1050A424}"/>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GHG Accounting and Climate Reporting</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pic>
        <p:nvPicPr>
          <p:cNvPr id="4" name="Picture 4" descr="Greek column ionic order aged ancient decoration architecture alabaster 10.2&quot;">
            <a:extLst>
              <a:ext uri="{FF2B5EF4-FFF2-40B4-BE49-F238E27FC236}">
                <a16:creationId xmlns:a16="http://schemas.microsoft.com/office/drawing/2014/main" id="{9AFEBED7-B1FD-594E-0808-A2FBB21A1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0" y="4240159"/>
            <a:ext cx="32385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7C38DB-330D-CAAA-656C-AB90641C05A4}"/>
              </a:ext>
            </a:extLst>
          </p:cNvPr>
          <p:cNvSpPr txBox="1"/>
          <p:nvPr/>
        </p:nvSpPr>
        <p:spPr>
          <a:xfrm>
            <a:off x="5081532" y="3286052"/>
            <a:ext cx="2387116"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Metrics and Targets</a:t>
            </a:r>
          </a:p>
        </p:txBody>
      </p:sp>
    </p:spTree>
    <p:extLst>
      <p:ext uri="{BB962C8B-B14F-4D97-AF65-F5344CB8AC3E}">
        <p14:creationId xmlns:p14="http://schemas.microsoft.com/office/powerpoint/2010/main" val="2764251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085E-8FEE-047A-65F6-A4EA3300D0CE}"/>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46E67188-99BF-53F0-E555-79023EE3879E}"/>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 Placeholder 4">
            <a:extLst>
              <a:ext uri="{FF2B5EF4-FFF2-40B4-BE49-F238E27FC236}">
                <a16:creationId xmlns:a16="http://schemas.microsoft.com/office/drawing/2014/main" id="{513408DE-81F7-2C8A-0DEF-D89BAD001603}"/>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GHG Accounting and Climate Reporting</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sp>
        <p:nvSpPr>
          <p:cNvPr id="2" name="TextBox 1">
            <a:extLst>
              <a:ext uri="{FF2B5EF4-FFF2-40B4-BE49-F238E27FC236}">
                <a16:creationId xmlns:a16="http://schemas.microsoft.com/office/drawing/2014/main" id="{3C347C29-B1FB-0FEC-5421-4489D1888FE4}"/>
              </a:ext>
            </a:extLst>
          </p:cNvPr>
          <p:cNvSpPr txBox="1"/>
          <p:nvPr/>
        </p:nvSpPr>
        <p:spPr>
          <a:xfrm>
            <a:off x="129220" y="1428061"/>
            <a:ext cx="5750756" cy="5729004"/>
          </a:xfrm>
          <a:prstGeom prst="rect">
            <a:avLst/>
          </a:prstGeom>
          <a:noFill/>
        </p:spPr>
        <p:txBody>
          <a:bodyPr wrap="square">
            <a:spAutoFit/>
          </a:bodyPr>
          <a:lstStyle/>
          <a:p>
            <a:pPr>
              <a:lnSpc>
                <a:spcPct val="107000"/>
              </a:lnSpc>
              <a:spcAft>
                <a:spcPts val="800"/>
              </a:spcAft>
            </a:pPr>
            <a:r>
              <a:rPr lang="en-AU" sz="2400" kern="100" dirty="0">
                <a:effectLst/>
                <a:highlight>
                  <a:srgbClr val="00FFFF"/>
                </a:highlight>
                <a:ea typeface="Calibri" panose="020F0502020204030204" pitchFamily="34" charset="0"/>
                <a:cs typeface="Times New Roman" panose="02020603050405020304" pitchFamily="18" charset="0"/>
              </a:rPr>
              <a:t>GHG (or carbon) accounting</a:t>
            </a:r>
          </a:p>
          <a:p>
            <a:pPr>
              <a:lnSpc>
                <a:spcPct val="107000"/>
              </a:lnSpc>
              <a:spcAft>
                <a:spcPts val="800"/>
              </a:spcAft>
            </a:pPr>
            <a:endParaRPr lang="en-AU" sz="2400" b="1" kern="100" dirty="0">
              <a:effectLst/>
              <a:highlight>
                <a:srgbClr val="FFFF00"/>
              </a:highlight>
              <a:ea typeface="Calibri" panose="020F0502020204030204" pitchFamily="34" charset="0"/>
              <a:cs typeface="Times New Roman" panose="02020603050405020304" pitchFamily="18" charset="0"/>
            </a:endParaRPr>
          </a:p>
          <a:p>
            <a:pPr>
              <a:lnSpc>
                <a:spcPct val="107000"/>
              </a:lnSpc>
              <a:spcAft>
                <a:spcPts val="800"/>
              </a:spcAft>
            </a:pPr>
            <a:r>
              <a:rPr lang="en-AU" sz="2400" b="1" kern="100" dirty="0">
                <a:effectLst/>
                <a:highlight>
                  <a:srgbClr val="FFFF00"/>
                </a:highlight>
                <a:ea typeface="Calibri" panose="020F0502020204030204" pitchFamily="34" charset="0"/>
                <a:cs typeface="Times New Roman" panose="02020603050405020304" pitchFamily="18" charset="0"/>
              </a:rPr>
              <a:t>*****GHG Protocol*****</a:t>
            </a:r>
          </a:p>
          <a:p>
            <a:pPr>
              <a:lnSpc>
                <a:spcPct val="107000"/>
              </a:lnSpc>
              <a:spcAft>
                <a:spcPts val="800"/>
              </a:spcAft>
            </a:pPr>
            <a:r>
              <a:rPr lang="en-AU" sz="2400" kern="100" dirty="0">
                <a:effectLst/>
                <a:ea typeface="Calibri" panose="020F0502020204030204" pitchFamily="34" charset="0"/>
                <a:cs typeface="Times New Roman" panose="02020603050405020304" pitchFamily="18" charset="0"/>
              </a:rPr>
              <a:t> </a:t>
            </a:r>
          </a:p>
          <a:p>
            <a:pPr>
              <a:lnSpc>
                <a:spcPct val="107000"/>
              </a:lnSpc>
              <a:spcAft>
                <a:spcPts val="800"/>
              </a:spcAft>
            </a:pPr>
            <a:r>
              <a:rPr lang="en-AU" sz="2400" kern="100" dirty="0">
                <a:effectLst/>
                <a:ea typeface="Calibri" panose="020F0502020204030204" pitchFamily="34" charset="0"/>
                <a:cs typeface="Times New Roman" panose="02020603050405020304" pitchFamily="18" charset="0"/>
              </a:rPr>
              <a:t>(global standard – referred to in IFRS S2, ISO 14001, CDP, ESRS, GRI)   </a:t>
            </a:r>
          </a:p>
          <a:p>
            <a:pPr>
              <a:lnSpc>
                <a:spcPct val="107000"/>
              </a:lnSpc>
              <a:spcAft>
                <a:spcPts val="800"/>
              </a:spcAft>
            </a:pPr>
            <a:endParaRPr lang="en-AU" sz="2400" b="1" kern="100" dirty="0">
              <a:ea typeface="Calibri" panose="020F0502020204030204" pitchFamily="34" charset="0"/>
              <a:cs typeface="Times New Roman" panose="02020603050405020304" pitchFamily="18" charset="0"/>
            </a:endParaRPr>
          </a:p>
          <a:p>
            <a:pPr>
              <a:lnSpc>
                <a:spcPct val="107000"/>
              </a:lnSpc>
              <a:spcAft>
                <a:spcPts val="800"/>
              </a:spcAft>
            </a:pPr>
            <a:r>
              <a:rPr lang="en-AU" sz="2400" kern="100" dirty="0">
                <a:ea typeface="Calibri" panose="020F0502020204030204" pitchFamily="34" charset="0"/>
                <a:cs typeface="Times New Roman" panose="02020603050405020304" pitchFamily="18" charset="0"/>
              </a:rPr>
              <a:t>Currently being updated – hasn’t been updated for a long time!</a:t>
            </a:r>
          </a:p>
          <a:p>
            <a:pPr>
              <a:lnSpc>
                <a:spcPct val="107000"/>
              </a:lnSpc>
              <a:spcAft>
                <a:spcPts val="800"/>
              </a:spcAft>
            </a:pPr>
            <a:endParaRPr lang="en-AU" sz="2400" b="1" kern="100" dirty="0">
              <a:ea typeface="Calibri" panose="020F0502020204030204" pitchFamily="34" charset="0"/>
              <a:cs typeface="Times New Roman" panose="02020603050405020304" pitchFamily="18" charset="0"/>
            </a:endParaRPr>
          </a:p>
          <a:p>
            <a:pPr>
              <a:lnSpc>
                <a:spcPct val="107000"/>
              </a:lnSpc>
              <a:spcAft>
                <a:spcPts val="800"/>
              </a:spcAft>
            </a:pPr>
            <a:r>
              <a:rPr lang="en-AU" sz="2400" kern="100" dirty="0">
                <a:effectLst/>
                <a:ea typeface="Calibri" panose="020F0502020204030204" pitchFamily="34" charset="0"/>
                <a:cs typeface="Times New Roman" panose="02020603050405020304" pitchFamily="18" charset="0"/>
              </a:rPr>
              <a:t> </a:t>
            </a:r>
            <a:endParaRPr lang="en-AU" sz="2400" kern="100" dirty="0">
              <a:ea typeface="Calibri" panose="020F0502020204030204" pitchFamily="34" charset="0"/>
              <a:cs typeface="Times New Roman" panose="02020603050405020304" pitchFamily="18" charset="0"/>
            </a:endParaRPr>
          </a:p>
          <a:p>
            <a:pPr>
              <a:lnSpc>
                <a:spcPct val="107000"/>
              </a:lnSpc>
              <a:spcAft>
                <a:spcPts val="800"/>
              </a:spcAft>
            </a:pPr>
            <a:endParaRPr lang="en-AU" sz="2400" kern="100" dirty="0">
              <a:effectLst/>
              <a:ea typeface="Calibri" panose="020F0502020204030204" pitchFamily="34" charset="0"/>
              <a:cs typeface="Times New Roman" panose="02020603050405020304" pitchFamily="18" charset="0"/>
            </a:endParaRPr>
          </a:p>
        </p:txBody>
      </p:sp>
      <p:pic>
        <p:nvPicPr>
          <p:cNvPr id="4" name="Picture 2" descr="What Is the Gold Standard? | Money">
            <a:extLst>
              <a:ext uri="{FF2B5EF4-FFF2-40B4-BE49-F238E27FC236}">
                <a16:creationId xmlns:a16="http://schemas.microsoft.com/office/drawing/2014/main" id="{E3DF31CB-0EA9-A1F9-3533-5F79483110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784" y="1178571"/>
            <a:ext cx="2874264" cy="19431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47C2B2-01CA-0F92-8904-374F496F1FD7}"/>
              </a:ext>
            </a:extLst>
          </p:cNvPr>
          <p:cNvSpPr txBox="1"/>
          <p:nvPr/>
        </p:nvSpPr>
        <p:spPr>
          <a:xfrm>
            <a:off x="3395560" y="3047352"/>
            <a:ext cx="3384376" cy="276999"/>
          </a:xfrm>
          <a:prstGeom prst="rect">
            <a:avLst/>
          </a:prstGeom>
          <a:noFill/>
        </p:spPr>
        <p:txBody>
          <a:bodyPr wrap="square">
            <a:spAutoFit/>
          </a:bodyPr>
          <a:lstStyle/>
          <a:p>
            <a:r>
              <a:rPr lang="en-AU" sz="1200" dirty="0"/>
              <a:t>https://money.com/what-is-the-gold-standard/</a:t>
            </a:r>
          </a:p>
        </p:txBody>
      </p:sp>
      <p:sp>
        <p:nvSpPr>
          <p:cNvPr id="6" name="Explosion: 8 Points 5">
            <a:extLst>
              <a:ext uri="{FF2B5EF4-FFF2-40B4-BE49-F238E27FC236}">
                <a16:creationId xmlns:a16="http://schemas.microsoft.com/office/drawing/2014/main" id="{3BC454EE-E62F-D120-BB96-B5ABB0B0A9B7}"/>
              </a:ext>
            </a:extLst>
          </p:cNvPr>
          <p:cNvSpPr/>
          <p:nvPr/>
        </p:nvSpPr>
        <p:spPr>
          <a:xfrm>
            <a:off x="6009196" y="1150499"/>
            <a:ext cx="5919452" cy="5611394"/>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Gold standard: </a:t>
            </a:r>
          </a:p>
          <a:p>
            <a:pPr algn="ctr"/>
            <a:r>
              <a:rPr lang="en-AU" sz="2000" dirty="0">
                <a:solidFill>
                  <a:schemeClr val="tx1"/>
                </a:solidFill>
              </a:rPr>
              <a:t>Greenhouse Gas Protocol-</a:t>
            </a:r>
          </a:p>
          <a:p>
            <a:pPr algn="ctr"/>
            <a:r>
              <a:rPr lang="en-AU" sz="2000" dirty="0"/>
              <a:t>launched by the World Resources Institute (WRI) and the World Business Council on Sustainable Development (WBCSD) in 1998</a:t>
            </a:r>
          </a:p>
        </p:txBody>
      </p:sp>
    </p:spTree>
    <p:extLst>
      <p:ext uri="{BB962C8B-B14F-4D97-AF65-F5344CB8AC3E}">
        <p14:creationId xmlns:p14="http://schemas.microsoft.com/office/powerpoint/2010/main" val="1150717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7E3D102-B456-C47F-6836-FB4DFC23AEB2}"/>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029953C-9210-8139-AAA5-C5A94477FC4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GHG Accounting and Climate Reporting</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C04C0D6-C750-0151-07D9-73CE0BA3972A}"/>
              </a:ext>
            </a:extLst>
          </p:cNvPr>
          <p:cNvGraphicFramePr>
            <a:graphicFrameLocks noGrp="1"/>
          </p:cNvGraphicFramePr>
          <p:nvPr/>
        </p:nvGraphicFramePr>
        <p:xfrm>
          <a:off x="479376" y="3905245"/>
          <a:ext cx="11232484" cy="2823464"/>
        </p:xfrm>
        <a:graphic>
          <a:graphicData uri="http://schemas.openxmlformats.org/drawingml/2006/table">
            <a:tbl>
              <a:tblPr firstRow="1" firstCol="1" bandRow="1">
                <a:tableStyleId>{5C22544A-7EE6-4342-B048-85BDC9FD1C3A}</a:tableStyleId>
              </a:tblPr>
              <a:tblGrid>
                <a:gridCol w="6095370">
                  <a:extLst>
                    <a:ext uri="{9D8B030D-6E8A-4147-A177-3AD203B41FA5}">
                      <a16:colId xmlns:a16="http://schemas.microsoft.com/office/drawing/2014/main" val="1505345652"/>
                    </a:ext>
                  </a:extLst>
                </a:gridCol>
                <a:gridCol w="5137114">
                  <a:extLst>
                    <a:ext uri="{9D8B030D-6E8A-4147-A177-3AD203B41FA5}">
                      <a16:colId xmlns:a16="http://schemas.microsoft.com/office/drawing/2014/main" val="326291256"/>
                    </a:ext>
                  </a:extLst>
                </a:gridCol>
              </a:tblGrid>
              <a:tr h="0">
                <a:tc>
                  <a:txBody>
                    <a:bodyPr/>
                    <a:lstStyle/>
                    <a:p>
                      <a:pPr algn="just">
                        <a:lnSpc>
                          <a:spcPct val="107000"/>
                        </a:lnSpc>
                        <a:spcAft>
                          <a:spcPts val="800"/>
                        </a:spcAft>
                      </a:pPr>
                      <a:r>
                        <a:rPr lang="en-AU" sz="2000" kern="100">
                          <a:solidFill>
                            <a:schemeClr val="tx1"/>
                          </a:solidFill>
                          <a:effectLst/>
                        </a:rPr>
                        <a:t>GHG</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GWP value</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029755791"/>
                  </a:ext>
                </a:extLst>
              </a:tr>
              <a:tr h="0">
                <a:tc>
                  <a:txBody>
                    <a:bodyPr/>
                    <a:lstStyle/>
                    <a:p>
                      <a:pPr algn="just">
                        <a:lnSpc>
                          <a:spcPct val="107000"/>
                        </a:lnSpc>
                        <a:spcAft>
                          <a:spcPts val="800"/>
                        </a:spcAft>
                      </a:pPr>
                      <a:r>
                        <a:rPr lang="en-AU" sz="2000" kern="100" dirty="0">
                          <a:solidFill>
                            <a:schemeClr val="tx1"/>
                          </a:solidFill>
                          <a:effectLst/>
                        </a:rPr>
                        <a:t>carbon dioxide (CO</a:t>
                      </a:r>
                      <a:r>
                        <a:rPr lang="en-AU" sz="2000" kern="100" baseline="-25000" dirty="0">
                          <a:solidFill>
                            <a:schemeClr val="tx1"/>
                          </a:solidFill>
                          <a:effectLst/>
                        </a:rPr>
                        <a:t>2</a:t>
                      </a:r>
                      <a:r>
                        <a:rPr lang="en-AU" sz="2000" kern="100" dirty="0">
                          <a:solidFill>
                            <a:schemeClr val="tx1"/>
                          </a:solidFill>
                          <a:effectLst/>
                        </a:rPr>
                        <a:t>) </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1</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652868458"/>
                  </a:ext>
                </a:extLst>
              </a:tr>
              <a:tr h="0">
                <a:tc>
                  <a:txBody>
                    <a:bodyPr/>
                    <a:lstStyle/>
                    <a:p>
                      <a:pPr algn="just">
                        <a:lnSpc>
                          <a:spcPct val="107000"/>
                        </a:lnSpc>
                        <a:spcAft>
                          <a:spcPts val="800"/>
                        </a:spcAft>
                      </a:pPr>
                      <a:r>
                        <a:rPr lang="en-AU" sz="2000" kern="100">
                          <a:solidFill>
                            <a:schemeClr val="tx1"/>
                          </a:solidFill>
                          <a:effectLst/>
                        </a:rPr>
                        <a:t>methane (CH</a:t>
                      </a:r>
                      <a:r>
                        <a:rPr lang="en-AU" sz="2000" kern="100" baseline="-25000">
                          <a:solidFill>
                            <a:schemeClr val="tx1"/>
                          </a:solidFill>
                          <a:effectLst/>
                        </a:rPr>
                        <a:t>4</a:t>
                      </a:r>
                      <a:r>
                        <a:rPr lang="en-AU" sz="2000" kern="100">
                          <a:solidFill>
                            <a:schemeClr val="tx1"/>
                          </a:solidFill>
                          <a:effectLst/>
                        </a:rPr>
                        <a:t>)</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27</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967970392"/>
                  </a:ext>
                </a:extLst>
              </a:tr>
              <a:tr h="0">
                <a:tc>
                  <a:txBody>
                    <a:bodyPr/>
                    <a:lstStyle/>
                    <a:p>
                      <a:pPr algn="just">
                        <a:lnSpc>
                          <a:spcPct val="107000"/>
                        </a:lnSpc>
                        <a:spcAft>
                          <a:spcPts val="800"/>
                        </a:spcAft>
                      </a:pPr>
                      <a:r>
                        <a:rPr lang="en-AU" sz="2000" kern="100">
                          <a:solidFill>
                            <a:schemeClr val="tx1"/>
                          </a:solidFill>
                          <a:effectLst/>
                        </a:rPr>
                        <a:t>nitrous oxide (N</a:t>
                      </a:r>
                      <a:r>
                        <a:rPr lang="en-AU" sz="2000" kern="100" baseline="-25000">
                          <a:solidFill>
                            <a:schemeClr val="tx1"/>
                          </a:solidFill>
                          <a:effectLst/>
                        </a:rPr>
                        <a:t>2</a:t>
                      </a:r>
                      <a:r>
                        <a:rPr lang="en-AU" sz="2000" kern="100">
                          <a:solidFill>
                            <a:schemeClr val="tx1"/>
                          </a:solidFill>
                          <a:effectLst/>
                        </a:rPr>
                        <a:t>O)</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273</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366744417"/>
                  </a:ext>
                </a:extLst>
              </a:tr>
              <a:tr h="0">
                <a:tc>
                  <a:txBody>
                    <a:bodyPr/>
                    <a:lstStyle/>
                    <a:p>
                      <a:pPr algn="just">
                        <a:lnSpc>
                          <a:spcPct val="107000"/>
                        </a:lnSpc>
                        <a:spcAft>
                          <a:spcPts val="800"/>
                        </a:spcAft>
                      </a:pPr>
                      <a:r>
                        <a:rPr lang="en-AU" sz="2000" kern="100">
                          <a:solidFill>
                            <a:schemeClr val="tx1"/>
                          </a:solidFill>
                          <a:effectLst/>
                        </a:rPr>
                        <a:t>hydrofluorocarbons (HFCs) HCF-143 and HCF-143A</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364; 5,810</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174184495"/>
                  </a:ext>
                </a:extLst>
              </a:tr>
              <a:tr h="0">
                <a:tc>
                  <a:txBody>
                    <a:bodyPr/>
                    <a:lstStyle/>
                    <a:p>
                      <a:pPr algn="just">
                        <a:lnSpc>
                          <a:spcPct val="107000"/>
                        </a:lnSpc>
                        <a:spcAft>
                          <a:spcPts val="800"/>
                        </a:spcAft>
                      </a:pPr>
                      <a:r>
                        <a:rPr lang="en-AU" sz="2000" kern="100" dirty="0">
                          <a:solidFill>
                            <a:schemeClr val="tx1"/>
                          </a:solidFill>
                          <a:effectLst/>
                        </a:rPr>
                        <a:t>perfluorocarbons (PFCs) – PFC-116</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12,400</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219934803"/>
                  </a:ext>
                </a:extLst>
              </a:tr>
              <a:tr h="0">
                <a:tc>
                  <a:txBody>
                    <a:bodyPr/>
                    <a:lstStyle/>
                    <a:p>
                      <a:pPr algn="just">
                        <a:lnSpc>
                          <a:spcPct val="107000"/>
                        </a:lnSpc>
                        <a:spcAft>
                          <a:spcPts val="800"/>
                        </a:spcAft>
                      </a:pPr>
                      <a:r>
                        <a:rPr lang="en-AU" sz="2000" kern="100">
                          <a:solidFill>
                            <a:schemeClr val="tx1"/>
                          </a:solidFill>
                          <a:effectLst/>
                        </a:rPr>
                        <a:t>nitrogen trifluoride (NF</a:t>
                      </a:r>
                      <a:r>
                        <a:rPr lang="en-AU" sz="2000" kern="100" baseline="-25000">
                          <a:solidFill>
                            <a:schemeClr val="tx1"/>
                          </a:solidFill>
                          <a:effectLst/>
                        </a:rPr>
                        <a:t>3</a:t>
                      </a:r>
                      <a:r>
                        <a:rPr lang="en-AU" sz="2000" kern="100">
                          <a:solidFill>
                            <a:schemeClr val="tx1"/>
                          </a:solidFill>
                          <a:effectLst/>
                        </a:rPr>
                        <a:t>)</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17,400</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705732850"/>
                  </a:ext>
                </a:extLst>
              </a:tr>
              <a:tr h="0">
                <a:tc>
                  <a:txBody>
                    <a:bodyPr/>
                    <a:lstStyle/>
                    <a:p>
                      <a:pPr algn="just">
                        <a:lnSpc>
                          <a:spcPct val="107000"/>
                        </a:lnSpc>
                        <a:spcAft>
                          <a:spcPts val="800"/>
                        </a:spcAft>
                      </a:pPr>
                      <a:r>
                        <a:rPr lang="en-AU" sz="2000" kern="100">
                          <a:solidFill>
                            <a:schemeClr val="tx1"/>
                          </a:solidFill>
                          <a:effectLst/>
                        </a:rPr>
                        <a:t>sulfur hexafluoride (SF</a:t>
                      </a:r>
                      <a:r>
                        <a:rPr lang="en-AU" sz="2000" kern="100" baseline="-25000">
                          <a:solidFill>
                            <a:schemeClr val="tx1"/>
                          </a:solidFill>
                          <a:effectLst/>
                        </a:rPr>
                        <a:t>6</a:t>
                      </a:r>
                      <a:r>
                        <a:rPr lang="en-AU" sz="2000" kern="100">
                          <a:solidFill>
                            <a:schemeClr val="tx1"/>
                          </a:solidFill>
                          <a:effectLst/>
                        </a:rPr>
                        <a:t>)</a:t>
                      </a:r>
                      <a:endParaRPr lang="en-AU"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AU" sz="2000" kern="100" dirty="0">
                          <a:solidFill>
                            <a:schemeClr val="tx1"/>
                          </a:solidFill>
                          <a:effectLst/>
                        </a:rPr>
                        <a:t>24,300</a:t>
                      </a:r>
                      <a:endParaRPr lang="en-AU"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007308732"/>
                  </a:ext>
                </a:extLst>
              </a:tr>
            </a:tbl>
          </a:graphicData>
        </a:graphic>
      </p:graphicFrame>
      <p:sp>
        <p:nvSpPr>
          <p:cNvPr id="7" name="Rectangle 2">
            <a:extLst>
              <a:ext uri="{FF2B5EF4-FFF2-40B4-BE49-F238E27FC236}">
                <a16:creationId xmlns:a16="http://schemas.microsoft.com/office/drawing/2014/main" id="{2BFA3DAC-4650-D679-362B-7D627C6F8BA9}"/>
              </a:ext>
            </a:extLst>
          </p:cNvPr>
          <p:cNvSpPr>
            <a:spLocks noChangeArrowheads="1"/>
          </p:cNvSpPr>
          <p:nvPr/>
        </p:nvSpPr>
        <p:spPr bwMode="auto">
          <a:xfrm>
            <a:off x="0" y="3316355"/>
            <a:ext cx="1219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Global warming potential (GWP) values for 100-year time horizon (IPCC Sixth Assessment Report, 2020) (AR6)</a:t>
            </a:r>
            <a:endParaRPr kumimoji="0" lang="en-AU" alt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7C38AB77-F45C-D395-71A0-8EED53B38EF0}"/>
              </a:ext>
            </a:extLst>
          </p:cNvPr>
          <p:cNvSpPr txBox="1"/>
          <p:nvPr/>
        </p:nvSpPr>
        <p:spPr>
          <a:xfrm>
            <a:off x="144500" y="1223474"/>
            <a:ext cx="1185615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The GHG Protocol deals with </a:t>
            </a:r>
            <a:r>
              <a:rPr kumimoji="0" lang="en-AU" sz="2000" b="1" i="0" u="sng"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seven</a:t>
            </a:r>
            <a:r>
              <a:rPr kumimoji="0" lang="en-AU" sz="2000" b="0"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 significant GHGs which are listed in the Kyoto Protocol and tracked by the Paris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Each of the gases impacts global warming to a different extent, which is measured by the gas’ </a:t>
            </a:r>
            <a:r>
              <a:rPr kumimoji="0" lang="en-AU" sz="2000" b="1" i="0" u="sng"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global warming potential (GWP) </a:t>
            </a:r>
            <a:r>
              <a:rPr kumimoji="0" lang="en-AU" sz="2000" b="0"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i.e. a measure of </a:t>
            </a:r>
            <a:r>
              <a:rPr kumimoji="0" lang="en-AU" sz="2000" b="1"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how much a GHG contributes to global warming relative to carbon dioxide (CO</a:t>
            </a:r>
            <a:r>
              <a:rPr kumimoji="0" lang="en-AU" sz="1100" b="1"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2</a:t>
            </a:r>
            <a:r>
              <a:rPr kumimoji="0" lang="en-AU" sz="2000" b="1" i="0" u="none" strike="noStrike" kern="1200" cap="none" spc="0" normalizeH="0" baseline="0" noProof="0" dirty="0">
                <a:ln>
                  <a:noFill/>
                </a:ln>
                <a:solidFill>
                  <a:prstClr val="black"/>
                </a:solidFill>
                <a:effectLst/>
                <a:uLnTx/>
                <a:uFillTx/>
                <a:latin typeface="Arial"/>
                <a:ea typeface="Aptos" panose="020B0004020202020204" pitchFamily="34" charset="0"/>
                <a:cs typeface="Arial" panose="020B0604020202020204" pitchFamily="34" charset="0"/>
              </a:rPr>
              <a:t>). </a:t>
            </a:r>
            <a:endParaRPr kumimoji="0" lang="en-AU" sz="2000" b="1"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32C97897-D105-BAA9-12B6-FDC2904EFED1}"/>
              </a:ext>
            </a:extLst>
          </p:cNvPr>
          <p:cNvPicPr>
            <a:picLocks noChangeAspect="1"/>
          </p:cNvPicPr>
          <p:nvPr/>
        </p:nvPicPr>
        <p:blipFill>
          <a:blip r:embed="rId3"/>
          <a:stretch>
            <a:fillRect/>
          </a:stretch>
        </p:blipFill>
        <p:spPr>
          <a:xfrm>
            <a:off x="8337356" y="3905245"/>
            <a:ext cx="3374504" cy="2526628"/>
          </a:xfrm>
          <a:prstGeom prst="rect">
            <a:avLst/>
          </a:prstGeom>
        </p:spPr>
      </p:pic>
      <p:sp>
        <p:nvSpPr>
          <p:cNvPr id="10" name="TextBox 9">
            <a:extLst>
              <a:ext uri="{FF2B5EF4-FFF2-40B4-BE49-F238E27FC236}">
                <a16:creationId xmlns:a16="http://schemas.microsoft.com/office/drawing/2014/main" id="{A6FF853F-CD47-D842-44A5-ED4182198072}"/>
              </a:ext>
            </a:extLst>
          </p:cNvPr>
          <p:cNvSpPr txBox="1"/>
          <p:nvPr/>
        </p:nvSpPr>
        <p:spPr>
          <a:xfrm>
            <a:off x="8636528" y="6391828"/>
            <a:ext cx="2776160" cy="376926"/>
          </a:xfrm>
          <a:prstGeom prst="rect">
            <a:avLst/>
          </a:prstGeom>
          <a:noFill/>
        </p:spPr>
        <p:txBody>
          <a:bodyPr wrap="square">
            <a:spAutoFit/>
          </a:bodyPr>
          <a:lstStyle/>
          <a:p>
            <a:r>
              <a:rPr lang="en-AU" sz="900" dirty="0"/>
              <a:t>https://www.sweep.net/blog/understanding-carbon-dioxide-equivalent-co2e</a:t>
            </a:r>
          </a:p>
        </p:txBody>
      </p:sp>
    </p:spTree>
    <p:extLst>
      <p:ext uri="{BB962C8B-B14F-4D97-AF65-F5344CB8AC3E}">
        <p14:creationId xmlns:p14="http://schemas.microsoft.com/office/powerpoint/2010/main" val="115164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6D8742FC-92A8-F3DB-C58D-DE82D0BF6389}"/>
              </a:ext>
            </a:extLst>
          </p:cNvPr>
          <p:cNvSpPr>
            <a:spLocks noGrp="1"/>
          </p:cNvSpPr>
          <p:nvPr>
            <p:ph type="body" sz="quarter" idx="11"/>
          </p:nvPr>
        </p:nvSpPr>
        <p:spPr>
          <a:xfrm>
            <a:off x="129220" y="96107"/>
            <a:ext cx="8919108" cy="812613"/>
          </a:xfrm>
        </p:spPr>
        <p:txBody>
          <a:bodyPr/>
          <a:lstStyle/>
          <a:p>
            <a:r>
              <a:rPr kumimoji="0" lang="en-AU" sz="2500" b="1" i="0" u="none" strike="noStrike" kern="1200" cap="none" spc="0" normalizeH="0" baseline="0" noProof="0" dirty="0">
                <a:ln>
                  <a:noFill/>
                </a:ln>
                <a:solidFill>
                  <a:srgbClr val="27348B"/>
                </a:solidFill>
                <a:effectLst/>
                <a:uLnTx/>
                <a:uFillTx/>
                <a:latin typeface="Arial"/>
                <a:ea typeface="+mn-ea"/>
                <a:cs typeface="+mn-cs"/>
              </a:rPr>
              <a:t>Estimating GHG emissions - systems </a:t>
            </a:r>
          </a:p>
          <a:p>
            <a:r>
              <a:rPr kumimoji="0" lang="en-AU" sz="2500" b="1" i="0" u="none" strike="noStrike" kern="1200" cap="none" spc="0" normalizeH="0" baseline="0" noProof="0" dirty="0">
                <a:ln>
                  <a:noFill/>
                </a:ln>
                <a:solidFill>
                  <a:srgbClr val="27348B"/>
                </a:solidFill>
                <a:effectLst/>
                <a:uLnTx/>
                <a:uFillTx/>
                <a:latin typeface="Arial"/>
                <a:ea typeface="+mn-ea"/>
                <a:cs typeface="+mn-cs"/>
              </a:rPr>
              <a:t> </a:t>
            </a:r>
            <a:endParaRPr lang="en-AU" dirty="0"/>
          </a:p>
        </p:txBody>
      </p:sp>
      <p:sp>
        <p:nvSpPr>
          <p:cNvPr id="2" name="TextBox 1">
            <a:extLst>
              <a:ext uri="{FF2B5EF4-FFF2-40B4-BE49-F238E27FC236}">
                <a16:creationId xmlns:a16="http://schemas.microsoft.com/office/drawing/2014/main" id="{44E7421D-CA15-831B-F9E0-25D0D2842AB4}"/>
              </a:ext>
            </a:extLst>
          </p:cNvPr>
          <p:cNvSpPr txBox="1"/>
          <p:nvPr/>
        </p:nvSpPr>
        <p:spPr>
          <a:xfrm>
            <a:off x="111039" y="1340768"/>
            <a:ext cx="11969922" cy="4440896"/>
          </a:xfrm>
          <a:prstGeom prst="rect">
            <a:avLst/>
          </a:prstGeom>
          <a:noFill/>
          <a:ln>
            <a:solidFill>
              <a:srgbClr val="92D050"/>
            </a:solidFill>
          </a:ln>
        </p:spPr>
        <p:txBody>
          <a:bodyPr wrap="square">
            <a:spAutoFit/>
          </a:bodyPr>
          <a:lstStyle/>
          <a:p>
            <a:pPr>
              <a:lnSpc>
                <a:spcPct val="107000"/>
              </a:lnSpc>
              <a:spcAft>
                <a:spcPts val="800"/>
              </a:spcAft>
              <a:defRPr/>
            </a:pPr>
            <a:r>
              <a:rPr lang="en-AU" sz="2400" b="1" kern="100" dirty="0">
                <a:solidFill>
                  <a:prstClr val="black"/>
                </a:solidFill>
                <a:ea typeface="Calibri" panose="020F0502020204030204" pitchFamily="34" charset="0"/>
                <a:cs typeface="Times New Roman" panose="02020603050405020304" pitchFamily="18" charset="0"/>
              </a:rPr>
              <a:t>General rule for computing the </a:t>
            </a:r>
            <a:r>
              <a:rPr lang="en-AU" sz="2400" b="1" kern="100" dirty="0">
                <a:solidFill>
                  <a:prstClr val="black"/>
                </a:solidFill>
                <a:highlight>
                  <a:srgbClr val="00FF00"/>
                </a:highlight>
                <a:ea typeface="Calibri" panose="020F0502020204030204" pitchFamily="34" charset="0"/>
                <a:cs typeface="Times New Roman" panose="02020603050405020304" pitchFamily="18" charset="0"/>
              </a:rPr>
              <a:t>CO</a:t>
            </a:r>
            <a:r>
              <a:rPr lang="en-AU" sz="1400" b="1" kern="100" dirty="0">
                <a:solidFill>
                  <a:prstClr val="black"/>
                </a:solidFill>
                <a:highlight>
                  <a:srgbClr val="00FF00"/>
                </a:highlight>
                <a:ea typeface="Calibri" panose="020F0502020204030204" pitchFamily="34" charset="0"/>
                <a:cs typeface="Times New Roman" panose="02020603050405020304" pitchFamily="18" charset="0"/>
              </a:rPr>
              <a:t>2-e</a:t>
            </a:r>
            <a:r>
              <a:rPr lang="en-AU" sz="2400" b="1" kern="100" dirty="0">
                <a:solidFill>
                  <a:prstClr val="black"/>
                </a:solidFill>
                <a:ea typeface="Calibri" panose="020F0502020204030204" pitchFamily="34" charset="0"/>
                <a:cs typeface="Times New Roman" panose="02020603050405020304" pitchFamily="18" charset="0"/>
              </a:rPr>
              <a:t> is as follows</a:t>
            </a:r>
            <a:r>
              <a:rPr lang="en-AU" sz="2400" kern="100" dirty="0">
                <a:solidFill>
                  <a:prstClr val="black"/>
                </a:solidFill>
                <a:ea typeface="Calibri" panose="020F0502020204030204" pitchFamily="34" charset="0"/>
                <a:cs typeface="Times New Roman" panose="02020603050405020304" pitchFamily="18" charset="0"/>
              </a:rPr>
              <a:t>:</a:t>
            </a:r>
          </a:p>
          <a:p>
            <a:pPr>
              <a:lnSpc>
                <a:spcPct val="107000"/>
              </a:lnSpc>
              <a:spcAft>
                <a:spcPts val="800"/>
              </a:spcAft>
              <a:defRPr/>
            </a:pPr>
            <a:endParaRPr lang="en-AU" sz="2400" kern="1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defRPr/>
            </a:pPr>
            <a:r>
              <a:rPr lang="en-AU" sz="2400" kern="100" dirty="0">
                <a:solidFill>
                  <a:prstClr val="black"/>
                </a:solidFill>
                <a:highlight>
                  <a:srgbClr val="FFFF00"/>
                </a:highlight>
                <a:ea typeface="Calibri" panose="020F0502020204030204" pitchFamily="34" charset="0"/>
                <a:cs typeface="Times New Roman" panose="02020603050405020304" pitchFamily="18" charset="0"/>
              </a:rPr>
              <a:t>Activity data </a:t>
            </a:r>
            <a:r>
              <a:rPr lang="en-AU" sz="2400" kern="100" dirty="0">
                <a:solidFill>
                  <a:prstClr val="black"/>
                </a:solidFill>
                <a:ea typeface="Calibri" panose="020F0502020204030204" pitchFamily="34" charset="0"/>
                <a:cs typeface="Times New Roman" panose="02020603050405020304" pitchFamily="18" charset="0"/>
              </a:rPr>
              <a:t>x </a:t>
            </a:r>
            <a:r>
              <a:rPr lang="en-AU" sz="2400" kern="100" dirty="0">
                <a:solidFill>
                  <a:prstClr val="black"/>
                </a:solidFill>
                <a:highlight>
                  <a:srgbClr val="00FFFF"/>
                </a:highlight>
                <a:ea typeface="Calibri" panose="020F0502020204030204" pitchFamily="34" charset="0"/>
                <a:cs typeface="Times New Roman" panose="02020603050405020304" pitchFamily="18" charset="0"/>
              </a:rPr>
              <a:t>appropriate published emission factor </a:t>
            </a:r>
            <a:r>
              <a:rPr lang="en-AU" sz="2400" kern="100" dirty="0">
                <a:solidFill>
                  <a:prstClr val="black"/>
                </a:solidFill>
                <a:ea typeface="Calibri" panose="020F0502020204030204" pitchFamily="34" charset="0"/>
                <a:cs typeface="Times New Roman" panose="02020603050405020304" pitchFamily="18" charset="0"/>
              </a:rPr>
              <a:t>= </a:t>
            </a:r>
            <a:r>
              <a:rPr lang="en-AU" sz="2400" kern="100" dirty="0">
                <a:solidFill>
                  <a:prstClr val="black"/>
                </a:solidFill>
                <a:highlight>
                  <a:srgbClr val="FF00FF"/>
                </a:highlight>
                <a:ea typeface="Calibri" panose="020F0502020204030204" pitchFamily="34" charset="0"/>
                <a:cs typeface="Times New Roman" panose="02020603050405020304" pitchFamily="18" charset="0"/>
              </a:rPr>
              <a:t>Amount of GHG (e.g. CH</a:t>
            </a:r>
            <a:r>
              <a:rPr lang="en-AU" sz="2000" kern="100" dirty="0">
                <a:solidFill>
                  <a:prstClr val="black"/>
                </a:solidFill>
                <a:highlight>
                  <a:srgbClr val="FF00FF"/>
                </a:highlight>
                <a:ea typeface="Calibri" panose="020F0502020204030204" pitchFamily="34" charset="0"/>
                <a:cs typeface="Times New Roman" panose="02020603050405020304" pitchFamily="18" charset="0"/>
              </a:rPr>
              <a:t>4</a:t>
            </a:r>
            <a:r>
              <a:rPr lang="en-AU" sz="2400" kern="100" dirty="0">
                <a:solidFill>
                  <a:prstClr val="black"/>
                </a:solidFill>
                <a:highlight>
                  <a:srgbClr val="FF00FF"/>
                </a:highlight>
                <a:ea typeface="Calibri" panose="020F0502020204030204" pitchFamily="34" charset="0"/>
                <a:cs typeface="Times New Roman" panose="02020603050405020304" pitchFamily="18" charset="0"/>
              </a:rPr>
              <a:t>)</a:t>
            </a:r>
          </a:p>
          <a:p>
            <a:pPr>
              <a:lnSpc>
                <a:spcPct val="107000"/>
              </a:lnSpc>
              <a:spcAft>
                <a:spcPts val="800"/>
              </a:spcAft>
              <a:defRPr/>
            </a:pPr>
            <a:endParaRPr lang="en-AU" sz="2400" kern="1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defRPr/>
            </a:pPr>
            <a:r>
              <a:rPr lang="en-AU" sz="2400" kern="100" dirty="0">
                <a:solidFill>
                  <a:prstClr val="black"/>
                </a:solidFill>
                <a:ea typeface="Calibri" panose="020F0502020204030204" pitchFamily="34" charset="0"/>
                <a:cs typeface="Times New Roman" panose="02020603050405020304" pitchFamily="18" charset="0"/>
              </a:rPr>
              <a:t>Then to standardise: </a:t>
            </a:r>
          </a:p>
          <a:p>
            <a:pPr>
              <a:lnSpc>
                <a:spcPct val="107000"/>
              </a:lnSpc>
              <a:spcAft>
                <a:spcPts val="800"/>
              </a:spcAft>
              <a:defRPr/>
            </a:pPr>
            <a:endParaRPr lang="en-AU" sz="2400" kern="1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defRPr/>
            </a:pPr>
            <a:r>
              <a:rPr lang="en-AU" sz="2400" kern="100" dirty="0">
                <a:solidFill>
                  <a:prstClr val="black"/>
                </a:solidFill>
                <a:highlight>
                  <a:srgbClr val="FF00FF"/>
                </a:highlight>
                <a:ea typeface="Calibri" panose="020F0502020204030204" pitchFamily="34" charset="0"/>
                <a:cs typeface="Times New Roman" panose="02020603050405020304" pitchFamily="18" charset="0"/>
              </a:rPr>
              <a:t>Amount of GHG (e.g. CH</a:t>
            </a:r>
            <a:r>
              <a:rPr lang="en-AU" sz="2000" kern="100" dirty="0">
                <a:solidFill>
                  <a:prstClr val="black"/>
                </a:solidFill>
                <a:highlight>
                  <a:srgbClr val="FF00FF"/>
                </a:highlight>
                <a:ea typeface="Calibri" panose="020F0502020204030204" pitchFamily="34" charset="0"/>
                <a:cs typeface="Times New Roman" panose="02020603050405020304" pitchFamily="18" charset="0"/>
              </a:rPr>
              <a:t>4</a:t>
            </a:r>
            <a:r>
              <a:rPr lang="en-AU" sz="2400" kern="100" dirty="0">
                <a:solidFill>
                  <a:prstClr val="black"/>
                </a:solidFill>
                <a:highlight>
                  <a:srgbClr val="FF00FF"/>
                </a:highlight>
                <a:ea typeface="Calibri" panose="020F0502020204030204" pitchFamily="34" charset="0"/>
                <a:cs typeface="Times New Roman" panose="02020603050405020304" pitchFamily="18" charset="0"/>
              </a:rPr>
              <a:t>) </a:t>
            </a:r>
            <a:r>
              <a:rPr lang="en-AU" sz="2400" kern="100" dirty="0">
                <a:solidFill>
                  <a:prstClr val="black"/>
                </a:solidFill>
                <a:ea typeface="Calibri" panose="020F0502020204030204" pitchFamily="34" charset="0"/>
                <a:cs typeface="Times New Roman" panose="02020603050405020304" pitchFamily="18" charset="0"/>
              </a:rPr>
              <a:t>x </a:t>
            </a:r>
            <a:r>
              <a:rPr lang="en-AU" sz="2400" kern="100" dirty="0">
                <a:solidFill>
                  <a:prstClr val="black"/>
                </a:solidFill>
                <a:highlight>
                  <a:srgbClr val="808000"/>
                </a:highlight>
                <a:ea typeface="Calibri" panose="020F0502020204030204" pitchFamily="34" charset="0"/>
                <a:cs typeface="Times New Roman" panose="02020603050405020304" pitchFamily="18" charset="0"/>
              </a:rPr>
              <a:t>appropriate GWP factor* (e.g. GWP for CH</a:t>
            </a:r>
            <a:r>
              <a:rPr lang="en-AU" sz="2000" kern="100" dirty="0">
                <a:solidFill>
                  <a:prstClr val="black"/>
                </a:solidFill>
                <a:highlight>
                  <a:srgbClr val="808000"/>
                </a:highlight>
                <a:ea typeface="Calibri" panose="020F0502020204030204" pitchFamily="34" charset="0"/>
                <a:cs typeface="Times New Roman" panose="02020603050405020304" pitchFamily="18" charset="0"/>
              </a:rPr>
              <a:t>4</a:t>
            </a:r>
            <a:r>
              <a:rPr lang="en-AU" sz="2400" kern="100" dirty="0">
                <a:solidFill>
                  <a:prstClr val="black"/>
                </a:solidFill>
                <a:highlight>
                  <a:srgbClr val="808000"/>
                </a:highlight>
                <a:ea typeface="Calibri" panose="020F0502020204030204" pitchFamily="34" charset="0"/>
                <a:cs typeface="Times New Roman" panose="02020603050405020304" pitchFamily="18" charset="0"/>
              </a:rPr>
              <a:t>) </a:t>
            </a:r>
            <a:r>
              <a:rPr lang="en-AU" sz="2400" kern="100" dirty="0">
                <a:solidFill>
                  <a:prstClr val="black"/>
                </a:solidFill>
                <a:ea typeface="Calibri" panose="020F0502020204030204" pitchFamily="34" charset="0"/>
                <a:cs typeface="Times New Roman" panose="02020603050405020304" pitchFamily="18" charset="0"/>
              </a:rPr>
              <a:t>= </a:t>
            </a:r>
            <a:r>
              <a:rPr lang="en-AU" sz="2400" kern="100" dirty="0">
                <a:solidFill>
                  <a:prstClr val="black"/>
                </a:solidFill>
                <a:highlight>
                  <a:srgbClr val="00FF00"/>
                </a:highlight>
                <a:ea typeface="Calibri" panose="020F0502020204030204" pitchFamily="34" charset="0"/>
                <a:cs typeface="Times New Roman" panose="02020603050405020304" pitchFamily="18" charset="0"/>
              </a:rPr>
              <a:t> CO</a:t>
            </a:r>
            <a:r>
              <a:rPr lang="en-AU" sz="1400" kern="100" dirty="0">
                <a:solidFill>
                  <a:prstClr val="black"/>
                </a:solidFill>
                <a:highlight>
                  <a:srgbClr val="00FF00"/>
                </a:highlight>
                <a:ea typeface="Calibri" panose="020F0502020204030204" pitchFamily="34" charset="0"/>
                <a:cs typeface="Times New Roman" panose="02020603050405020304" pitchFamily="18" charset="0"/>
              </a:rPr>
              <a:t>2-e</a:t>
            </a:r>
          </a:p>
          <a:p>
            <a:pPr>
              <a:lnSpc>
                <a:spcPct val="107000"/>
              </a:lnSpc>
              <a:spcAft>
                <a:spcPts val="800"/>
              </a:spcAft>
              <a:defRPr/>
            </a:pPr>
            <a:endParaRPr lang="en-AU" sz="2400" kern="100" dirty="0">
              <a:solidFill>
                <a:prstClr val="black"/>
              </a:solidFill>
              <a:highlight>
                <a:srgbClr val="00FF00"/>
              </a:highlight>
              <a:ea typeface="Calibri" panose="020F0502020204030204" pitchFamily="34" charset="0"/>
              <a:cs typeface="Times New Roman" panose="02020603050405020304" pitchFamily="18" charset="0"/>
            </a:endParaRPr>
          </a:p>
          <a:p>
            <a:pPr>
              <a:lnSpc>
                <a:spcPct val="107000"/>
              </a:lnSpc>
              <a:spcAft>
                <a:spcPts val="800"/>
              </a:spcAft>
              <a:defRPr/>
            </a:pPr>
            <a:r>
              <a:rPr lang="en-AU" sz="2400" kern="100" dirty="0">
                <a:solidFill>
                  <a:prstClr val="black"/>
                </a:solidFill>
                <a:ea typeface="Calibri" panose="020F0502020204030204" pitchFamily="34" charset="0"/>
                <a:cs typeface="Times New Roman" panose="02020603050405020304" pitchFamily="18" charset="0"/>
              </a:rPr>
              <a:t>*GWP – global warming potential</a:t>
            </a:r>
          </a:p>
        </p:txBody>
      </p:sp>
      <p:cxnSp>
        <p:nvCxnSpPr>
          <p:cNvPr id="7" name="Straight Arrow Connector 6">
            <a:extLst>
              <a:ext uri="{FF2B5EF4-FFF2-40B4-BE49-F238E27FC236}">
                <a16:creationId xmlns:a16="http://schemas.microsoft.com/office/drawing/2014/main" id="{5B35FE81-C0B4-3AF7-B8B9-358E749BB0BA}"/>
              </a:ext>
            </a:extLst>
          </p:cNvPr>
          <p:cNvCxnSpPr>
            <a:cxnSpLocks/>
          </p:cNvCxnSpPr>
          <p:nvPr/>
        </p:nvCxnSpPr>
        <p:spPr>
          <a:xfrm flipH="1">
            <a:off x="2063552" y="2769128"/>
            <a:ext cx="6480720" cy="1584176"/>
          </a:xfrm>
          <a:prstGeom prst="straightConnector1">
            <a:avLst/>
          </a:prstGeom>
          <a:noFill/>
          <a:ln w="76200" cap="flat" cmpd="sng" algn="ctr">
            <a:solidFill>
              <a:srgbClr val="4472C4"/>
            </a:solidFill>
            <a:prstDash val="solid"/>
            <a:miter lim="800000"/>
            <a:tailEnd type="triangle"/>
          </a:ln>
          <a:effectLst/>
        </p:spPr>
      </p:cxnSp>
    </p:spTree>
    <p:extLst>
      <p:ext uri="{BB962C8B-B14F-4D97-AF65-F5344CB8AC3E}">
        <p14:creationId xmlns:p14="http://schemas.microsoft.com/office/powerpoint/2010/main" val="24674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6E1BE7D-59C1-3FDD-B846-21D9C5B53182}"/>
              </a:ext>
            </a:extLst>
          </p:cNvPr>
          <p:cNvSpPr txBox="1">
            <a:spLocks/>
          </p:cNvSpPr>
          <p:nvPr/>
        </p:nvSpPr>
        <p:spPr>
          <a:xfrm>
            <a:off x="102742" y="2060848"/>
            <a:ext cx="7119992" cy="440877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400" b="0" i="0" u="none" strike="noStrike" kern="1200" cap="none" spc="0" normalizeH="0" baseline="0" noProof="0">
                <a:ln>
                  <a:noFill/>
                </a:ln>
                <a:solidFill>
                  <a:prstClr val="black"/>
                </a:solidFill>
                <a:effectLst/>
                <a:uLnTx/>
                <a:uFillTx/>
                <a:latin typeface="Arial"/>
                <a:ea typeface="+mn-ea"/>
                <a:cs typeface="+mn-cs"/>
              </a:rPr>
              <a:t>1987, the World Commission on Environment and Development (WCED), ‘Brundtland Commission’ report: </a:t>
            </a:r>
            <a:endParaRPr kumimoji="0" lang="en-AU" sz="24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400" b="1" i="0" u="none" strike="noStrike" kern="1200" cap="none" spc="0" normalizeH="0" baseline="0" noProof="0">
                <a:ln>
                  <a:noFill/>
                </a:ln>
                <a:solidFill>
                  <a:prstClr val="black"/>
                </a:solidFill>
                <a:effectLst/>
                <a:uLnTx/>
                <a:uFillTx/>
                <a:latin typeface="Arial"/>
                <a:ea typeface="+mn-ea"/>
                <a:cs typeface="+mn-cs"/>
              </a:rPr>
              <a:t>‘Sustainable Development</a:t>
            </a:r>
            <a:r>
              <a:rPr kumimoji="0" lang="en-AU" sz="2400" b="0" i="0" u="none" strike="noStrike" kern="1200" cap="none" spc="0" normalizeH="0" baseline="0" noProof="0">
                <a:ln>
                  <a:noFill/>
                </a:ln>
                <a:solidFill>
                  <a:prstClr val="black"/>
                </a:solidFill>
                <a:effectLst/>
                <a:uLnTx/>
                <a:uFillTx/>
                <a:latin typeface="Arial"/>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AU" sz="2400" b="0" i="1" u="none" strike="noStrike" kern="1200" cap="none" spc="0" normalizeH="0" baseline="0" noProof="0">
                <a:ln>
                  <a:noFill/>
                </a:ln>
                <a:solidFill>
                  <a:srgbClr val="00B050"/>
                </a:solidFill>
                <a:effectLst/>
                <a:uLnTx/>
                <a:uFillTx/>
                <a:latin typeface="Arial"/>
                <a:ea typeface="+mn-ea"/>
                <a:cs typeface="+mn-cs"/>
              </a:rPr>
              <a:t>development that meets the needs of the present without compromising the ability of future generations to meet their own needs.</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400" b="0" i="0" u="none" strike="noStrike" kern="1200" cap="none" spc="0" normalizeH="0" baseline="0" noProof="0" dirty="0">
              <a:ln>
                <a:noFill/>
              </a:ln>
              <a:solidFill>
                <a:srgbClr val="00B050"/>
              </a:solidFill>
              <a:effectLst/>
              <a:uLnTx/>
              <a:uFillTx/>
              <a:latin typeface="Arial"/>
              <a:ea typeface="+mn-ea"/>
              <a:cs typeface="+mn-cs"/>
            </a:endParaRPr>
          </a:p>
        </p:txBody>
      </p:sp>
      <p:sp>
        <p:nvSpPr>
          <p:cNvPr id="3" name="Text Placeholder 4">
            <a:extLst>
              <a:ext uri="{FF2B5EF4-FFF2-40B4-BE49-F238E27FC236}">
                <a16:creationId xmlns:a16="http://schemas.microsoft.com/office/drawing/2014/main" id="{CABB7243-70A6-FC7D-B551-13C34B38A82E}"/>
              </a:ext>
            </a:extLst>
          </p:cNvPr>
          <p:cNvSpPr txBox="1">
            <a:spLocks/>
          </p:cNvSpPr>
          <p:nvPr/>
        </p:nvSpPr>
        <p:spPr>
          <a:xfrm>
            <a:off x="335360" y="260648"/>
            <a:ext cx="4916533" cy="8241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3200" b="1" i="0" u="none" strike="noStrike" kern="1200" cap="none" spc="0" normalizeH="0" baseline="0" noProof="0" dirty="0">
                <a:ln>
                  <a:noFill/>
                </a:ln>
                <a:solidFill>
                  <a:srgbClr val="27348B"/>
                </a:solidFill>
                <a:effectLst/>
                <a:uLnTx/>
                <a:uFillTx/>
                <a:latin typeface="Arial"/>
                <a:ea typeface="+mn-ea"/>
                <a:cs typeface="+mn-cs"/>
              </a:rPr>
              <a:t>What is ‘sustainability’?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AU" sz="32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4EC2AB4-A450-D889-626A-C88E9E34D36D}"/>
              </a:ext>
            </a:extLst>
          </p:cNvPr>
          <p:cNvPicPr>
            <a:picLocks noChangeAspect="1"/>
          </p:cNvPicPr>
          <p:nvPr/>
        </p:nvPicPr>
        <p:blipFill>
          <a:blip r:embed="rId3"/>
          <a:stretch>
            <a:fillRect/>
          </a:stretch>
        </p:blipFill>
        <p:spPr>
          <a:xfrm>
            <a:off x="7012116" y="1500028"/>
            <a:ext cx="5077142" cy="4736386"/>
          </a:xfrm>
          <a:prstGeom prst="rect">
            <a:avLst/>
          </a:prstGeom>
        </p:spPr>
      </p:pic>
    </p:spTree>
    <p:extLst>
      <p:ext uri="{BB962C8B-B14F-4D97-AF65-F5344CB8AC3E}">
        <p14:creationId xmlns:p14="http://schemas.microsoft.com/office/powerpoint/2010/main" val="5062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D01F1-840F-8450-B0FA-C601EFB7E414}"/>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335CE0C6-024E-08BF-381E-713C0465402D}"/>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4A7012D3-7F42-E9A6-2207-09AEAC77FEF1}"/>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GHG Accounting and Climate Reporting</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sp>
        <p:nvSpPr>
          <p:cNvPr id="9" name="TextBox 8">
            <a:extLst>
              <a:ext uri="{FF2B5EF4-FFF2-40B4-BE49-F238E27FC236}">
                <a16:creationId xmlns:a16="http://schemas.microsoft.com/office/drawing/2014/main" id="{AE4B6030-A496-06E8-2FF4-ACBCED8CA4D0}"/>
              </a:ext>
            </a:extLst>
          </p:cNvPr>
          <p:cNvSpPr txBox="1"/>
          <p:nvPr/>
        </p:nvSpPr>
        <p:spPr>
          <a:xfrm>
            <a:off x="161680" y="1484784"/>
            <a:ext cx="7302472" cy="5016758"/>
          </a:xfrm>
          <a:prstGeom prst="rect">
            <a:avLst/>
          </a:prstGeom>
          <a:noFill/>
        </p:spPr>
        <p:txBody>
          <a:bodyPr wrap="square">
            <a:spAutoFit/>
          </a:bodyPr>
          <a:lstStyle/>
          <a:p>
            <a:pPr lvl="0">
              <a:defRPr/>
            </a:pPr>
            <a:r>
              <a:rPr lang="en-AU" sz="2000" b="1" dirty="0"/>
              <a:t>Greenhouse Gases:</a:t>
            </a:r>
          </a:p>
          <a:p>
            <a:pPr marL="342900" lvl="0" indent="-342900">
              <a:buFont typeface="+mj-lt"/>
              <a:buAutoNum type="arabicPeriod"/>
              <a:defRPr/>
            </a:pPr>
            <a:endParaRPr lang="en-AU" sz="2000" b="1" dirty="0"/>
          </a:p>
          <a:p>
            <a:pPr marL="342900" lvl="0" indent="-342900">
              <a:buFont typeface="+mj-lt"/>
              <a:buAutoNum type="arabicPeriod"/>
              <a:defRPr/>
            </a:pPr>
            <a:r>
              <a:rPr lang="en-AU" sz="2000" b="1" dirty="0"/>
              <a:t>Carbon Dioxide (CO</a:t>
            </a:r>
            <a:r>
              <a:rPr lang="en-AU" sz="2000" b="1" baseline="-25000" dirty="0"/>
              <a:t>2</a:t>
            </a:r>
            <a:r>
              <a:rPr lang="en-AU" sz="2000" b="1" dirty="0"/>
              <a:t>) </a:t>
            </a:r>
            <a:r>
              <a:rPr lang="en-AU" sz="2000" dirty="0"/>
              <a:t>levels are increased by activities such as burning fossil fuels (e.g. coal, oil and natural gas). </a:t>
            </a:r>
          </a:p>
          <a:p>
            <a:pPr marL="342900" lvl="0" indent="-342900">
              <a:buFont typeface="+mj-lt"/>
              <a:buAutoNum type="arabicPeriod"/>
              <a:defRPr/>
            </a:pPr>
            <a:r>
              <a:rPr lang="en-AU" sz="2000" b="1" dirty="0"/>
              <a:t>Methane (CH</a:t>
            </a:r>
            <a:r>
              <a:rPr lang="en-AU" sz="2000" b="1" baseline="-25000" dirty="0"/>
              <a:t>4</a:t>
            </a:r>
            <a:r>
              <a:rPr lang="en-AU" sz="2000" b="1" dirty="0"/>
              <a:t>) </a:t>
            </a:r>
            <a:r>
              <a:rPr lang="en-AU" sz="2000" dirty="0"/>
              <a:t>is emitted from agriculture (like livestock), natural gas production, and decomposition of waste. </a:t>
            </a:r>
          </a:p>
          <a:p>
            <a:pPr marL="342900" lvl="0" indent="-342900">
              <a:buFont typeface="+mj-lt"/>
              <a:buAutoNum type="arabicPeriod"/>
              <a:defRPr/>
            </a:pPr>
            <a:r>
              <a:rPr lang="en-AU" sz="2000" b="1" dirty="0"/>
              <a:t>Nitrous Oxide (N</a:t>
            </a:r>
            <a:r>
              <a:rPr lang="en-AU" sz="2000" b="1" baseline="-25000" dirty="0"/>
              <a:t>2</a:t>
            </a:r>
            <a:r>
              <a:rPr lang="en-AU" sz="2000" b="1" dirty="0"/>
              <a:t>O) </a:t>
            </a:r>
            <a:r>
              <a:rPr lang="en-AU" sz="2000" dirty="0"/>
              <a:t>levels are increased by activities such as fertilisers used in agriculture. </a:t>
            </a:r>
          </a:p>
          <a:p>
            <a:pPr marL="342900" lvl="0" indent="-342900">
              <a:buFont typeface="+mj-lt"/>
              <a:buAutoNum type="arabicPeriod"/>
              <a:defRPr/>
            </a:pPr>
            <a:r>
              <a:rPr lang="en-AU" sz="2000" b="1" dirty="0"/>
              <a:t>Hydrofluorocarbons (HFCs) </a:t>
            </a:r>
            <a:r>
              <a:rPr lang="en-AU" sz="2000" dirty="0"/>
              <a:t>are used for example in refrigeration, air conditioners and aerosols. </a:t>
            </a:r>
          </a:p>
          <a:p>
            <a:pPr marL="342900" lvl="0" indent="-342900">
              <a:buFont typeface="+mj-lt"/>
              <a:buAutoNum type="arabicPeriod"/>
              <a:defRPr/>
            </a:pPr>
            <a:r>
              <a:rPr lang="en-AU" sz="2000" b="1" dirty="0"/>
              <a:t>Perfluorocarbons (PFCs) </a:t>
            </a:r>
            <a:r>
              <a:rPr lang="en-AU" sz="2000" dirty="0"/>
              <a:t>are used in electronics and other industrial processes, such as production of aluminium.</a:t>
            </a:r>
          </a:p>
          <a:p>
            <a:pPr marL="342900" lvl="0" indent="-342900">
              <a:buFont typeface="+mj-lt"/>
              <a:buAutoNum type="arabicPeriod"/>
              <a:defRPr/>
            </a:pPr>
            <a:r>
              <a:rPr lang="en-AU" sz="2000" b="1" dirty="0" err="1"/>
              <a:t>Sulfur</a:t>
            </a:r>
            <a:r>
              <a:rPr lang="en-AU" sz="2000" b="1" dirty="0"/>
              <a:t> Hexafluoride (SF</a:t>
            </a:r>
            <a:r>
              <a:rPr lang="en-AU" sz="2000" b="1" baseline="-25000" dirty="0"/>
              <a:t>6</a:t>
            </a:r>
            <a:r>
              <a:rPr lang="en-AU" sz="2000" b="1" dirty="0"/>
              <a:t>) </a:t>
            </a:r>
            <a:r>
              <a:rPr lang="en-AU" sz="2000" dirty="0"/>
              <a:t>is used in electrical equipment and can leak into the atmosphere. </a:t>
            </a:r>
          </a:p>
          <a:p>
            <a:pPr marL="342900" lvl="0" indent="-342900">
              <a:buFont typeface="+mj-lt"/>
              <a:buAutoNum type="arabicPeriod"/>
              <a:defRPr/>
            </a:pPr>
            <a:r>
              <a:rPr lang="en-AU" sz="2000" b="1" dirty="0"/>
              <a:t>Nitrogen Trifluoride (NF</a:t>
            </a:r>
            <a:r>
              <a:rPr lang="en-AU" sz="2000" b="1" baseline="-25000" dirty="0"/>
              <a:t>3</a:t>
            </a:r>
            <a:r>
              <a:rPr lang="en-AU" sz="2000" b="1" dirty="0"/>
              <a:t>) </a:t>
            </a:r>
            <a:r>
              <a:rPr lang="en-AU" sz="2000" dirty="0"/>
              <a:t>is used in the manufacturing of semiconductors.</a:t>
            </a:r>
            <a:endParaRPr kumimoji="0" lang="en-AU"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4527C8F3-7EF1-4EB6-3213-0678AE8BA5AD}"/>
              </a:ext>
            </a:extLst>
          </p:cNvPr>
          <p:cNvPicPr>
            <a:picLocks noChangeAspect="1"/>
          </p:cNvPicPr>
          <p:nvPr/>
        </p:nvPicPr>
        <p:blipFill>
          <a:blip r:embed="rId3"/>
          <a:stretch>
            <a:fillRect/>
          </a:stretch>
        </p:blipFill>
        <p:spPr>
          <a:xfrm>
            <a:off x="7464152" y="1268760"/>
            <a:ext cx="4413363" cy="2913111"/>
          </a:xfrm>
          <a:prstGeom prst="rect">
            <a:avLst/>
          </a:prstGeom>
        </p:spPr>
      </p:pic>
      <p:sp>
        <p:nvSpPr>
          <p:cNvPr id="7" name="TextBox 6">
            <a:extLst>
              <a:ext uri="{FF2B5EF4-FFF2-40B4-BE49-F238E27FC236}">
                <a16:creationId xmlns:a16="http://schemas.microsoft.com/office/drawing/2014/main" id="{B3CD8296-E4F5-BBAC-0A03-46E935D7E161}"/>
              </a:ext>
            </a:extLst>
          </p:cNvPr>
          <p:cNvSpPr txBox="1"/>
          <p:nvPr/>
        </p:nvSpPr>
        <p:spPr>
          <a:xfrm>
            <a:off x="7448490" y="4213229"/>
            <a:ext cx="4413363" cy="369332"/>
          </a:xfrm>
          <a:prstGeom prst="rect">
            <a:avLst/>
          </a:prstGeom>
          <a:noFill/>
        </p:spPr>
        <p:txBody>
          <a:bodyPr wrap="square">
            <a:spAutoFit/>
          </a:bodyPr>
          <a:lstStyle/>
          <a:p>
            <a:r>
              <a:rPr lang="en-AU" sz="900" dirty="0"/>
              <a:t>https://geographical.co.uk/climate-change/geo-explainer-how-carbon-emissions-affect-climate</a:t>
            </a:r>
          </a:p>
        </p:txBody>
      </p:sp>
      <p:pic>
        <p:nvPicPr>
          <p:cNvPr id="8" name="Picture 7" descr="Cows looking at the camera">
            <a:extLst>
              <a:ext uri="{FF2B5EF4-FFF2-40B4-BE49-F238E27FC236}">
                <a16:creationId xmlns:a16="http://schemas.microsoft.com/office/drawing/2014/main" id="{FEFAC3AF-EC32-63CC-000D-08D586397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125" y="4708805"/>
            <a:ext cx="2859415" cy="1817849"/>
          </a:xfrm>
          <a:prstGeom prst="rect">
            <a:avLst/>
          </a:prstGeom>
        </p:spPr>
      </p:pic>
    </p:spTree>
    <p:extLst>
      <p:ext uri="{BB962C8B-B14F-4D97-AF65-F5344CB8AC3E}">
        <p14:creationId xmlns:p14="http://schemas.microsoft.com/office/powerpoint/2010/main" val="1866003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5C96-72A4-ED00-5087-F119B11064E1}"/>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61837645-CB4D-48EE-B4B1-5BBB10DA7044}"/>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6AC3998D-2110-972D-38DD-4242B749EF2E}"/>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GHG Accounting and Climate Reporting</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500" b="1" i="0" u="none" strike="noStrike" kern="1200" cap="none" spc="0" normalizeH="0" baseline="0" noProof="0" dirty="0">
              <a:ln>
                <a:noFill/>
              </a:ln>
              <a:solidFill>
                <a:srgbClr val="27348B"/>
              </a:solidFill>
              <a:effectLst/>
              <a:uLnTx/>
              <a:uFillTx/>
              <a:latin typeface="Arial"/>
              <a:ea typeface="+mn-ea"/>
              <a:cs typeface="+mn-cs"/>
            </a:endParaRPr>
          </a:p>
        </p:txBody>
      </p:sp>
      <p:sp>
        <p:nvSpPr>
          <p:cNvPr id="9" name="TextBox 8">
            <a:extLst>
              <a:ext uri="{FF2B5EF4-FFF2-40B4-BE49-F238E27FC236}">
                <a16:creationId xmlns:a16="http://schemas.microsoft.com/office/drawing/2014/main" id="{0D4F16DF-5AEF-9516-0181-5B8739A06C5A}"/>
              </a:ext>
            </a:extLst>
          </p:cNvPr>
          <p:cNvSpPr txBox="1"/>
          <p:nvPr/>
        </p:nvSpPr>
        <p:spPr>
          <a:xfrm>
            <a:off x="129220" y="1195304"/>
            <a:ext cx="9983948" cy="4893647"/>
          </a:xfrm>
          <a:prstGeom prst="rect">
            <a:avLst/>
          </a:prstGeom>
          <a:noFill/>
        </p:spPr>
        <p:txBody>
          <a:bodyPr wrap="square">
            <a:spAutoFit/>
          </a:bodyPr>
          <a:lstStyle/>
          <a:p>
            <a:pPr lvl="0">
              <a:defRPr/>
            </a:pPr>
            <a:r>
              <a:rPr kumimoji="0" lang="en-AU" sz="2400" b="1" i="0" u="none" strike="noStrike" kern="1200" cap="none" spc="0" normalizeH="0" baseline="0" noProof="0" dirty="0">
                <a:ln>
                  <a:noFill/>
                </a:ln>
                <a:solidFill>
                  <a:prstClr val="black"/>
                </a:solidFill>
                <a:effectLst/>
                <a:uLnTx/>
                <a:uFillTx/>
                <a:latin typeface="Arial"/>
                <a:ea typeface="+mn-ea"/>
                <a:cs typeface="+mn-cs"/>
              </a:rPr>
              <a:t>Examples of industries that have high GHG emissions which are hard to abate (reduce):</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Steel production</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Cement manufacturing</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Chemicals and petrochemicals (including plastics and fertilizers)</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Aviation</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Shipping (maritime transport)</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Heavy-duty road transport (trucking)</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Aluminium production</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Oil and gas refining</a:t>
            </a:r>
          </a:p>
          <a:p>
            <a:pPr marL="342900" lvl="0" indent="-342900">
              <a:buFont typeface="+mj-lt"/>
              <a:buAutoNum type="arabicPeriod"/>
              <a:defRPr/>
            </a:pPr>
            <a:r>
              <a:rPr lang="en-AU" sz="2400" dirty="0">
                <a:solidFill>
                  <a:prstClr val="black"/>
                </a:solidFill>
                <a:latin typeface="Arial"/>
              </a:rPr>
              <a:t>Forestry, Agriculture, and Land Use (FLAG)</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Power generation (if reliant</a:t>
            </a:r>
            <a:r>
              <a:rPr lang="en-AU" sz="2400" dirty="0">
                <a:solidFill>
                  <a:prstClr val="black"/>
                </a:solidFill>
                <a:latin typeface="Arial"/>
              </a:rPr>
              <a:t> on fossil fuels)</a:t>
            </a:r>
          </a:p>
          <a:p>
            <a:pPr marL="342900" lvl="0" indent="-342900">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Mining</a:t>
            </a:r>
          </a:p>
        </p:txBody>
      </p:sp>
      <p:pic>
        <p:nvPicPr>
          <p:cNvPr id="7" name="Picture 6" descr="Large truck on a highway">
            <a:extLst>
              <a:ext uri="{FF2B5EF4-FFF2-40B4-BE49-F238E27FC236}">
                <a16:creationId xmlns:a16="http://schemas.microsoft.com/office/drawing/2014/main" id="{8F703E26-70C7-3708-F84D-56FC5F59D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536" y="4705166"/>
            <a:ext cx="2859415" cy="1898830"/>
          </a:xfrm>
          <a:prstGeom prst="rect">
            <a:avLst/>
          </a:prstGeom>
        </p:spPr>
      </p:pic>
      <p:pic>
        <p:nvPicPr>
          <p:cNvPr id="10" name="Picture 9" descr="White airplane toy flying above clouds under sun rays">
            <a:extLst>
              <a:ext uri="{FF2B5EF4-FFF2-40B4-BE49-F238E27FC236}">
                <a16:creationId xmlns:a16="http://schemas.microsoft.com/office/drawing/2014/main" id="{8DCD8782-4A8F-4063-7216-7DB7BBE502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614" y="1579583"/>
            <a:ext cx="2632880" cy="1843068"/>
          </a:xfrm>
          <a:prstGeom prst="rect">
            <a:avLst/>
          </a:prstGeom>
        </p:spPr>
      </p:pic>
      <p:pic>
        <p:nvPicPr>
          <p:cNvPr id="12" name="Picture 11">
            <a:extLst>
              <a:ext uri="{FF2B5EF4-FFF2-40B4-BE49-F238E27FC236}">
                <a16:creationId xmlns:a16="http://schemas.microsoft.com/office/drawing/2014/main" id="{A7CD50CC-FB87-54B0-78C8-7D963BB4A783}"/>
              </a:ext>
            </a:extLst>
          </p:cNvPr>
          <p:cNvPicPr>
            <a:picLocks noChangeAspect="1"/>
          </p:cNvPicPr>
          <p:nvPr/>
        </p:nvPicPr>
        <p:blipFill>
          <a:blip r:embed="rId5"/>
          <a:stretch>
            <a:fillRect/>
          </a:stretch>
        </p:blipFill>
        <p:spPr>
          <a:xfrm>
            <a:off x="6568438" y="3171035"/>
            <a:ext cx="2632880" cy="1607616"/>
          </a:xfrm>
          <a:prstGeom prst="rect">
            <a:avLst/>
          </a:prstGeom>
        </p:spPr>
      </p:pic>
      <p:sp>
        <p:nvSpPr>
          <p:cNvPr id="13" name="TextBox 12">
            <a:extLst>
              <a:ext uri="{FF2B5EF4-FFF2-40B4-BE49-F238E27FC236}">
                <a16:creationId xmlns:a16="http://schemas.microsoft.com/office/drawing/2014/main" id="{DBA7B020-C5FA-3D81-3D24-BC83D277333A}"/>
              </a:ext>
            </a:extLst>
          </p:cNvPr>
          <p:cNvSpPr txBox="1"/>
          <p:nvPr/>
        </p:nvSpPr>
        <p:spPr>
          <a:xfrm rot="10800000" flipV="1">
            <a:off x="6601602" y="4815978"/>
            <a:ext cx="1584176" cy="707886"/>
          </a:xfrm>
          <a:prstGeom prst="rect">
            <a:avLst/>
          </a:prstGeom>
          <a:noFill/>
        </p:spPr>
        <p:txBody>
          <a:bodyPr wrap="square" rtlCol="0">
            <a:spAutoFit/>
          </a:bodyPr>
          <a:lstStyle/>
          <a:p>
            <a:r>
              <a:rPr lang="en-AU" sz="800" dirty="0"/>
              <a:t>https://www.bigrentz.com/blog/how-is-cement-made?srsltid=AfmBOop5UJYaKuO8QGfHA9292AK0bHeIAHaO9kmuffDiBX98Gz3cNMsz</a:t>
            </a:r>
          </a:p>
        </p:txBody>
      </p:sp>
    </p:spTree>
    <p:extLst>
      <p:ext uri="{BB962C8B-B14F-4D97-AF65-F5344CB8AC3E}">
        <p14:creationId xmlns:p14="http://schemas.microsoft.com/office/powerpoint/2010/main" val="2798332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6D8742FC-92A8-F3DB-C58D-DE82D0BF6389}"/>
              </a:ext>
            </a:extLst>
          </p:cNvPr>
          <p:cNvSpPr>
            <a:spLocks noGrp="1"/>
          </p:cNvSpPr>
          <p:nvPr>
            <p:ph type="body" sz="quarter" idx="11"/>
          </p:nvPr>
        </p:nvSpPr>
        <p:spPr>
          <a:xfrm>
            <a:off x="129220" y="96107"/>
            <a:ext cx="8919108" cy="812613"/>
          </a:xfrm>
        </p:spPr>
        <p:txBody>
          <a:bodyPr/>
          <a:lstStyle/>
          <a:p>
            <a:r>
              <a:rPr kumimoji="0" lang="en-AU" sz="2500" b="1" i="0" u="none" strike="noStrike" kern="1200" cap="none" spc="0" normalizeH="0" baseline="0" noProof="0" dirty="0">
                <a:ln>
                  <a:noFill/>
                </a:ln>
                <a:solidFill>
                  <a:srgbClr val="27348B"/>
                </a:solidFill>
                <a:effectLst/>
                <a:uLnTx/>
                <a:uFillTx/>
                <a:latin typeface="Arial"/>
                <a:ea typeface="+mn-ea"/>
                <a:cs typeface="+mn-cs"/>
              </a:rPr>
              <a:t>Some are saying: Climate first; not climate only!</a:t>
            </a:r>
          </a:p>
          <a:p>
            <a:endParaRPr lang="en-AU" dirty="0"/>
          </a:p>
        </p:txBody>
      </p:sp>
      <p:pic>
        <p:nvPicPr>
          <p:cNvPr id="3" name="Picture 2">
            <a:extLst>
              <a:ext uri="{FF2B5EF4-FFF2-40B4-BE49-F238E27FC236}">
                <a16:creationId xmlns:a16="http://schemas.microsoft.com/office/drawing/2014/main" id="{76837D17-7816-61B4-E02D-A69C5ABBA17A}"/>
              </a:ext>
            </a:extLst>
          </p:cNvPr>
          <p:cNvPicPr>
            <a:picLocks noChangeAspect="1"/>
          </p:cNvPicPr>
          <p:nvPr/>
        </p:nvPicPr>
        <p:blipFill>
          <a:blip r:embed="rId3"/>
          <a:stretch>
            <a:fillRect/>
          </a:stretch>
        </p:blipFill>
        <p:spPr>
          <a:xfrm>
            <a:off x="2383604" y="1319473"/>
            <a:ext cx="7792948" cy="4999133"/>
          </a:xfrm>
          <a:prstGeom prst="rect">
            <a:avLst/>
          </a:prstGeom>
        </p:spPr>
      </p:pic>
      <p:sp>
        <p:nvSpPr>
          <p:cNvPr id="5" name="TextBox 4">
            <a:extLst>
              <a:ext uri="{FF2B5EF4-FFF2-40B4-BE49-F238E27FC236}">
                <a16:creationId xmlns:a16="http://schemas.microsoft.com/office/drawing/2014/main" id="{C1C6B727-7F8A-CD2C-2374-17D5CFFFAFAB}"/>
              </a:ext>
            </a:extLst>
          </p:cNvPr>
          <p:cNvSpPr txBox="1"/>
          <p:nvPr/>
        </p:nvSpPr>
        <p:spPr>
          <a:xfrm>
            <a:off x="1972637" y="6425388"/>
            <a:ext cx="8391418" cy="27699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rPr>
              <a:t>https://ghgprotocol.org/sites/default/files/standards/Corporate-Value-Chain-Accounting-Reporing-Standard_041613_2.pdf</a:t>
            </a:r>
          </a:p>
        </p:txBody>
      </p:sp>
      <p:sp>
        <p:nvSpPr>
          <p:cNvPr id="7" name="TextBox 6">
            <a:extLst>
              <a:ext uri="{FF2B5EF4-FFF2-40B4-BE49-F238E27FC236}">
                <a16:creationId xmlns:a16="http://schemas.microsoft.com/office/drawing/2014/main" id="{DF1055C7-5381-590B-58F5-1EEBC9058215}"/>
              </a:ext>
            </a:extLst>
          </p:cNvPr>
          <p:cNvSpPr txBox="1"/>
          <p:nvPr/>
        </p:nvSpPr>
        <p:spPr>
          <a:xfrm>
            <a:off x="267128" y="1975570"/>
            <a:ext cx="2116476" cy="33239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prstClr val="black"/>
                </a:solidFill>
                <a:effectLst/>
                <a:highlight>
                  <a:srgbClr val="00FFFF"/>
                </a:highlight>
                <a:uLnTx/>
                <a:uFillTx/>
              </a:rPr>
              <a:t>Scope 1,2, and 3 GHG emissions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prstClr val="black"/>
                </a:solidFill>
                <a:effectLst/>
                <a:highlight>
                  <a:srgbClr val="00FFFF"/>
                </a:highlight>
                <a:uLnTx/>
                <a:uFillTx/>
              </a:rPr>
              <a:t>Burn</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prstClr val="black"/>
                </a:solidFill>
                <a:effectLst/>
                <a:highlight>
                  <a:srgbClr val="00FFFF"/>
                </a:highlight>
                <a:uLnTx/>
                <a:uFillTx/>
              </a:rPr>
              <a:t>Buy</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prstClr val="black"/>
                </a:solidFill>
                <a:effectLst/>
                <a:highlight>
                  <a:srgbClr val="00FFFF"/>
                </a:highlight>
                <a:uLnTx/>
                <a:uFillTx/>
              </a:rPr>
              <a:t>Beyond!</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rPr>
              <a:t>https://www.sustain.life/</a:t>
            </a:r>
          </a:p>
        </p:txBody>
      </p:sp>
      <p:sp>
        <p:nvSpPr>
          <p:cNvPr id="8" name="Speech Bubble: Oval 7">
            <a:extLst>
              <a:ext uri="{FF2B5EF4-FFF2-40B4-BE49-F238E27FC236}">
                <a16:creationId xmlns:a16="http://schemas.microsoft.com/office/drawing/2014/main" id="{6E38FEE1-A016-9694-776B-F32B7B64CF0F}"/>
              </a:ext>
            </a:extLst>
          </p:cNvPr>
          <p:cNvSpPr/>
          <p:nvPr/>
        </p:nvSpPr>
        <p:spPr>
          <a:xfrm>
            <a:off x="9555776" y="991645"/>
            <a:ext cx="2380456" cy="2462259"/>
          </a:xfrm>
          <a:prstGeom prst="wedgeEllipseCallout">
            <a:avLst>
              <a:gd name="adj1" fmla="val -69916"/>
              <a:gd name="adj2" fmla="val 44963"/>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dirty="0">
                <a:ln>
                  <a:noFill/>
                </a:ln>
                <a:solidFill>
                  <a:prstClr val="black"/>
                </a:solidFill>
                <a:effectLst/>
                <a:uLnTx/>
                <a:uFillTx/>
                <a:latin typeface="Calibri" panose="020F0502020204030204"/>
                <a:ea typeface="+mn-ea"/>
                <a:cs typeface="+mn-cs"/>
              </a:rPr>
              <a:t>BBB</a:t>
            </a:r>
          </a:p>
        </p:txBody>
      </p:sp>
    </p:spTree>
    <p:extLst>
      <p:ext uri="{BB962C8B-B14F-4D97-AF65-F5344CB8AC3E}">
        <p14:creationId xmlns:p14="http://schemas.microsoft.com/office/powerpoint/2010/main" val="1202706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6D8742FC-92A8-F3DB-C58D-DE82D0BF6389}"/>
              </a:ext>
            </a:extLst>
          </p:cNvPr>
          <p:cNvSpPr>
            <a:spLocks noGrp="1"/>
          </p:cNvSpPr>
          <p:nvPr>
            <p:ph type="body" sz="quarter" idx="11"/>
          </p:nvPr>
        </p:nvSpPr>
        <p:spPr>
          <a:xfrm>
            <a:off x="129220" y="96107"/>
            <a:ext cx="8919108" cy="812613"/>
          </a:xfrm>
        </p:spPr>
        <p:txBody>
          <a:bodyPr/>
          <a:lstStyle/>
          <a:p>
            <a:r>
              <a:rPr kumimoji="0" lang="en-AU" sz="2500" b="1" i="0" u="none" strike="noStrike" kern="1200" cap="none" spc="0" normalizeH="0" baseline="0" noProof="0" dirty="0">
                <a:ln>
                  <a:noFill/>
                </a:ln>
                <a:solidFill>
                  <a:srgbClr val="27348B"/>
                </a:solidFill>
                <a:effectLst/>
                <a:uLnTx/>
                <a:uFillTx/>
                <a:latin typeface="Arial"/>
                <a:ea typeface="+mn-ea"/>
                <a:cs typeface="+mn-cs"/>
              </a:rPr>
              <a:t>SCOPE 3 emissions from the GHG protocol</a:t>
            </a:r>
          </a:p>
          <a:p>
            <a:endParaRPr lang="en-AU" dirty="0"/>
          </a:p>
        </p:txBody>
      </p:sp>
      <p:sp>
        <p:nvSpPr>
          <p:cNvPr id="2" name="TextBox 1">
            <a:extLst>
              <a:ext uri="{FF2B5EF4-FFF2-40B4-BE49-F238E27FC236}">
                <a16:creationId xmlns:a16="http://schemas.microsoft.com/office/drawing/2014/main" id="{CDF01E1F-FFB6-31B5-8B61-A5AC6B1F95FD}"/>
              </a:ext>
            </a:extLst>
          </p:cNvPr>
          <p:cNvSpPr txBox="1"/>
          <p:nvPr/>
        </p:nvSpPr>
        <p:spPr>
          <a:xfrm>
            <a:off x="92858" y="1029965"/>
            <a:ext cx="11969922" cy="5847755"/>
          </a:xfrm>
          <a:prstGeom prst="rect">
            <a:avLst/>
          </a:prstGeom>
          <a:noFill/>
        </p:spPr>
        <p:txBody>
          <a:bodyPr wrap="square">
            <a:spAutoFit/>
          </a:bodyPr>
          <a:lstStyle/>
          <a:p>
            <a:pPr>
              <a:defRPr/>
            </a:pPr>
            <a:r>
              <a:rPr lang="en-AU" sz="2200" kern="100" dirty="0">
                <a:solidFill>
                  <a:prstClr val="black"/>
                </a:solidFill>
                <a:highlight>
                  <a:srgbClr val="FFFF00"/>
                </a:highlight>
                <a:ea typeface="Calibri" panose="020F0502020204030204" pitchFamily="34" charset="0"/>
                <a:cs typeface="Times New Roman" panose="02020603050405020304" pitchFamily="18" charset="0"/>
              </a:rPr>
              <a:t>Upstream scope 3 emissions</a:t>
            </a:r>
            <a:r>
              <a:rPr lang="en-AU" sz="2200" kern="100" dirty="0">
                <a:solidFill>
                  <a:prstClr val="black"/>
                </a:solidFill>
                <a:ea typeface="Calibri" panose="020F0502020204030204" pitchFamily="34" charset="0"/>
                <a:cs typeface="Times New Roman" panose="02020603050405020304" pitchFamily="18" charset="0"/>
              </a:rPr>
              <a:t>	</a:t>
            </a:r>
          </a:p>
          <a:p>
            <a:pPr indent="457200">
              <a:defRPr/>
            </a:pPr>
            <a:r>
              <a:rPr lang="en-AU" sz="2200" kern="100" dirty="0">
                <a:solidFill>
                  <a:prstClr val="black"/>
                </a:solidFill>
                <a:ea typeface="Calibri" panose="020F0502020204030204" pitchFamily="34" charset="0"/>
                <a:cs typeface="Times New Roman" panose="02020603050405020304" pitchFamily="18" charset="0"/>
              </a:rPr>
              <a:t>	Category 1 	 Purchased goods and services</a:t>
            </a:r>
          </a:p>
          <a:p>
            <a:pPr>
              <a:defRPr/>
            </a:pPr>
            <a:r>
              <a:rPr lang="en-AU" sz="2200" kern="100" dirty="0">
                <a:solidFill>
                  <a:prstClr val="black"/>
                </a:solidFill>
                <a:ea typeface="Calibri" panose="020F0502020204030204" pitchFamily="34" charset="0"/>
                <a:cs typeface="Times New Roman" panose="02020603050405020304" pitchFamily="18" charset="0"/>
              </a:rPr>
              <a:t>	Category 2 	 Capital goods</a:t>
            </a:r>
          </a:p>
          <a:p>
            <a:pPr>
              <a:defRPr/>
            </a:pPr>
            <a:r>
              <a:rPr lang="en-AU" sz="2200" kern="100" dirty="0">
                <a:solidFill>
                  <a:prstClr val="black"/>
                </a:solidFill>
                <a:ea typeface="Calibri" panose="020F0502020204030204" pitchFamily="34" charset="0"/>
                <a:cs typeface="Times New Roman" panose="02020603050405020304" pitchFamily="18" charset="0"/>
              </a:rPr>
              <a:t>	Category 3 	 Fuel and energy related activities (not included in scope 1 or scope 2)</a:t>
            </a:r>
          </a:p>
          <a:p>
            <a:pPr>
              <a:defRPr/>
            </a:pPr>
            <a:r>
              <a:rPr lang="en-AU" sz="2200" kern="100" dirty="0">
                <a:solidFill>
                  <a:prstClr val="black"/>
                </a:solidFill>
                <a:ea typeface="Calibri" panose="020F0502020204030204" pitchFamily="34" charset="0"/>
                <a:cs typeface="Times New Roman" panose="02020603050405020304" pitchFamily="18" charset="0"/>
              </a:rPr>
              <a:t>	Category 4 	 Upstream transportation and distribution</a:t>
            </a:r>
          </a:p>
          <a:p>
            <a:pPr>
              <a:defRPr/>
            </a:pPr>
            <a:r>
              <a:rPr lang="en-AU" sz="2200" kern="100" dirty="0">
                <a:solidFill>
                  <a:prstClr val="black"/>
                </a:solidFill>
                <a:ea typeface="Calibri" panose="020F0502020204030204" pitchFamily="34" charset="0"/>
                <a:cs typeface="Times New Roman" panose="02020603050405020304" pitchFamily="18" charset="0"/>
              </a:rPr>
              <a:t>	Category 5 	 Waste generated in operations</a:t>
            </a:r>
          </a:p>
          <a:p>
            <a:pPr>
              <a:defRPr/>
            </a:pPr>
            <a:r>
              <a:rPr lang="en-AU" sz="2200" kern="100" dirty="0">
                <a:solidFill>
                  <a:prstClr val="black"/>
                </a:solidFill>
                <a:ea typeface="Calibri" panose="020F0502020204030204" pitchFamily="34" charset="0"/>
                <a:cs typeface="Times New Roman" panose="02020603050405020304" pitchFamily="18" charset="0"/>
              </a:rPr>
              <a:t>	Category 6 	 Business travel</a:t>
            </a:r>
          </a:p>
          <a:p>
            <a:pPr>
              <a:defRPr/>
            </a:pPr>
            <a:r>
              <a:rPr lang="en-AU" sz="2200" kern="100" dirty="0">
                <a:solidFill>
                  <a:prstClr val="black"/>
                </a:solidFill>
                <a:ea typeface="Calibri" panose="020F0502020204030204" pitchFamily="34" charset="0"/>
                <a:cs typeface="Times New Roman" panose="02020603050405020304" pitchFamily="18" charset="0"/>
              </a:rPr>
              <a:t>	Category 7 	 Employee commuting</a:t>
            </a:r>
          </a:p>
          <a:p>
            <a:pPr>
              <a:defRPr/>
            </a:pPr>
            <a:r>
              <a:rPr lang="en-AU" sz="2200" kern="100" dirty="0">
                <a:solidFill>
                  <a:prstClr val="black"/>
                </a:solidFill>
                <a:ea typeface="Calibri" panose="020F0502020204030204" pitchFamily="34" charset="0"/>
                <a:cs typeface="Times New Roman" panose="02020603050405020304" pitchFamily="18" charset="0"/>
              </a:rPr>
              <a:t>	Category 8 	 Upstream leased assets</a:t>
            </a:r>
          </a:p>
          <a:p>
            <a:pPr>
              <a:defRPr/>
            </a:pPr>
            <a:r>
              <a:rPr lang="en-AU" sz="2200" kern="100" dirty="0">
                <a:solidFill>
                  <a:prstClr val="black"/>
                </a:solidFill>
                <a:highlight>
                  <a:srgbClr val="FFFF00"/>
                </a:highlight>
                <a:ea typeface="Calibri" panose="020F0502020204030204" pitchFamily="34" charset="0"/>
                <a:cs typeface="Times New Roman" panose="02020603050405020304" pitchFamily="18" charset="0"/>
              </a:rPr>
              <a:t>Downstream scope 3 emissions</a:t>
            </a:r>
            <a:r>
              <a:rPr lang="en-AU" sz="2200" kern="100" dirty="0">
                <a:solidFill>
                  <a:prstClr val="black"/>
                </a:solidFill>
                <a:ea typeface="Calibri" panose="020F0502020204030204" pitchFamily="34" charset="0"/>
                <a:cs typeface="Times New Roman" panose="02020603050405020304" pitchFamily="18" charset="0"/>
              </a:rPr>
              <a:t>	</a:t>
            </a:r>
          </a:p>
          <a:p>
            <a:pPr indent="457200">
              <a:defRPr/>
            </a:pPr>
            <a:r>
              <a:rPr lang="en-AU" sz="2200" kern="100" dirty="0">
                <a:solidFill>
                  <a:prstClr val="black"/>
                </a:solidFill>
                <a:ea typeface="Calibri" panose="020F0502020204030204" pitchFamily="34" charset="0"/>
                <a:cs typeface="Times New Roman" panose="02020603050405020304" pitchFamily="18" charset="0"/>
              </a:rPr>
              <a:t>	Category 9 	 Downstream transportation and distribution</a:t>
            </a:r>
          </a:p>
          <a:p>
            <a:pPr>
              <a:defRPr/>
            </a:pPr>
            <a:r>
              <a:rPr lang="en-AU" sz="2200" kern="100" dirty="0">
                <a:solidFill>
                  <a:prstClr val="black"/>
                </a:solidFill>
                <a:ea typeface="Calibri" panose="020F0502020204030204" pitchFamily="34" charset="0"/>
                <a:cs typeface="Times New Roman" panose="02020603050405020304" pitchFamily="18" charset="0"/>
              </a:rPr>
              <a:t>	Category 10 	 Processing of sold products</a:t>
            </a:r>
          </a:p>
          <a:p>
            <a:pPr>
              <a:defRPr/>
            </a:pPr>
            <a:r>
              <a:rPr lang="en-AU" sz="2200" kern="100" dirty="0">
                <a:solidFill>
                  <a:prstClr val="black"/>
                </a:solidFill>
                <a:ea typeface="Calibri" panose="020F0502020204030204" pitchFamily="34" charset="0"/>
                <a:cs typeface="Times New Roman" panose="02020603050405020304" pitchFamily="18" charset="0"/>
              </a:rPr>
              <a:t>	Category 11 	 Use of sold products</a:t>
            </a:r>
          </a:p>
          <a:p>
            <a:pPr>
              <a:defRPr/>
            </a:pPr>
            <a:r>
              <a:rPr lang="en-AU" sz="2200" kern="100" dirty="0">
                <a:solidFill>
                  <a:prstClr val="black"/>
                </a:solidFill>
                <a:ea typeface="Calibri" panose="020F0502020204030204" pitchFamily="34" charset="0"/>
                <a:cs typeface="Times New Roman" panose="02020603050405020304" pitchFamily="18" charset="0"/>
              </a:rPr>
              <a:t>	Category 12 	 End of life treatment of sold products</a:t>
            </a:r>
          </a:p>
          <a:p>
            <a:pPr>
              <a:defRPr/>
            </a:pPr>
            <a:r>
              <a:rPr lang="en-AU" sz="2200" kern="100" dirty="0">
                <a:solidFill>
                  <a:prstClr val="black"/>
                </a:solidFill>
                <a:ea typeface="Calibri" panose="020F0502020204030204" pitchFamily="34" charset="0"/>
                <a:cs typeface="Times New Roman" panose="02020603050405020304" pitchFamily="18" charset="0"/>
              </a:rPr>
              <a:t>	Category 13 	 Downstream leased assets</a:t>
            </a:r>
          </a:p>
          <a:p>
            <a:pPr>
              <a:defRPr/>
            </a:pPr>
            <a:r>
              <a:rPr lang="en-AU" sz="2200" kern="100" dirty="0">
                <a:solidFill>
                  <a:prstClr val="black"/>
                </a:solidFill>
                <a:ea typeface="Calibri" panose="020F0502020204030204" pitchFamily="34" charset="0"/>
                <a:cs typeface="Times New Roman" panose="02020603050405020304" pitchFamily="18" charset="0"/>
              </a:rPr>
              <a:t>	Category 14 	 Franchises</a:t>
            </a:r>
          </a:p>
          <a:p>
            <a:pPr>
              <a:defRPr/>
            </a:pPr>
            <a:r>
              <a:rPr lang="en-AU" sz="2200" kern="100" dirty="0">
                <a:solidFill>
                  <a:prstClr val="black"/>
                </a:solidFill>
                <a:ea typeface="Calibri" panose="020F0502020204030204" pitchFamily="34" charset="0"/>
                <a:cs typeface="Times New Roman" panose="02020603050405020304" pitchFamily="18" charset="0"/>
              </a:rPr>
              <a:t>	Category 15 	 Investments</a:t>
            </a:r>
          </a:p>
        </p:txBody>
      </p:sp>
      <p:sp>
        <p:nvSpPr>
          <p:cNvPr id="3" name="Speech Bubble: Oval 2">
            <a:extLst>
              <a:ext uri="{FF2B5EF4-FFF2-40B4-BE49-F238E27FC236}">
                <a16:creationId xmlns:a16="http://schemas.microsoft.com/office/drawing/2014/main" id="{FFE8147E-B2FF-2486-417C-A90E742BA812}"/>
              </a:ext>
            </a:extLst>
          </p:cNvPr>
          <p:cNvSpPr/>
          <p:nvPr/>
        </p:nvSpPr>
        <p:spPr>
          <a:xfrm>
            <a:off x="8832304" y="2492897"/>
            <a:ext cx="3230476" cy="3816424"/>
          </a:xfrm>
          <a:prstGeom prst="wedgeEllipseCallout">
            <a:avLst>
              <a:gd name="adj1" fmla="val -69916"/>
              <a:gd name="adj2" fmla="val 44963"/>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prstClr val="black"/>
                </a:solidFill>
                <a:effectLst/>
                <a:uLnTx/>
                <a:uFillTx/>
                <a:latin typeface="Calibri" panose="020F0502020204030204"/>
                <a:ea typeface="+mn-ea"/>
                <a:cs typeface="+mn-cs"/>
              </a:rPr>
              <a:t>Can be tricky and costly</a:t>
            </a:r>
          </a:p>
          <a:p>
            <a:pPr marL="0" marR="0" lvl="0" indent="0" algn="ctr" defTabSz="914400" eaLnBrk="1" fontAlgn="auto" latinLnBrk="0" hangingPunct="1">
              <a:lnSpc>
                <a:spcPct val="100000"/>
              </a:lnSpc>
              <a:spcBef>
                <a:spcPts val="0"/>
              </a:spcBef>
              <a:spcAft>
                <a:spcPts val="0"/>
              </a:spcAft>
              <a:buClrTx/>
              <a:buSzTx/>
              <a:buFontTx/>
              <a:buNone/>
              <a:tabLst/>
              <a:defRPr/>
            </a:pPr>
            <a:endParaRPr lang="en-AU" sz="2800" b="1" kern="0" dirty="0">
              <a:solidFill>
                <a:prstClr val="black"/>
              </a:solidFill>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prstClr val="black"/>
                </a:solidFill>
                <a:effectLst/>
                <a:uLnTx/>
                <a:uFillTx/>
                <a:latin typeface="Calibri" panose="020F0502020204030204"/>
                <a:ea typeface="+mn-ea"/>
                <a:cs typeface="+mn-cs"/>
              </a:rPr>
              <a:t>Supply chain management</a:t>
            </a:r>
          </a:p>
        </p:txBody>
      </p:sp>
    </p:spTree>
    <p:extLst>
      <p:ext uri="{BB962C8B-B14F-4D97-AF65-F5344CB8AC3E}">
        <p14:creationId xmlns:p14="http://schemas.microsoft.com/office/powerpoint/2010/main" val="447671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1DDF4-9FA4-0CD2-A818-7B7A5559E26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F2EF673-A8E6-ADDB-43E6-C8588A86B08F}"/>
              </a:ext>
            </a:extLst>
          </p:cNvPr>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3B3FB6E9-B15C-2FB8-8D8C-5122475ECF65}"/>
              </a:ext>
            </a:extLst>
          </p:cNvPr>
          <p:cNvSpPr>
            <a:spLocks noGrp="1"/>
          </p:cNvSpPr>
          <p:nvPr>
            <p:ph type="body" sz="quarter" idx="11"/>
          </p:nvPr>
        </p:nvSpPr>
        <p:spPr>
          <a:xfrm>
            <a:off x="191344" y="123111"/>
            <a:ext cx="8919108" cy="812613"/>
          </a:xfrm>
        </p:spPr>
        <p:txBody>
          <a:bodyPr/>
          <a:lstStyle/>
          <a:p>
            <a:r>
              <a:rPr lang="en-AU" sz="2500" b="1" dirty="0">
                <a:solidFill>
                  <a:srgbClr val="27348B"/>
                </a:solidFill>
              </a:rPr>
              <a:t>What scope of emissions is it anyway?</a:t>
            </a:r>
          </a:p>
          <a:p>
            <a:endParaRPr lang="en-AU" dirty="0"/>
          </a:p>
        </p:txBody>
      </p:sp>
      <p:sp>
        <p:nvSpPr>
          <p:cNvPr id="8" name="TextBox 7">
            <a:extLst>
              <a:ext uri="{FF2B5EF4-FFF2-40B4-BE49-F238E27FC236}">
                <a16:creationId xmlns:a16="http://schemas.microsoft.com/office/drawing/2014/main" id="{BF56BE13-A442-306F-8753-15BDA42EF2BE}"/>
              </a:ext>
            </a:extLst>
          </p:cNvPr>
          <p:cNvSpPr txBox="1"/>
          <p:nvPr/>
        </p:nvSpPr>
        <p:spPr>
          <a:xfrm>
            <a:off x="191344" y="1102578"/>
            <a:ext cx="11809312" cy="5632311"/>
          </a:xfrm>
          <a:prstGeom prst="rect">
            <a:avLst/>
          </a:prstGeom>
          <a:noFill/>
        </p:spPr>
        <p:txBody>
          <a:bodyPr wrap="square">
            <a:spAutoFit/>
          </a:bodyPr>
          <a:lstStyle/>
          <a:p>
            <a:pPr marL="457200" indent="-457200">
              <a:buAutoNum type="arabicParenR"/>
            </a:pPr>
            <a:r>
              <a:rPr lang="en-AU" sz="2400" dirty="0"/>
              <a:t>Emissions from manufacturing processes such as cement, aluminium and ammonia production.</a:t>
            </a:r>
          </a:p>
          <a:p>
            <a:r>
              <a:rPr lang="en-AU" sz="2400" dirty="0"/>
              <a:t>Scope 1</a:t>
            </a:r>
          </a:p>
          <a:p>
            <a:endParaRPr lang="en-AU" sz="2400" dirty="0"/>
          </a:p>
          <a:p>
            <a:r>
              <a:rPr lang="en-AU" sz="2400" dirty="0"/>
              <a:t>2) Emissions from transportation of employees in company owned vehicles.</a:t>
            </a:r>
          </a:p>
          <a:p>
            <a:r>
              <a:rPr lang="en-AU" sz="2400" dirty="0"/>
              <a:t>Scope 1 (fuel use)</a:t>
            </a:r>
          </a:p>
          <a:p>
            <a:r>
              <a:rPr lang="en-AU" sz="2400" dirty="0"/>
              <a:t> </a:t>
            </a:r>
          </a:p>
          <a:p>
            <a:r>
              <a:rPr lang="en-AU" sz="2400" dirty="0"/>
              <a:t>3) Emissions from the waste disposal and treatment of products sold by the reporting company (in the reporting year) at the end of their life.</a:t>
            </a:r>
          </a:p>
          <a:p>
            <a:r>
              <a:rPr lang="en-AU" sz="2400" dirty="0"/>
              <a:t>Scope 3 Category 12</a:t>
            </a:r>
          </a:p>
          <a:p>
            <a:endParaRPr lang="en-AU" sz="2400" dirty="0"/>
          </a:p>
          <a:p>
            <a:r>
              <a:rPr lang="en-AU" sz="2400" dirty="0"/>
              <a:t>4) Purchase of electricity to use in the factory.</a:t>
            </a:r>
          </a:p>
          <a:p>
            <a:r>
              <a:rPr lang="en-AU" sz="2400" dirty="0"/>
              <a:t>Scope 2</a:t>
            </a:r>
          </a:p>
          <a:p>
            <a:endParaRPr lang="en-AU" sz="2400" dirty="0"/>
          </a:p>
          <a:p>
            <a:endParaRPr lang="en-AU" sz="2400" dirty="0"/>
          </a:p>
        </p:txBody>
      </p:sp>
    </p:spTree>
    <p:extLst>
      <p:ext uri="{BB962C8B-B14F-4D97-AF65-F5344CB8AC3E}">
        <p14:creationId xmlns:p14="http://schemas.microsoft.com/office/powerpoint/2010/main" val="316533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5C61-7732-440C-BC71-25C10E22AED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F4D3D34-BC0B-B66C-5D6C-3EB7BCAA5D08}"/>
              </a:ext>
            </a:extLst>
          </p:cNvPr>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CB49757B-D31F-ABE0-62D1-9E528759CF28}"/>
              </a:ext>
            </a:extLst>
          </p:cNvPr>
          <p:cNvSpPr>
            <a:spLocks noGrp="1"/>
          </p:cNvSpPr>
          <p:nvPr>
            <p:ph type="body" sz="quarter" idx="11"/>
          </p:nvPr>
        </p:nvSpPr>
        <p:spPr>
          <a:xfrm>
            <a:off x="129220" y="96107"/>
            <a:ext cx="8919108" cy="812613"/>
          </a:xfrm>
        </p:spPr>
        <p:txBody>
          <a:bodyPr/>
          <a:lstStyle/>
          <a:p>
            <a:r>
              <a:rPr lang="en-AU" sz="2500" b="1" dirty="0">
                <a:solidFill>
                  <a:srgbClr val="27348B"/>
                </a:solidFill>
              </a:rPr>
              <a:t>What scope of emissions is it anyway?</a:t>
            </a:r>
          </a:p>
          <a:p>
            <a:endParaRPr lang="en-AU" dirty="0"/>
          </a:p>
        </p:txBody>
      </p:sp>
      <p:sp>
        <p:nvSpPr>
          <p:cNvPr id="8" name="TextBox 7">
            <a:extLst>
              <a:ext uri="{FF2B5EF4-FFF2-40B4-BE49-F238E27FC236}">
                <a16:creationId xmlns:a16="http://schemas.microsoft.com/office/drawing/2014/main" id="{A42AC913-1E16-4643-9BEE-570FA17E61FD}"/>
              </a:ext>
            </a:extLst>
          </p:cNvPr>
          <p:cNvSpPr txBox="1"/>
          <p:nvPr/>
        </p:nvSpPr>
        <p:spPr>
          <a:xfrm>
            <a:off x="-20126" y="1052736"/>
            <a:ext cx="12192000" cy="4524315"/>
          </a:xfrm>
          <a:prstGeom prst="rect">
            <a:avLst/>
          </a:prstGeom>
          <a:noFill/>
        </p:spPr>
        <p:txBody>
          <a:bodyPr wrap="square">
            <a:spAutoFit/>
          </a:bodyPr>
          <a:lstStyle/>
          <a:p>
            <a:r>
              <a:rPr lang="en-AU" sz="2400" dirty="0"/>
              <a:t>5) Life-time emissions from the use of goods sold by Co A in the reporting year.</a:t>
            </a:r>
          </a:p>
          <a:p>
            <a:r>
              <a:rPr lang="en-AU" sz="2400" dirty="0"/>
              <a:t>Scope 3 Category 11</a:t>
            </a:r>
          </a:p>
          <a:p>
            <a:endParaRPr lang="en-AU" sz="2400" dirty="0"/>
          </a:p>
          <a:p>
            <a:r>
              <a:rPr lang="en-AU" sz="2400" dirty="0"/>
              <a:t>6) Emissions from fuel burnt in company owned car.</a:t>
            </a:r>
          </a:p>
          <a:p>
            <a:r>
              <a:rPr lang="en-AU" sz="2400" dirty="0"/>
              <a:t>Scope 1</a:t>
            </a:r>
          </a:p>
          <a:p>
            <a:endParaRPr lang="en-AU" sz="2400" dirty="0"/>
          </a:p>
          <a:p>
            <a:r>
              <a:rPr lang="en-AU" sz="2400" dirty="0"/>
              <a:t>7) Emissions from fuel burnt in employee’s car on the way to and from work.</a:t>
            </a:r>
          </a:p>
          <a:p>
            <a:r>
              <a:rPr lang="en-AU" sz="2400" dirty="0"/>
              <a:t>Scope 3 Category 7</a:t>
            </a:r>
          </a:p>
          <a:p>
            <a:endParaRPr lang="en-AU" sz="2400" dirty="0"/>
          </a:p>
          <a:p>
            <a:r>
              <a:rPr lang="en-AU" sz="2400" dirty="0"/>
              <a:t>8) Emissions from the fuel burnt in a taxi in London used by an employee when attending a work conference.</a:t>
            </a:r>
          </a:p>
          <a:p>
            <a:r>
              <a:rPr lang="en-AU" sz="2400" dirty="0"/>
              <a:t>Scope 3 Category 6</a:t>
            </a:r>
          </a:p>
        </p:txBody>
      </p:sp>
    </p:spTree>
    <p:extLst>
      <p:ext uri="{BB962C8B-B14F-4D97-AF65-F5344CB8AC3E}">
        <p14:creationId xmlns:p14="http://schemas.microsoft.com/office/powerpoint/2010/main" val="196618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00335C-9ACD-B7E2-F29E-71EE3DB8A69E}"/>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dirty="0"/>
          </a:p>
        </p:txBody>
      </p:sp>
      <p:sp>
        <p:nvSpPr>
          <p:cNvPr id="2" name="Oval 1">
            <a:extLst>
              <a:ext uri="{FF2B5EF4-FFF2-40B4-BE49-F238E27FC236}">
                <a16:creationId xmlns:a16="http://schemas.microsoft.com/office/drawing/2014/main" id="{6EA831DC-ED57-FA2A-6516-91D0386C411E}"/>
              </a:ext>
            </a:extLst>
          </p:cNvPr>
          <p:cNvSpPr/>
          <p:nvPr/>
        </p:nvSpPr>
        <p:spPr>
          <a:xfrm>
            <a:off x="1343472" y="1159380"/>
            <a:ext cx="4896544" cy="547656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1" i="0" u="sng"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1" i="0" u="sng"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sng" strike="noStrike" kern="1200" cap="none" spc="0" normalizeH="0" baseline="0" noProof="0" dirty="0">
                <a:ln>
                  <a:noFill/>
                </a:ln>
                <a:solidFill>
                  <a:prstClr val="black"/>
                </a:solidFill>
                <a:effectLst/>
                <a:uLnTx/>
                <a:uFillTx/>
                <a:latin typeface="Arial"/>
                <a:ea typeface="+mn-ea"/>
                <a:cs typeface="+mn-cs"/>
              </a:rPr>
              <a:t>ESG Reporting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Meaningful metrics / info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a:ea typeface="+mn-ea"/>
                <a:cs typeface="+mn-cs"/>
              </a:rPr>
              <a:t>Attainable targets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BC974848-C0D3-8D33-EC42-D0C2B8808BAC}"/>
              </a:ext>
            </a:extLst>
          </p:cNvPr>
          <p:cNvSpPr/>
          <p:nvPr/>
        </p:nvSpPr>
        <p:spPr>
          <a:xfrm>
            <a:off x="6210518" y="1159380"/>
            <a:ext cx="5070057" cy="547656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1" i="0" u="sng"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sng" strike="noStrike" kern="1200" cap="none" spc="0" normalizeH="0" baseline="0" noProof="0" dirty="0">
                <a:ln>
                  <a:noFill/>
                </a:ln>
                <a:solidFill>
                  <a:prstClr val="black"/>
                </a:solidFill>
                <a:effectLst/>
                <a:uLnTx/>
                <a:uFillTx/>
                <a:latin typeface="Arial"/>
                <a:ea typeface="+mn-ea"/>
                <a:cs typeface="+mn-cs"/>
              </a:rPr>
              <a:t>ESG Practices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Business models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Risk appetite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Risks /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Laws / Regulations</a:t>
            </a:r>
          </a:p>
        </p:txBody>
      </p:sp>
      <p:sp>
        <p:nvSpPr>
          <p:cNvPr id="7" name="Curved Down Arrow 12">
            <a:extLst>
              <a:ext uri="{FF2B5EF4-FFF2-40B4-BE49-F238E27FC236}">
                <a16:creationId xmlns:a16="http://schemas.microsoft.com/office/drawing/2014/main" id="{1E71B429-165B-3B2E-3B98-200662F35264}"/>
              </a:ext>
            </a:extLst>
          </p:cNvPr>
          <p:cNvSpPr/>
          <p:nvPr/>
        </p:nvSpPr>
        <p:spPr>
          <a:xfrm>
            <a:off x="5631940" y="1576008"/>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Curved Down Arrow 13">
            <a:extLst>
              <a:ext uri="{FF2B5EF4-FFF2-40B4-BE49-F238E27FC236}">
                <a16:creationId xmlns:a16="http://schemas.microsoft.com/office/drawing/2014/main" id="{4521496E-127F-F498-A601-87F482E31840}"/>
              </a:ext>
            </a:extLst>
          </p:cNvPr>
          <p:cNvSpPr/>
          <p:nvPr/>
        </p:nvSpPr>
        <p:spPr>
          <a:xfrm rot="10800000">
            <a:off x="5518870" y="5615544"/>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C540D122-E7C4-8C55-561B-ED9187B4C7E8}"/>
              </a:ext>
            </a:extLst>
          </p:cNvPr>
          <p:cNvSpPr txBox="1"/>
          <p:nvPr/>
        </p:nvSpPr>
        <p:spPr>
          <a:xfrm>
            <a:off x="201828" y="188064"/>
            <a:ext cx="9134532" cy="461665"/>
          </a:xfrm>
          <a:prstGeom prst="rect">
            <a:avLst/>
          </a:prstGeom>
          <a:noFill/>
        </p:spPr>
        <p:txBody>
          <a:bodyPr wrap="square">
            <a:spAutoFit/>
          </a:bodyPr>
          <a:lstStyle/>
          <a:p>
            <a:pPr marR="0" lvl="0" algn="l" defTabSz="914400" rtl="0" eaLnBrk="1" fontAlgn="auto" latinLnBrk="0" hangingPunct="1">
              <a:lnSpc>
                <a:spcPct val="100000"/>
              </a:lnSpc>
              <a:spcBef>
                <a:spcPct val="0"/>
              </a:spcBef>
              <a:spcAft>
                <a:spcPts val="0"/>
              </a:spcAft>
              <a:buClrTx/>
              <a:buSzTx/>
              <a:tabLst/>
              <a:defRPr/>
            </a:pPr>
            <a:r>
              <a:rPr kumimoji="0" lang="en-AU" sz="2400" b="1" i="0" u="none" strike="noStrike" kern="1200" cap="all" spc="0" normalizeH="0" baseline="0" noProof="0" dirty="0">
                <a:ln>
                  <a:noFill/>
                </a:ln>
                <a:solidFill>
                  <a:srgbClr val="003C71"/>
                </a:solidFill>
                <a:effectLst/>
                <a:highlight>
                  <a:srgbClr val="FFFF00"/>
                </a:highlight>
                <a:uLnTx/>
                <a:uFillTx/>
                <a:latin typeface="Arial"/>
                <a:ea typeface="+mj-ea"/>
                <a:cs typeface="+mj-cs"/>
              </a:rPr>
              <a:t>WALKING THE TALK </a:t>
            </a:r>
            <a:r>
              <a:rPr kumimoji="0" lang="en-AU" sz="2400" b="1" i="0" u="none" strike="noStrike" kern="1200" cap="all" spc="0" normalizeH="0" baseline="0" noProof="0" dirty="0">
                <a:ln>
                  <a:noFill/>
                </a:ln>
                <a:solidFill>
                  <a:srgbClr val="003C71"/>
                </a:solidFill>
                <a:effectLst/>
                <a:uLnTx/>
                <a:uFillTx/>
                <a:latin typeface="Arial"/>
                <a:ea typeface="+mj-ea"/>
                <a:cs typeface="+mj-cs"/>
              </a:rPr>
              <a:t>– REPORTING VERSUS PRACTICE</a:t>
            </a:r>
          </a:p>
        </p:txBody>
      </p:sp>
    </p:spTree>
    <p:extLst>
      <p:ext uri="{BB962C8B-B14F-4D97-AF65-F5344CB8AC3E}">
        <p14:creationId xmlns:p14="http://schemas.microsoft.com/office/powerpoint/2010/main" val="552713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Content Placeholder 1">
            <a:extLst>
              <a:ext uri="{FF2B5EF4-FFF2-40B4-BE49-F238E27FC236}">
                <a16:creationId xmlns:a16="http://schemas.microsoft.com/office/drawing/2014/main" id="{06371677-B00F-E4D2-D80F-09BC5ADCB620}"/>
              </a:ext>
            </a:extLst>
          </p:cNvPr>
          <p:cNvSpPr txBox="1">
            <a:spLocks/>
          </p:cNvSpPr>
          <p:nvPr/>
        </p:nvSpPr>
        <p:spPr>
          <a:xfrm>
            <a:off x="140304" y="1091087"/>
            <a:ext cx="11809311" cy="5663089"/>
          </a:xfrm>
          <a:prstGeom prst="rect">
            <a:avLst/>
          </a:prstGeom>
          <a:noFill/>
        </p:spPr>
        <p:txBody>
          <a:bodyPr wrap="square" rtlCol="0">
            <a:sp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00B050"/>
                </a:solidFill>
                <a:effectLst/>
                <a:uLnTx/>
                <a:uFillTx/>
                <a:latin typeface="Arial Black" panose="020B0A04020102020204" pitchFamily="34" charset="0"/>
                <a:ea typeface="+mn-ea"/>
                <a:cs typeface="+mn-cs"/>
              </a:rPr>
              <a:t>Nobody</a:t>
            </a:r>
            <a:r>
              <a:rPr kumimoji="0" lang="en-AU" sz="2400" b="0" i="0" u="none" strike="noStrike" kern="1200" cap="none" spc="0" normalizeH="0" baseline="0" noProof="0" dirty="0">
                <a:ln>
                  <a:noFill/>
                </a:ln>
                <a:solidFill>
                  <a:prstClr val="black"/>
                </a:solidFill>
                <a:effectLst/>
                <a:uLnTx/>
                <a:uFillTx/>
                <a:latin typeface="Arial"/>
                <a:ea typeface="+mn-ea"/>
                <a:cs typeface="+mn-cs"/>
              </a:rPr>
              <a:t> can know everything about sustainability – </a:t>
            </a:r>
          </a:p>
          <a:p>
            <a:pPr marL="0" marR="0" lvl="0" indent="0" algn="l" defTabSz="64922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	we need </a:t>
            </a:r>
            <a:r>
              <a:rPr kumimoji="0" lang="en-AU" sz="2400" b="0" i="0" u="none" strike="noStrike" kern="1200" cap="none" spc="0" normalizeH="0" baseline="0" noProof="0" dirty="0">
                <a:ln>
                  <a:noFill/>
                </a:ln>
                <a:solidFill>
                  <a:srgbClr val="00B050"/>
                </a:solidFill>
                <a:effectLst/>
                <a:uLnTx/>
                <a:uFillTx/>
                <a:latin typeface="Arial Black" panose="020B0A04020102020204" pitchFamily="34" charset="0"/>
                <a:ea typeface="+mn-ea"/>
                <a:cs typeface="+mn-cs"/>
              </a:rPr>
              <a:t>multidisciplinary teams and collaboration</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a:t>
            </a:r>
            <a:r>
              <a:rPr kumimoji="0" lang="en-AU" sz="2400" b="0" i="0" u="none" strike="noStrike" kern="1200" cap="none" spc="0" normalizeH="0" baseline="0" noProof="0" dirty="0">
                <a:ln>
                  <a:noFill/>
                </a:ln>
                <a:solidFill>
                  <a:srgbClr val="DEB408"/>
                </a:solidFill>
                <a:effectLst/>
                <a:uLnTx/>
                <a:uFillTx/>
                <a:latin typeface="Algerian" panose="04020705040A02060702" pitchFamily="82" charset="0"/>
                <a:ea typeface="+mn-ea"/>
                <a:cs typeface="+mn-cs"/>
              </a:rPr>
              <a:t>Progress</a:t>
            </a:r>
            <a:r>
              <a:rPr kumimoji="0" lang="en-AU" sz="2400" b="0" i="0" u="none" strike="noStrike" kern="1200" cap="none" spc="0" normalizeH="0" baseline="0" noProof="0" dirty="0">
                <a:ln>
                  <a:noFill/>
                </a:ln>
                <a:solidFill>
                  <a:prstClr val="black"/>
                </a:solidFill>
                <a:effectLst/>
                <a:uLnTx/>
                <a:uFillTx/>
                <a:latin typeface="Arial"/>
                <a:ea typeface="+mn-ea"/>
                <a:cs typeface="+mn-cs"/>
              </a:rPr>
              <a:t> over perfection’</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Waiting for perfect data versus ‘doing the right thing’ </a:t>
            </a:r>
            <a:r>
              <a:rPr kumimoji="0" lang="en-AU" sz="2400" b="0" i="0" u="none" strike="noStrike" kern="1200" cap="none" spc="0" normalizeH="0" baseline="0" noProof="0" dirty="0">
                <a:ln>
                  <a:noFill/>
                </a:ln>
                <a:solidFill>
                  <a:srgbClr val="FFC000"/>
                </a:solidFill>
                <a:effectLst/>
                <a:uLnTx/>
                <a:uFillTx/>
                <a:latin typeface="Britannic Bold" panose="020B0903060703020204" pitchFamily="34" charset="0"/>
                <a:ea typeface="+mn-ea"/>
                <a:cs typeface="+mn-cs"/>
              </a:rPr>
              <a:t>NOW</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Many are finding the changes challenging (even the </a:t>
            </a:r>
          </a:p>
          <a:p>
            <a:pPr marL="0" marR="0" lvl="0" indent="0" algn="l" defTabSz="64922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	bigger end of town) – you are </a:t>
            </a:r>
            <a:r>
              <a:rPr kumimoji="0" lang="en-AU" sz="2400" b="1" i="0" u="none" strike="noStrike" kern="1200" cap="none" spc="0" normalizeH="0" baseline="0" noProof="0" dirty="0">
                <a:ln>
                  <a:noFill/>
                </a:ln>
                <a:solidFill>
                  <a:srgbClr val="9B5BA4"/>
                </a:solidFill>
                <a:effectLst/>
                <a:uLnTx/>
                <a:uFillTx/>
                <a:latin typeface="Curlz MT" panose="04040404050702020202" pitchFamily="82" charset="0"/>
                <a:ea typeface="+mn-ea"/>
                <a:cs typeface="+mn-cs"/>
              </a:rPr>
              <a:t>not alone</a:t>
            </a:r>
            <a:r>
              <a:rPr kumimoji="0" lang="en-AU" sz="2400" b="0" i="0" u="none" strike="noStrike" kern="1200" cap="none" spc="0" normalizeH="0" baseline="0" noProof="0" dirty="0">
                <a:ln>
                  <a:noFill/>
                </a:ln>
                <a:solidFill>
                  <a:prstClr val="black"/>
                </a:solidFill>
                <a:effectLst/>
                <a:uLnTx/>
                <a:uFillTx/>
                <a:latin typeface="Arial"/>
                <a:ea typeface="+mn-ea"/>
                <a:cs typeface="+mn-cs"/>
              </a:rPr>
              <a:t>!</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7030A0"/>
                </a:solidFill>
                <a:effectLst/>
                <a:uLnTx/>
                <a:uFillTx/>
                <a:latin typeface="Blackadder ITC" panose="04020505051007020D02" pitchFamily="82" charset="0"/>
                <a:ea typeface="+mn-ea"/>
                <a:cs typeface="+mn-cs"/>
              </a:rPr>
              <a:t>Trade-offs</a:t>
            </a:r>
            <a:r>
              <a:rPr kumimoji="0" lang="en-AU" sz="2400" b="0" i="0" u="none" strike="noStrike" kern="1200" cap="none" spc="0" normalizeH="0" baseline="0" noProof="0" dirty="0">
                <a:ln>
                  <a:noFill/>
                </a:ln>
                <a:solidFill>
                  <a:prstClr val="black"/>
                </a:solidFill>
                <a:effectLst/>
                <a:uLnTx/>
                <a:uFillTx/>
                <a:latin typeface="Arial"/>
                <a:ea typeface="+mn-ea"/>
                <a:cs typeface="+mn-cs"/>
              </a:rPr>
              <a:t> and balance</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9B5BA4">
                    <a:lumMod val="75000"/>
                  </a:srgbClr>
                </a:solidFill>
                <a:effectLst/>
                <a:uLnTx/>
                <a:uFillTx/>
                <a:latin typeface="Colonna MT" panose="04020805060202030203" pitchFamily="82" charset="0"/>
                <a:ea typeface="+mn-ea"/>
                <a:cs typeface="+mn-cs"/>
              </a:rPr>
              <a:t>Celebrate</a:t>
            </a:r>
            <a:r>
              <a:rPr kumimoji="0" lang="en-AU" sz="2400" b="0" i="0" u="none" strike="noStrike" kern="1200" cap="none" spc="0" normalizeH="0" baseline="0" noProof="0" dirty="0">
                <a:ln>
                  <a:noFill/>
                </a:ln>
                <a:solidFill>
                  <a:prstClr val="black"/>
                </a:solidFill>
                <a:effectLst/>
                <a:uLnTx/>
                <a:uFillTx/>
                <a:latin typeface="Arial"/>
                <a:ea typeface="+mn-ea"/>
                <a:cs typeface="+mn-cs"/>
              </a:rPr>
              <a:t> the (small) wins</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Look out for ‘</a:t>
            </a:r>
            <a:r>
              <a:rPr kumimoji="0" lang="en-AU" sz="3200" b="0" i="0" u="none" strike="noStrike" kern="1200" cap="none" spc="0" normalizeH="0" baseline="0" noProof="0" dirty="0">
                <a:ln>
                  <a:noFill/>
                </a:ln>
                <a:solidFill>
                  <a:srgbClr val="00CC99"/>
                </a:solidFill>
                <a:effectLst/>
                <a:uLnTx/>
                <a:uFillTx/>
                <a:latin typeface="Brush Script MT" panose="03060802040406070304" pitchFamily="66" charset="0"/>
                <a:ea typeface="+mn-ea"/>
                <a:cs typeface="+mn-cs"/>
              </a:rPr>
              <a:t>low hanging fruit</a:t>
            </a:r>
            <a:r>
              <a:rPr kumimoji="0" lang="en-AU" sz="2400" b="0" i="0" u="none" strike="noStrike" kern="1200" cap="none" spc="0" normalizeH="0" baseline="0" noProof="0" dirty="0">
                <a:ln>
                  <a:noFill/>
                </a:ln>
                <a:solidFill>
                  <a:prstClr val="black"/>
                </a:solidFill>
                <a:effectLst/>
                <a:uLnTx/>
                <a:uFillTx/>
                <a:latin typeface="Arial"/>
                <a:ea typeface="+mn-ea"/>
                <a:cs typeface="+mn-cs"/>
              </a:rPr>
              <a:t>’</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Managing most </a:t>
            </a:r>
            <a:r>
              <a:rPr kumimoji="0" lang="en-AU" sz="2400" b="0" i="0" u="none" strike="noStrike" kern="1200" cap="none" spc="0" normalizeH="0" baseline="0" noProof="0" dirty="0">
                <a:ln>
                  <a:noFill/>
                </a:ln>
                <a:solidFill>
                  <a:srgbClr val="FF00FF"/>
                </a:solidFill>
                <a:effectLst/>
                <a:uLnTx/>
                <a:uFillTx/>
                <a:latin typeface="Harrington" panose="04040505050A02020702" pitchFamily="82" charset="0"/>
                <a:ea typeface="+mn-ea"/>
                <a:cs typeface="+mn-cs"/>
              </a:rPr>
              <a:t>meaningful</a:t>
            </a:r>
            <a:r>
              <a:rPr kumimoji="0" lang="en-AU" sz="2400" b="0" i="0" u="none" strike="noStrike" kern="1200" cap="none" spc="0" normalizeH="0" baseline="0" noProof="0" dirty="0">
                <a:ln>
                  <a:noFill/>
                </a:ln>
                <a:solidFill>
                  <a:prstClr val="black"/>
                </a:solidFill>
                <a:effectLst/>
                <a:uLnTx/>
                <a:uFillTx/>
                <a:latin typeface="Arial"/>
                <a:ea typeface="+mn-ea"/>
                <a:cs typeface="+mn-cs"/>
              </a:rPr>
              <a:t> impacts</a:t>
            </a:r>
          </a:p>
          <a:p>
            <a:pPr marL="342900" marR="0" lvl="0" indent="-342900" algn="l" defTabSz="649224"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a:t>
            </a:r>
            <a:r>
              <a:rPr kumimoji="0" lang="en-AU" sz="2400" b="0" i="0" u="none" strike="noStrike" kern="1200" cap="none" spc="0" normalizeH="0" baseline="0" noProof="0" dirty="0">
                <a:ln>
                  <a:noFill/>
                </a:ln>
                <a:solidFill>
                  <a:srgbClr val="0095D3">
                    <a:lumMod val="75000"/>
                  </a:srgbClr>
                </a:solidFill>
                <a:effectLst/>
                <a:uLnTx/>
                <a:uFillTx/>
                <a:latin typeface="Harlow Solid Italic" panose="04030604020F02020D02" pitchFamily="82" charset="0"/>
                <a:ea typeface="+mn-ea"/>
                <a:cs typeface="+mn-cs"/>
              </a:rPr>
              <a:t>Rome wasn’t built in a day</a:t>
            </a:r>
            <a:r>
              <a:rPr kumimoji="0" lang="en-AU" sz="2400" b="0" i="0" u="none" strike="noStrike" kern="1200" cap="none" spc="0" normalizeH="0" baseline="0" noProof="0" dirty="0">
                <a:ln>
                  <a:noFill/>
                </a:ln>
                <a:solidFill>
                  <a:prstClr val="black"/>
                </a:solidFill>
                <a:effectLst/>
                <a:uLnTx/>
                <a:uFillTx/>
                <a:latin typeface="Arial"/>
                <a:ea typeface="+mn-ea"/>
                <a:cs typeface="+mn-cs"/>
              </a:rPr>
              <a:t>’</a:t>
            </a:r>
          </a:p>
        </p:txBody>
      </p:sp>
      <p:pic>
        <p:nvPicPr>
          <p:cNvPr id="5" name="Picture 4">
            <a:extLst>
              <a:ext uri="{FF2B5EF4-FFF2-40B4-BE49-F238E27FC236}">
                <a16:creationId xmlns:a16="http://schemas.microsoft.com/office/drawing/2014/main" id="{81D6994B-4085-768A-830E-AD47DB005550}"/>
              </a:ext>
            </a:extLst>
          </p:cNvPr>
          <p:cNvPicPr>
            <a:picLocks noChangeAspect="1"/>
          </p:cNvPicPr>
          <p:nvPr/>
        </p:nvPicPr>
        <p:blipFill>
          <a:blip r:embed="rId3"/>
          <a:stretch>
            <a:fillRect/>
          </a:stretch>
        </p:blipFill>
        <p:spPr>
          <a:xfrm>
            <a:off x="9062711" y="1117272"/>
            <a:ext cx="2988985" cy="2376488"/>
          </a:xfrm>
          <a:prstGeom prst="rect">
            <a:avLst/>
          </a:prstGeom>
        </p:spPr>
      </p:pic>
      <p:sp>
        <p:nvSpPr>
          <p:cNvPr id="7" name="TextBox 6">
            <a:extLst>
              <a:ext uri="{FF2B5EF4-FFF2-40B4-BE49-F238E27FC236}">
                <a16:creationId xmlns:a16="http://schemas.microsoft.com/office/drawing/2014/main" id="{CEA6BAD3-B6CF-B1CA-EC0B-7902C5C6D8A1}"/>
              </a:ext>
            </a:extLst>
          </p:cNvPr>
          <p:cNvSpPr txBox="1"/>
          <p:nvPr/>
        </p:nvSpPr>
        <p:spPr>
          <a:xfrm>
            <a:off x="9062711" y="3519945"/>
            <a:ext cx="29889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Arial"/>
                <a:ea typeface="+mn-ea"/>
                <a:cs typeface="+mn-cs"/>
              </a:rPr>
              <a:t>https://www.thebalancemoney.com/beware-the-lure-of-low-hanging-fruit-in-business-2276088</a:t>
            </a:r>
          </a:p>
        </p:txBody>
      </p:sp>
      <p:pic>
        <p:nvPicPr>
          <p:cNvPr id="8" name="Picture 7">
            <a:extLst>
              <a:ext uri="{FF2B5EF4-FFF2-40B4-BE49-F238E27FC236}">
                <a16:creationId xmlns:a16="http://schemas.microsoft.com/office/drawing/2014/main" id="{2A7E1DE9-E5BE-133E-B169-2BE446E12ADF}"/>
              </a:ext>
            </a:extLst>
          </p:cNvPr>
          <p:cNvPicPr>
            <a:picLocks noChangeAspect="1"/>
          </p:cNvPicPr>
          <p:nvPr/>
        </p:nvPicPr>
        <p:blipFill>
          <a:blip r:embed="rId4"/>
          <a:stretch>
            <a:fillRect/>
          </a:stretch>
        </p:blipFill>
        <p:spPr>
          <a:xfrm>
            <a:off x="5751663" y="4061924"/>
            <a:ext cx="3571875" cy="2678907"/>
          </a:xfrm>
          <a:prstGeom prst="rect">
            <a:avLst/>
          </a:prstGeom>
        </p:spPr>
      </p:pic>
      <p:sp>
        <p:nvSpPr>
          <p:cNvPr id="9" name="TextBox 8">
            <a:extLst>
              <a:ext uri="{FF2B5EF4-FFF2-40B4-BE49-F238E27FC236}">
                <a16:creationId xmlns:a16="http://schemas.microsoft.com/office/drawing/2014/main" id="{0609A3B0-E59B-38BE-1525-91C138521EA9}"/>
              </a:ext>
            </a:extLst>
          </p:cNvPr>
          <p:cNvSpPr txBox="1"/>
          <p:nvPr/>
        </p:nvSpPr>
        <p:spPr>
          <a:xfrm>
            <a:off x="9062711" y="6367178"/>
            <a:ext cx="323015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Arial"/>
                <a:ea typeface="+mn-ea"/>
                <a:cs typeface="+mn-cs"/>
              </a:rPr>
              <a:t>https://www.britannica.com/place/ancient-Rome</a:t>
            </a:r>
          </a:p>
        </p:txBody>
      </p:sp>
      <p:sp>
        <p:nvSpPr>
          <p:cNvPr id="12" name="Text Placeholder 4">
            <a:extLst>
              <a:ext uri="{FF2B5EF4-FFF2-40B4-BE49-F238E27FC236}">
                <a16:creationId xmlns:a16="http://schemas.microsoft.com/office/drawing/2014/main" id="{4211A95A-E6FF-B097-35CC-8B807F887AE4}"/>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A few considerations…</a:t>
            </a:r>
          </a:p>
        </p:txBody>
      </p:sp>
    </p:spTree>
    <p:extLst>
      <p:ext uri="{BB962C8B-B14F-4D97-AF65-F5344CB8AC3E}">
        <p14:creationId xmlns:p14="http://schemas.microsoft.com/office/powerpoint/2010/main" val="986899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BBBC-19CC-AB1B-904A-BAC7EB26F3F5}"/>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A16F398E-F194-E3EF-8444-353CEB4B4B37}"/>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pic>
        <p:nvPicPr>
          <p:cNvPr id="4" name="Picture 3">
            <a:extLst>
              <a:ext uri="{FF2B5EF4-FFF2-40B4-BE49-F238E27FC236}">
                <a16:creationId xmlns:a16="http://schemas.microsoft.com/office/drawing/2014/main" id="{73F8CFED-7A94-0D45-83D9-76CEC8131A40}"/>
              </a:ext>
            </a:extLst>
          </p:cNvPr>
          <p:cNvPicPr>
            <a:picLocks noChangeAspect="1"/>
          </p:cNvPicPr>
          <p:nvPr/>
        </p:nvPicPr>
        <p:blipFill>
          <a:blip r:embed="rId3"/>
          <a:stretch>
            <a:fillRect/>
          </a:stretch>
        </p:blipFill>
        <p:spPr>
          <a:xfrm>
            <a:off x="7320136" y="1276772"/>
            <a:ext cx="3686175" cy="5257800"/>
          </a:xfrm>
          <a:prstGeom prst="rect">
            <a:avLst/>
          </a:prstGeom>
          <a:ln>
            <a:solidFill>
              <a:schemeClr val="tx1"/>
            </a:solidFill>
            <a:prstDash val="solid"/>
          </a:ln>
        </p:spPr>
      </p:pic>
      <p:sp>
        <p:nvSpPr>
          <p:cNvPr id="10" name="Rectangle 9">
            <a:extLst>
              <a:ext uri="{FF2B5EF4-FFF2-40B4-BE49-F238E27FC236}">
                <a16:creationId xmlns:a16="http://schemas.microsoft.com/office/drawing/2014/main" id="{18BCDFB0-7290-81AA-B7CF-0690533C23C1}"/>
              </a:ext>
            </a:extLst>
          </p:cNvPr>
          <p:cNvSpPr/>
          <p:nvPr/>
        </p:nvSpPr>
        <p:spPr>
          <a:xfrm>
            <a:off x="407369" y="1242482"/>
            <a:ext cx="5400600" cy="2985433"/>
          </a:xfrm>
          <a:prstGeom prst="rect">
            <a:avLst/>
          </a:prstGeom>
          <a:solidFill>
            <a:schemeClr val="bg1"/>
          </a:solidFill>
        </p:spPr>
        <p:txBody>
          <a:bodyPr wrap="square">
            <a:spAutoFit/>
          </a:bodyPr>
          <a:lstStyle/>
          <a:p>
            <a:pPr algn="ctr" defTabSz="457200"/>
            <a:r>
              <a:rPr lang="en-AU" sz="2800" b="1" dirty="0">
                <a:solidFill>
                  <a:srgbClr val="000000"/>
                </a:solidFill>
              </a:rPr>
              <a:t>Accounting </a:t>
            </a:r>
            <a:r>
              <a:rPr lang="en-AU" sz="2800" b="1" dirty="0">
                <a:solidFill>
                  <a:prstClr val="black"/>
                </a:solidFill>
              </a:rPr>
              <a:t>Standards Update:</a:t>
            </a:r>
          </a:p>
          <a:p>
            <a:pPr algn="ctr" defTabSz="457200"/>
            <a:endParaRPr lang="en-AU" sz="2800" b="1" dirty="0">
              <a:solidFill>
                <a:prstClr val="black"/>
              </a:solidFill>
            </a:endParaRPr>
          </a:p>
          <a:p>
            <a:pPr algn="ctr" defTabSz="457200"/>
            <a:r>
              <a:rPr lang="en-AU" sz="2800" b="1" i="1" dirty="0">
                <a:solidFill>
                  <a:prstClr val="black"/>
                </a:solidFill>
              </a:rPr>
              <a:t>IFRS/AASB 18 Presentation and Disclosure in Financial</a:t>
            </a:r>
          </a:p>
          <a:p>
            <a:pPr algn="ctr" defTabSz="457200"/>
            <a:r>
              <a:rPr lang="en-AU" sz="2800" b="1" i="1" dirty="0">
                <a:solidFill>
                  <a:prstClr val="black"/>
                </a:solidFill>
              </a:rPr>
              <a:t>Statements</a:t>
            </a:r>
            <a:endParaRPr lang="en-AU" sz="2000" b="1" i="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p:txBody>
      </p:sp>
      <p:sp>
        <p:nvSpPr>
          <p:cNvPr id="11" name="Speech Bubble: Oval 10">
            <a:extLst>
              <a:ext uri="{FF2B5EF4-FFF2-40B4-BE49-F238E27FC236}">
                <a16:creationId xmlns:a16="http://schemas.microsoft.com/office/drawing/2014/main" id="{65FA23A0-29C1-B5EF-8084-9B8336FD2FD0}"/>
              </a:ext>
            </a:extLst>
          </p:cNvPr>
          <p:cNvSpPr/>
          <p:nvPr/>
        </p:nvSpPr>
        <p:spPr>
          <a:xfrm>
            <a:off x="684372" y="4243889"/>
            <a:ext cx="5400600" cy="169276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t>The income statement format is changing!!!</a:t>
            </a:r>
          </a:p>
        </p:txBody>
      </p:sp>
    </p:spTree>
    <p:extLst>
      <p:ext uri="{BB962C8B-B14F-4D97-AF65-F5344CB8AC3E}">
        <p14:creationId xmlns:p14="http://schemas.microsoft.com/office/powerpoint/2010/main" val="1591733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69CF-0225-9AFD-7891-7F12FEA1259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5E7B6DA-E75C-6F76-FB5F-2DFE52954007}"/>
              </a:ext>
            </a:extLst>
          </p:cNvPr>
          <p:cNvSpPr/>
          <p:nvPr/>
        </p:nvSpPr>
        <p:spPr>
          <a:xfrm>
            <a:off x="335360" y="1628800"/>
            <a:ext cx="11449272" cy="3785652"/>
          </a:xfrm>
          <a:prstGeom prst="rect">
            <a:avLst/>
          </a:prstGeom>
          <a:solidFill>
            <a:schemeClr val="bg1"/>
          </a:solidFill>
          <a:ln>
            <a:solidFill>
              <a:schemeClr val="tx1"/>
            </a:solidFill>
          </a:ln>
        </p:spPr>
        <p:txBody>
          <a:bodyPr wrap="square">
            <a:spAutoFit/>
          </a:bodyPr>
          <a:lstStyle/>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AASB 18 </a:t>
            </a:r>
            <a:r>
              <a:rPr kumimoji="0" lang="en-AU" sz="2400" b="0" i="0" u="none" strike="noStrike" kern="1200" cap="none" spc="0" normalizeH="0" baseline="0" noProof="0" dirty="0">
                <a:ln>
                  <a:noFill/>
                </a:ln>
                <a:solidFill>
                  <a:prstClr val="black"/>
                </a:solidFill>
                <a:effectLst/>
                <a:highlight>
                  <a:srgbClr val="00FF00"/>
                </a:highlight>
                <a:uLnTx/>
                <a:uFillTx/>
                <a:latin typeface="Arial"/>
                <a:ea typeface="+mn-ea"/>
                <a:cs typeface="+mn-cs"/>
              </a:rPr>
              <a:t>replaces AASB 101 </a:t>
            </a:r>
            <a:r>
              <a:rPr kumimoji="0" lang="en-AU" sz="2400" b="0" i="1" u="none" strike="noStrike" kern="1200" cap="none" spc="0" normalizeH="0" baseline="0" noProof="0" dirty="0">
                <a:ln>
                  <a:noFill/>
                </a:ln>
                <a:solidFill>
                  <a:prstClr val="black"/>
                </a:solidFill>
                <a:effectLst/>
                <a:uLnTx/>
                <a:uFillTx/>
                <a:latin typeface="Arial"/>
                <a:ea typeface="+mn-ea"/>
                <a:cs typeface="+mn-cs"/>
              </a:rPr>
              <a:t>Presentation of Financial Statements. </a:t>
            </a: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AU" sz="2400" b="0" i="1" u="none" strike="noStrike" kern="1200" cap="none" spc="0" normalizeH="0" baseline="0" noProof="0" dirty="0">
              <a:ln>
                <a:noFill/>
              </a:ln>
              <a:solidFill>
                <a:prstClr val="black"/>
              </a:solidFill>
              <a:effectLst/>
              <a:uLnTx/>
              <a:uFillTx/>
              <a:latin typeface="Arial"/>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AASB 18 </a:t>
            </a:r>
            <a:r>
              <a:rPr kumimoji="0" lang="en-AU" sz="2400" b="0" i="1" u="none" strike="noStrike" kern="1200" cap="none" spc="0" normalizeH="0" baseline="0" noProof="0" dirty="0">
                <a:ln>
                  <a:noFill/>
                </a:ln>
                <a:solidFill>
                  <a:prstClr val="black"/>
                </a:solidFill>
                <a:effectLst/>
                <a:uLnTx/>
                <a:uFillTx/>
                <a:latin typeface="Arial"/>
                <a:ea typeface="+mn-ea"/>
                <a:cs typeface="+mn-cs"/>
              </a:rPr>
              <a:t>effective for annual periods beginning </a:t>
            </a:r>
            <a:r>
              <a:rPr kumimoji="0" lang="en-AU" sz="2400" b="0" i="1" u="none" strike="noStrike" kern="1200" cap="none" spc="0" normalizeH="0" baseline="0" noProof="0" dirty="0">
                <a:ln>
                  <a:noFill/>
                </a:ln>
                <a:solidFill>
                  <a:prstClr val="black"/>
                </a:solidFill>
                <a:effectLst/>
                <a:highlight>
                  <a:srgbClr val="00FF00"/>
                </a:highlight>
                <a:uLnTx/>
                <a:uFillTx/>
                <a:latin typeface="Arial"/>
                <a:ea typeface="+mn-ea"/>
                <a:cs typeface="+mn-cs"/>
              </a:rPr>
              <a:t>on or after 1 January 2027. </a:t>
            </a: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AU" sz="2400" b="0" i="1" u="none" strike="noStrike" kern="1200" cap="none" spc="0" normalizeH="0" baseline="0" noProof="0" dirty="0">
              <a:ln>
                <a:noFill/>
              </a:ln>
              <a:solidFill>
                <a:prstClr val="black"/>
              </a:solidFill>
              <a:effectLst/>
              <a:uLnTx/>
              <a:uFillTx/>
              <a:latin typeface="Arial"/>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1" u="none" strike="noStrike" kern="1200" cap="none" spc="0" normalizeH="0" baseline="0" noProof="0" dirty="0">
                <a:ln>
                  <a:noFill/>
                </a:ln>
                <a:solidFill>
                  <a:prstClr val="black"/>
                </a:solidFill>
                <a:effectLst/>
                <a:uLnTx/>
                <a:uFillTx/>
                <a:latin typeface="Arial"/>
                <a:ea typeface="+mn-ea"/>
                <a:cs typeface="+mn-cs"/>
              </a:rPr>
              <a:t>The aim of AASB 18 is to </a:t>
            </a:r>
            <a:r>
              <a:rPr kumimoji="0" lang="en-AU" sz="2400" b="0" i="1" u="none" strike="noStrike" kern="1200" cap="none" spc="0" normalizeH="0" baseline="0" noProof="0" dirty="0">
                <a:ln>
                  <a:noFill/>
                </a:ln>
                <a:solidFill>
                  <a:prstClr val="black"/>
                </a:solidFill>
                <a:effectLst/>
                <a:highlight>
                  <a:srgbClr val="00FF00"/>
                </a:highlight>
                <a:uLnTx/>
                <a:uFillTx/>
                <a:latin typeface="Arial"/>
                <a:ea typeface="+mn-ea"/>
                <a:cs typeface="+mn-cs"/>
              </a:rPr>
              <a:t>improve transparency and comparability of financial performance.</a:t>
            </a: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AU" sz="2400" b="0" i="1" u="none" strike="noStrike" kern="1200" cap="none" spc="0" normalizeH="0" baseline="0" noProof="0" dirty="0">
              <a:ln>
                <a:noFill/>
              </a:ln>
              <a:solidFill>
                <a:prstClr val="black"/>
              </a:solidFill>
              <a:effectLst/>
              <a:uLnTx/>
              <a:uFillTx/>
              <a:latin typeface="Arial"/>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1" u="none" strike="noStrike" kern="1200" cap="none" spc="0" normalizeH="0" baseline="0" noProof="0" dirty="0">
                <a:ln>
                  <a:noFill/>
                </a:ln>
                <a:solidFill>
                  <a:prstClr val="black"/>
                </a:solidFill>
                <a:effectLst/>
                <a:uLnTx/>
                <a:uFillTx/>
                <a:latin typeface="Arial"/>
                <a:ea typeface="+mn-ea"/>
                <a:cs typeface="+mn-cs"/>
              </a:rPr>
              <a:t> Many investors use sub-totals in the Statement of profit or loss as the start of their analysis, yet some of these sub-totals were defined differently by various entities. </a:t>
            </a:r>
          </a:p>
        </p:txBody>
      </p:sp>
      <p:sp>
        <p:nvSpPr>
          <p:cNvPr id="12" name="Text Placeholder 4">
            <a:extLst>
              <a:ext uri="{FF2B5EF4-FFF2-40B4-BE49-F238E27FC236}">
                <a16:creationId xmlns:a16="http://schemas.microsoft.com/office/drawing/2014/main" id="{E9A1F613-C2A0-09D9-BC8E-8C01EE54C3C8}"/>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Tree>
    <p:extLst>
      <p:ext uri="{BB962C8B-B14F-4D97-AF65-F5344CB8AC3E}">
        <p14:creationId xmlns:p14="http://schemas.microsoft.com/office/powerpoint/2010/main" val="182134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stainable Development Goals launch in 2016">
            <a:extLst>
              <a:ext uri="{FF2B5EF4-FFF2-40B4-BE49-F238E27FC236}">
                <a16:creationId xmlns:a16="http://schemas.microsoft.com/office/drawing/2014/main" id="{66EC4AA5-4B10-9804-693C-C58358418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23" y="465412"/>
            <a:ext cx="9675901" cy="599427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91F248E-2BC6-8210-E63E-8883C3191143}"/>
              </a:ext>
            </a:extLst>
          </p:cNvPr>
          <p:cNvSpPr/>
          <p:nvPr/>
        </p:nvSpPr>
        <p:spPr>
          <a:xfrm>
            <a:off x="8832304" y="116632"/>
            <a:ext cx="3130007" cy="1800200"/>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What is included in ‘sustainability’? </a:t>
            </a:r>
          </a:p>
        </p:txBody>
      </p:sp>
    </p:spTree>
    <p:extLst>
      <p:ext uri="{BB962C8B-B14F-4D97-AF65-F5344CB8AC3E}">
        <p14:creationId xmlns:p14="http://schemas.microsoft.com/office/powerpoint/2010/main" val="673947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0F232-161B-1331-FF52-898977DF1AD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C7BD46-C2AF-A932-A906-C654CB8AFE17}"/>
              </a:ext>
            </a:extLst>
          </p:cNvPr>
          <p:cNvSpPr/>
          <p:nvPr/>
        </p:nvSpPr>
        <p:spPr>
          <a:xfrm>
            <a:off x="131887" y="1340768"/>
            <a:ext cx="11928226" cy="3785652"/>
          </a:xfrm>
          <a:prstGeom prst="rect">
            <a:avLst/>
          </a:prstGeom>
          <a:solidFill>
            <a:schemeClr val="bg1"/>
          </a:solidFill>
          <a:ln>
            <a:solidFill>
              <a:schemeClr val="tx1"/>
            </a:solidFill>
          </a:ln>
        </p:spPr>
        <p:txBody>
          <a:bodyPr wrap="square">
            <a:spAutoFit/>
          </a:bodyPr>
          <a:lstStyle/>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Many requirements and disclosures contained in AASB 101 remain unchanged in the new AASB 18 or in other standards. </a:t>
            </a: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AU" sz="2400" dirty="0">
              <a:solidFill>
                <a:prstClr val="black"/>
              </a:solidFill>
              <a:latin typeface="Arial"/>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Some requirements from AASB101 / IAS 1 have been inserted into a </a:t>
            </a:r>
            <a:r>
              <a:rPr kumimoji="0" lang="en-AU" sz="2400" b="0" i="0" u="none" strike="noStrike" kern="1200" cap="none" spc="0" normalizeH="0" baseline="0" noProof="0" dirty="0">
                <a:ln>
                  <a:noFill/>
                </a:ln>
                <a:solidFill>
                  <a:prstClr val="black"/>
                </a:solidFill>
                <a:effectLst/>
                <a:highlight>
                  <a:srgbClr val="00FF00"/>
                </a:highlight>
                <a:uLnTx/>
                <a:uFillTx/>
                <a:latin typeface="Arial"/>
                <a:ea typeface="+mn-ea"/>
                <a:cs typeface="+mn-cs"/>
              </a:rPr>
              <a:t>revised version of AASB 108 / IAS 8, which has been retitled ‘Basis for Preparation of Financial Statements’</a:t>
            </a:r>
            <a:r>
              <a:rPr kumimoji="0" lang="en-AU" sz="2400" b="0" i="0" u="none" strike="noStrike" kern="1200" cap="none" spc="0" normalizeH="0" baseline="0" noProof="0" dirty="0">
                <a:ln>
                  <a:noFill/>
                </a:ln>
                <a:solidFill>
                  <a:prstClr val="black"/>
                </a:solidFill>
                <a:effectLst/>
                <a:uLnTx/>
                <a:uFillTx/>
                <a:latin typeface="Arial"/>
                <a:ea typeface="+mn-ea"/>
                <a:cs typeface="+mn-cs"/>
              </a:rPr>
              <a:t> (previously named ‘Accounting Policies, Changes in Accounting Estimates and Errors’). </a:t>
            </a: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AU" sz="2400" dirty="0">
              <a:solidFill>
                <a:prstClr val="black"/>
              </a:solidFill>
              <a:latin typeface="Arial"/>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AASB 18 is accompanied by limited amendments to the requirements of other standards, such as </a:t>
            </a:r>
            <a:r>
              <a:rPr kumimoji="0" lang="en-AU" sz="2400" b="0" i="0" u="none" strike="noStrike" kern="1200" cap="none" spc="0" normalizeH="0" baseline="0" noProof="0" dirty="0">
                <a:ln>
                  <a:noFill/>
                </a:ln>
                <a:solidFill>
                  <a:prstClr val="black"/>
                </a:solidFill>
                <a:effectLst/>
                <a:highlight>
                  <a:srgbClr val="00FF00"/>
                </a:highlight>
                <a:uLnTx/>
                <a:uFillTx/>
                <a:latin typeface="Arial"/>
                <a:ea typeface="+mn-ea"/>
                <a:cs typeface="+mn-cs"/>
              </a:rPr>
              <a:t>AASB 107 Statement of Cash Flows</a:t>
            </a:r>
            <a:r>
              <a:rPr kumimoji="0" lang="en-AU" sz="2400" b="0" i="0" u="none" strike="noStrike" kern="1200" cap="none" spc="0" normalizeH="0" baseline="0" noProof="0" dirty="0">
                <a:ln>
                  <a:noFill/>
                </a:ln>
                <a:solidFill>
                  <a:prstClr val="black"/>
                </a:solidFill>
                <a:effectLst/>
                <a:uLnTx/>
                <a:uFillTx/>
                <a:latin typeface="Arial"/>
                <a:ea typeface="+mn-ea"/>
                <a:cs typeface="+mn-cs"/>
              </a:rPr>
              <a:t>.</a:t>
            </a:r>
          </a:p>
        </p:txBody>
      </p:sp>
      <p:sp>
        <p:nvSpPr>
          <p:cNvPr id="12" name="Text Placeholder 4">
            <a:extLst>
              <a:ext uri="{FF2B5EF4-FFF2-40B4-BE49-F238E27FC236}">
                <a16:creationId xmlns:a16="http://schemas.microsoft.com/office/drawing/2014/main" id="{303C9CD4-6982-5720-682A-D6E03D349C38}"/>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
        <p:nvSpPr>
          <p:cNvPr id="2" name="Speech Bubble: Oval 1">
            <a:extLst>
              <a:ext uri="{FF2B5EF4-FFF2-40B4-BE49-F238E27FC236}">
                <a16:creationId xmlns:a16="http://schemas.microsoft.com/office/drawing/2014/main" id="{B67F20DC-6748-6750-DC63-D028149DB9F7}"/>
              </a:ext>
            </a:extLst>
          </p:cNvPr>
          <p:cNvSpPr/>
          <p:nvPr/>
        </p:nvSpPr>
        <p:spPr>
          <a:xfrm>
            <a:off x="7752184" y="4653136"/>
            <a:ext cx="4473382" cy="190879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t>Changes to cash flow statements!</a:t>
            </a:r>
          </a:p>
        </p:txBody>
      </p:sp>
    </p:spTree>
    <p:extLst>
      <p:ext uri="{BB962C8B-B14F-4D97-AF65-F5344CB8AC3E}">
        <p14:creationId xmlns:p14="http://schemas.microsoft.com/office/powerpoint/2010/main" val="271313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157B8-1A74-10E1-5823-9130B16CCD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1D3A1C6-D524-8471-EC61-2BE8893976EE}"/>
              </a:ext>
            </a:extLst>
          </p:cNvPr>
          <p:cNvSpPr/>
          <p:nvPr/>
        </p:nvSpPr>
        <p:spPr>
          <a:xfrm>
            <a:off x="1858297" y="1344686"/>
            <a:ext cx="8576416" cy="646331"/>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 Placeholder 4">
            <a:extLst>
              <a:ext uri="{FF2B5EF4-FFF2-40B4-BE49-F238E27FC236}">
                <a16:creationId xmlns:a16="http://schemas.microsoft.com/office/drawing/2014/main" id="{2FD08425-F9C6-C2E6-C93E-AC65343A075C}"/>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
        <p:nvSpPr>
          <p:cNvPr id="3" name="TextBox 2">
            <a:extLst>
              <a:ext uri="{FF2B5EF4-FFF2-40B4-BE49-F238E27FC236}">
                <a16:creationId xmlns:a16="http://schemas.microsoft.com/office/drawing/2014/main" id="{5CDD3369-1CB0-ED41-1CDD-D45355B1B883}"/>
              </a:ext>
            </a:extLst>
          </p:cNvPr>
          <p:cNvSpPr txBox="1"/>
          <p:nvPr/>
        </p:nvSpPr>
        <p:spPr>
          <a:xfrm>
            <a:off x="263352" y="1459812"/>
            <a:ext cx="11521280" cy="3785652"/>
          </a:xfrm>
          <a:prstGeom prst="rect">
            <a:avLst/>
          </a:prstGeom>
          <a:noFill/>
          <a:ln>
            <a:solidFill>
              <a:schemeClr val="tx1"/>
            </a:solidFill>
          </a:ln>
        </p:spPr>
        <p:txBody>
          <a:bodyPr wrap="square">
            <a:spAutoFit/>
          </a:bodyPr>
          <a:lstStyle/>
          <a:p>
            <a:r>
              <a:rPr lang="en-AU" sz="2400" dirty="0">
                <a:highlight>
                  <a:srgbClr val="00FFFF"/>
                </a:highlight>
              </a:rPr>
              <a:t>Key changes arising from AASB 18:</a:t>
            </a:r>
          </a:p>
          <a:p>
            <a:endParaRPr lang="en-AU" sz="2400" dirty="0"/>
          </a:p>
          <a:p>
            <a:pPr marL="457200" indent="-457200">
              <a:buFont typeface="+mj-lt"/>
              <a:buAutoNum type="arabicPeriod"/>
            </a:pPr>
            <a:r>
              <a:rPr lang="en-AU" sz="2400" dirty="0">
                <a:highlight>
                  <a:srgbClr val="FFFF00"/>
                </a:highlight>
              </a:rPr>
              <a:t>Statement of profit or loss format changes</a:t>
            </a:r>
          </a:p>
          <a:p>
            <a:r>
              <a:rPr lang="en-AU" sz="2400" dirty="0">
                <a:highlight>
                  <a:srgbClr val="FFFF00"/>
                </a:highlight>
              </a:rPr>
              <a:t> </a:t>
            </a:r>
          </a:p>
          <a:p>
            <a:pPr marL="457200" indent="-457200">
              <a:buFont typeface="+mj-lt"/>
              <a:buAutoNum type="arabicPeriod" startAt="2"/>
            </a:pPr>
            <a:r>
              <a:rPr lang="en-AU" sz="2400" dirty="0">
                <a:highlight>
                  <a:srgbClr val="FFFF00"/>
                </a:highlight>
              </a:rPr>
              <a:t>New management-defined performance measures (MPMs) note</a:t>
            </a:r>
          </a:p>
          <a:p>
            <a:pPr marL="457200" indent="-457200">
              <a:buFont typeface="+mj-lt"/>
              <a:buAutoNum type="arabicPeriod" startAt="2"/>
            </a:pPr>
            <a:endParaRPr lang="en-AU" sz="2400" dirty="0">
              <a:highlight>
                <a:srgbClr val="FFFF00"/>
              </a:highlight>
            </a:endParaRPr>
          </a:p>
          <a:p>
            <a:pPr marL="457200" indent="-457200">
              <a:buFont typeface="+mj-lt"/>
              <a:buAutoNum type="arabicPeriod" startAt="2"/>
            </a:pPr>
            <a:r>
              <a:rPr lang="en-AU" sz="2400" dirty="0">
                <a:highlight>
                  <a:srgbClr val="FFFF00"/>
                </a:highlight>
              </a:rPr>
              <a:t>Consequential changes to statement of cash flows </a:t>
            </a:r>
          </a:p>
          <a:p>
            <a:pPr marL="457200" indent="-457200">
              <a:buFontTx/>
              <a:buAutoNum type="arabicPeriod" startAt="2"/>
            </a:pPr>
            <a:endParaRPr lang="en-AU" sz="2400" dirty="0">
              <a:highlight>
                <a:srgbClr val="FFFF00"/>
              </a:highlight>
            </a:endParaRPr>
          </a:p>
          <a:p>
            <a:pPr marL="457200" indent="-457200">
              <a:buAutoNum type="arabicPeriod" startAt="2"/>
            </a:pPr>
            <a:endParaRPr lang="en-AU" sz="2400" dirty="0">
              <a:highlight>
                <a:srgbClr val="FFFF00"/>
              </a:highlight>
            </a:endParaRPr>
          </a:p>
          <a:p>
            <a:endParaRPr lang="en-AU" sz="2400" dirty="0"/>
          </a:p>
        </p:txBody>
      </p:sp>
    </p:spTree>
    <p:extLst>
      <p:ext uri="{BB962C8B-B14F-4D97-AF65-F5344CB8AC3E}">
        <p14:creationId xmlns:p14="http://schemas.microsoft.com/office/powerpoint/2010/main" val="1645237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00D66-BCF2-B577-6BCA-6AC51F4811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D145109-1306-8A49-0C98-D66B66C24A07}"/>
              </a:ext>
            </a:extLst>
          </p:cNvPr>
          <p:cNvSpPr/>
          <p:nvPr/>
        </p:nvSpPr>
        <p:spPr>
          <a:xfrm>
            <a:off x="1858297" y="1344686"/>
            <a:ext cx="8576416" cy="646331"/>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 Placeholder 4">
            <a:extLst>
              <a:ext uri="{FF2B5EF4-FFF2-40B4-BE49-F238E27FC236}">
                <a16:creationId xmlns:a16="http://schemas.microsoft.com/office/drawing/2014/main" id="{45D1E74B-7C05-2CA3-03CC-156EE3CAF6C2}"/>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
        <p:nvSpPr>
          <p:cNvPr id="3" name="TextBox 2">
            <a:extLst>
              <a:ext uri="{FF2B5EF4-FFF2-40B4-BE49-F238E27FC236}">
                <a16:creationId xmlns:a16="http://schemas.microsoft.com/office/drawing/2014/main" id="{73D7EDB3-502F-0480-0421-FF159929B9AF}"/>
              </a:ext>
            </a:extLst>
          </p:cNvPr>
          <p:cNvSpPr txBox="1"/>
          <p:nvPr/>
        </p:nvSpPr>
        <p:spPr>
          <a:xfrm>
            <a:off x="335360" y="1343570"/>
            <a:ext cx="11521280" cy="5262979"/>
          </a:xfrm>
          <a:prstGeom prst="rect">
            <a:avLst/>
          </a:prstGeom>
          <a:noFill/>
          <a:ln>
            <a:solidFill>
              <a:schemeClr val="tx1"/>
            </a:solidFill>
          </a:ln>
        </p:spPr>
        <p:txBody>
          <a:bodyPr wrap="square">
            <a:spAutoFit/>
          </a:bodyPr>
          <a:lstStyle/>
          <a:p>
            <a:r>
              <a:rPr lang="en-AU" sz="2400" dirty="0">
                <a:highlight>
                  <a:srgbClr val="00FFFF"/>
                </a:highlight>
              </a:rPr>
              <a:t>Key changes arising from AASB 18:</a:t>
            </a:r>
          </a:p>
          <a:p>
            <a:endParaRPr lang="en-AU" sz="2400" dirty="0"/>
          </a:p>
          <a:p>
            <a:r>
              <a:rPr lang="en-AU" sz="2400" dirty="0">
                <a:highlight>
                  <a:srgbClr val="FFFF00"/>
                </a:highlight>
              </a:rPr>
              <a:t>1) Statement of profit or loss </a:t>
            </a:r>
          </a:p>
          <a:p>
            <a:r>
              <a:rPr lang="en-AU" sz="2400" dirty="0"/>
              <a:t>•	Income and expenses must be classified in the statement of profit or loss into 	one of </a:t>
            </a:r>
            <a:r>
              <a:rPr lang="en-AU" sz="2400" b="1" dirty="0">
                <a:highlight>
                  <a:srgbClr val="00FF00"/>
                </a:highlight>
              </a:rPr>
              <a:t>five categories </a:t>
            </a:r>
            <a:r>
              <a:rPr lang="en-AU" sz="2400" b="1" dirty="0"/>
              <a:t>– investing, financing, income taxes, 	discontinued operations and operating </a:t>
            </a:r>
          </a:p>
          <a:p>
            <a:endParaRPr lang="en-AU" sz="2400" b="1" dirty="0"/>
          </a:p>
          <a:p>
            <a:r>
              <a:rPr lang="en-AU" sz="2400" dirty="0"/>
              <a:t>•	</a:t>
            </a:r>
            <a:r>
              <a:rPr lang="en-AU" sz="2400" b="1" dirty="0">
                <a:highlight>
                  <a:srgbClr val="00FF00"/>
                </a:highlight>
              </a:rPr>
              <a:t>Two new mandatory subtotals </a:t>
            </a:r>
            <a:r>
              <a:rPr lang="en-AU" sz="2400" dirty="0"/>
              <a:t>must be shown on the face of the statement 	– </a:t>
            </a:r>
            <a:r>
              <a:rPr lang="en-AU" sz="2400" b="1" dirty="0"/>
              <a:t>‘operating profit or loss’, and ‘profit or loss before financing and 	income taxes’</a:t>
            </a:r>
          </a:p>
          <a:p>
            <a:endParaRPr lang="en-AU" sz="2400" b="1" dirty="0"/>
          </a:p>
          <a:p>
            <a:r>
              <a:rPr lang="en-AU" sz="2400" dirty="0"/>
              <a:t>•	Rules for </a:t>
            </a:r>
            <a:r>
              <a:rPr lang="en-AU" sz="2400" b="1" dirty="0">
                <a:highlight>
                  <a:srgbClr val="00FF00"/>
                </a:highlight>
              </a:rPr>
              <a:t>labelling, aggregation and disaggregation </a:t>
            </a:r>
            <a:r>
              <a:rPr lang="en-AU" sz="2400" dirty="0"/>
              <a:t>of items in the 	financial statements</a:t>
            </a:r>
          </a:p>
          <a:p>
            <a:endParaRPr lang="en-AU" sz="2400" dirty="0"/>
          </a:p>
        </p:txBody>
      </p:sp>
    </p:spTree>
    <p:extLst>
      <p:ext uri="{BB962C8B-B14F-4D97-AF65-F5344CB8AC3E}">
        <p14:creationId xmlns:p14="http://schemas.microsoft.com/office/powerpoint/2010/main" val="371325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2A94A-254D-90C2-B4C9-A14D334EEB7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FC7E6A2-1448-7AD2-E0D7-625BB16D0AAE}"/>
              </a:ext>
            </a:extLst>
          </p:cNvPr>
          <p:cNvSpPr/>
          <p:nvPr/>
        </p:nvSpPr>
        <p:spPr>
          <a:xfrm>
            <a:off x="1858297" y="1344686"/>
            <a:ext cx="8576416" cy="646331"/>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ECC35F48-A66A-0DC6-76A4-6691EE9E7601}"/>
              </a:ext>
            </a:extLst>
          </p:cNvPr>
          <p:cNvGraphicFramePr>
            <a:graphicFrameLocks noGrp="1"/>
          </p:cNvGraphicFramePr>
          <p:nvPr>
            <p:extLst>
              <p:ext uri="{D42A27DB-BD31-4B8C-83A1-F6EECF244321}">
                <p14:modId xmlns:p14="http://schemas.microsoft.com/office/powerpoint/2010/main" val="1322567753"/>
              </p:ext>
            </p:extLst>
          </p:nvPr>
        </p:nvGraphicFramePr>
        <p:xfrm>
          <a:off x="124278" y="0"/>
          <a:ext cx="11943443" cy="6843870"/>
        </p:xfrm>
        <a:graphic>
          <a:graphicData uri="http://schemas.openxmlformats.org/drawingml/2006/table">
            <a:tbl>
              <a:tblPr firstRow="1" firstCol="1" bandRow="1"/>
              <a:tblGrid>
                <a:gridCol w="4302607">
                  <a:extLst>
                    <a:ext uri="{9D8B030D-6E8A-4147-A177-3AD203B41FA5}">
                      <a16:colId xmlns:a16="http://schemas.microsoft.com/office/drawing/2014/main" val="3381726840"/>
                    </a:ext>
                  </a:extLst>
                </a:gridCol>
                <a:gridCol w="948481">
                  <a:extLst>
                    <a:ext uri="{9D8B030D-6E8A-4147-A177-3AD203B41FA5}">
                      <a16:colId xmlns:a16="http://schemas.microsoft.com/office/drawing/2014/main" val="2804725195"/>
                    </a:ext>
                  </a:extLst>
                </a:gridCol>
                <a:gridCol w="1878417">
                  <a:extLst>
                    <a:ext uri="{9D8B030D-6E8A-4147-A177-3AD203B41FA5}">
                      <a16:colId xmlns:a16="http://schemas.microsoft.com/office/drawing/2014/main" val="3328531083"/>
                    </a:ext>
                  </a:extLst>
                </a:gridCol>
                <a:gridCol w="4813938">
                  <a:extLst>
                    <a:ext uri="{9D8B030D-6E8A-4147-A177-3AD203B41FA5}">
                      <a16:colId xmlns:a16="http://schemas.microsoft.com/office/drawing/2014/main" val="1033837935"/>
                    </a:ext>
                  </a:extLst>
                </a:gridCol>
              </a:tblGrid>
              <a:tr h="332656">
                <a:tc>
                  <a:txBody>
                    <a:bodyPr/>
                    <a:lstStyle/>
                    <a:p>
                      <a:pPr>
                        <a:lnSpc>
                          <a:spcPct val="107000"/>
                        </a:lnSpc>
                        <a:spcAft>
                          <a:spcPts val="800"/>
                        </a:spcAft>
                        <a:buNone/>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Classification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180911"/>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Revenue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10 000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9715043"/>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Cost of sales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u="sng" kern="100">
                          <a:effectLst/>
                          <a:latin typeface="Calibri" panose="020F0502020204030204" pitchFamily="34" charset="0"/>
                          <a:ea typeface="Calibri" panose="020F0502020204030204" pitchFamily="34" charset="0"/>
                          <a:cs typeface="Times New Roman" panose="02020603050405020304" pitchFamily="18" charset="0"/>
                        </a:rPr>
                        <a:t>(6 000)</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0911112"/>
                  </a:ext>
                </a:extLst>
              </a:tr>
              <a:tr h="441195">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Gross profit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4 000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Sub-total not mandated, but allowed.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3294270"/>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Other operating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2163097"/>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Selling expenses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4587585"/>
                  </a:ext>
                </a:extLst>
              </a:tr>
              <a:tr h="441195">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Research and development expenses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001999"/>
                  </a:ext>
                </a:extLst>
              </a:tr>
              <a:tr h="418301">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General and admin expenses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(900)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648744"/>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Other operating expenses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u="sng" kern="100">
                          <a:effectLst/>
                          <a:latin typeface="Calibri" panose="020F0502020204030204" pitchFamily="34" charset="0"/>
                          <a:ea typeface="Calibri" panose="020F0502020204030204" pitchFamily="34" charset="0"/>
                          <a:cs typeface="Times New Roman" panose="02020603050405020304" pitchFamily="18" charset="0"/>
                        </a:rPr>
                        <a:t>(100)</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Operating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9233533"/>
                  </a:ext>
                </a:extLst>
              </a:tr>
              <a:tr h="365023">
                <a:tc>
                  <a:txBody>
                    <a:bodyPr/>
                    <a:lstStyle/>
                    <a:p>
                      <a:pPr>
                        <a:lnSpc>
                          <a:spcPct val="107000"/>
                        </a:lnSpc>
                        <a:spcAft>
                          <a:spcPts val="800"/>
                        </a:spcAft>
                        <a:buNone/>
                      </a:pPr>
                      <a:r>
                        <a:rPr lang="en-AU" sz="2000" b="1" kern="100">
                          <a:effectLst/>
                          <a:latin typeface="Calibri" panose="020F0502020204030204" pitchFamily="34" charset="0"/>
                          <a:ea typeface="Calibri" panose="020F0502020204030204" pitchFamily="34" charset="0"/>
                          <a:cs typeface="Times New Roman" panose="02020603050405020304" pitchFamily="18" charset="0"/>
                        </a:rPr>
                        <a:t>Operating profit</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3 000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b="1" kern="100">
                          <a:effectLst/>
                          <a:latin typeface="Calibri" panose="020F0502020204030204" pitchFamily="34" charset="0"/>
                          <a:ea typeface="Calibri" panose="020F0502020204030204" pitchFamily="34" charset="0"/>
                          <a:cs typeface="Times New Roman" panose="02020603050405020304" pitchFamily="18" charset="0"/>
                        </a:rPr>
                        <a:t>New mandatory sub-total.</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2870833"/>
                  </a:ext>
                </a:extLst>
              </a:tr>
              <a:tr h="441195">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Share of profit from associates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u="sng" kern="100">
                          <a:effectLst/>
                          <a:latin typeface="Calibri" panose="020F0502020204030204" pitchFamily="34" charset="0"/>
                          <a:ea typeface="Calibri" panose="020F0502020204030204" pitchFamily="34" charset="0"/>
                          <a:cs typeface="Times New Roman" panose="02020603050405020304" pitchFamily="18" charset="0"/>
                        </a:rPr>
                        <a:t>500</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Investing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615476"/>
                  </a:ext>
                </a:extLst>
              </a:tr>
              <a:tr h="362090">
                <a:tc>
                  <a:txBody>
                    <a:bodyPr/>
                    <a:lstStyle/>
                    <a:p>
                      <a:pPr>
                        <a:lnSpc>
                          <a:spcPct val="107000"/>
                        </a:lnSpc>
                        <a:spcAft>
                          <a:spcPts val="800"/>
                        </a:spcAft>
                        <a:buNone/>
                      </a:pPr>
                      <a:r>
                        <a:rPr lang="en-AU" sz="2000" b="1" kern="100">
                          <a:effectLst/>
                          <a:latin typeface="Calibri" panose="020F0502020204030204" pitchFamily="34" charset="0"/>
                          <a:ea typeface="Calibri" panose="020F0502020204030204" pitchFamily="34" charset="0"/>
                          <a:cs typeface="Times New Roman" panose="02020603050405020304" pitchFamily="18" charset="0"/>
                        </a:rPr>
                        <a:t>Profit before financing and income tax</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3 500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b="1" kern="100">
                          <a:effectLst/>
                          <a:latin typeface="Calibri" panose="020F0502020204030204" pitchFamily="34" charset="0"/>
                          <a:ea typeface="Calibri" panose="020F0502020204030204" pitchFamily="34" charset="0"/>
                          <a:cs typeface="Times New Roman" panose="02020603050405020304" pitchFamily="18" charset="0"/>
                        </a:rPr>
                        <a:t>New mandatory sub-total.</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28537"/>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Interest expense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u="sng" kern="100">
                          <a:effectLst/>
                          <a:latin typeface="Calibri" panose="020F0502020204030204" pitchFamily="34" charset="0"/>
                          <a:ea typeface="Calibri" panose="020F0502020204030204" pitchFamily="34" charset="0"/>
                          <a:cs typeface="Times New Roman" panose="02020603050405020304" pitchFamily="18" charset="0"/>
                        </a:rPr>
                        <a:t>(200)</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Financing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9562086"/>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Profit before income taxes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3 300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Sub-total already required.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6885114"/>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Income tax expense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u="sng" kern="100">
                          <a:effectLst/>
                          <a:latin typeface="Calibri" panose="020F0502020204030204" pitchFamily="34" charset="0"/>
                          <a:ea typeface="Calibri" panose="020F0502020204030204" pitchFamily="34" charset="0"/>
                          <a:cs typeface="Times New Roman" panose="02020603050405020304" pitchFamily="18" charset="0"/>
                        </a:rPr>
                        <a:t>(1 000)</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Income tax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2210588"/>
                  </a:ext>
                </a:extLst>
              </a:tr>
              <a:tr h="396968">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Profit from continuing operations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2 300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Sub-total already required.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4071462"/>
                  </a:ext>
                </a:extLst>
              </a:tr>
              <a:tr h="360040">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Loss from discontinued operations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u="sng" kern="100">
                          <a:effectLst/>
                          <a:latin typeface="Calibri" panose="020F0502020204030204" pitchFamily="34" charset="0"/>
                          <a:ea typeface="Calibri" panose="020F0502020204030204" pitchFamily="34" charset="0"/>
                          <a:cs typeface="Times New Roman" panose="02020603050405020304" pitchFamily="18" charset="0"/>
                        </a:rPr>
                        <a:t>(100)</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dirty="0" err="1">
                          <a:effectLst/>
                          <a:latin typeface="Calibri" panose="020F0502020204030204" pitchFamily="34" charset="0"/>
                          <a:ea typeface="Calibri" panose="020F0502020204030204" pitchFamily="34" charset="0"/>
                          <a:cs typeface="Times New Roman" panose="02020603050405020304" pitchFamily="18" charset="0"/>
                        </a:rPr>
                        <a:t>Discont</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ops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8015762"/>
                  </a:ext>
                </a:extLst>
              </a:tr>
              <a:tr h="365023">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Profit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2 200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Total already required.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790490"/>
                  </a:ext>
                </a:extLst>
              </a:tr>
            </a:tbl>
          </a:graphicData>
        </a:graphic>
      </p:graphicFrame>
    </p:spTree>
    <p:extLst>
      <p:ext uri="{BB962C8B-B14F-4D97-AF65-F5344CB8AC3E}">
        <p14:creationId xmlns:p14="http://schemas.microsoft.com/office/powerpoint/2010/main" val="2523309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6B5D-000E-1A3B-3C34-15085D01161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E18641-EB3E-4432-0330-D56698F3C968}"/>
              </a:ext>
            </a:extLst>
          </p:cNvPr>
          <p:cNvSpPr/>
          <p:nvPr/>
        </p:nvSpPr>
        <p:spPr>
          <a:xfrm>
            <a:off x="1807792" y="2060848"/>
            <a:ext cx="8576416" cy="3046988"/>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Arial"/>
                <a:ea typeface="+mn-ea"/>
                <a:cs typeface="+mn-cs"/>
              </a:rPr>
              <a:t>Operating category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1" i="0" u="none" strike="noStrike" kern="1200" cap="none" spc="0" normalizeH="0" baseline="0" noProof="0" dirty="0">
                <a:ln>
                  <a:noFill/>
                </a:ln>
                <a:solidFill>
                  <a:prstClr val="black"/>
                </a:solidFill>
                <a:effectLst/>
                <a:uLnTx/>
                <a:uFillTx/>
                <a:latin typeface="Arial"/>
                <a:ea typeface="+mn-ea"/>
                <a:cs typeface="+mn-cs"/>
              </a:rPr>
              <a:t>residual category </a:t>
            </a:r>
            <a:r>
              <a:rPr kumimoji="0" lang="en-AU" sz="2400" b="0" i="0" u="none" strike="noStrike" kern="1200" cap="none" spc="0" normalizeH="0" baseline="0" noProof="0" dirty="0">
                <a:ln>
                  <a:noFill/>
                </a:ln>
                <a:solidFill>
                  <a:prstClr val="black"/>
                </a:solidFill>
                <a:effectLst/>
                <a:uLnTx/>
                <a:uFillTx/>
                <a:latin typeface="Arial"/>
                <a:ea typeface="+mn-ea"/>
                <a:cs typeface="+mn-cs"/>
              </a:rPr>
              <a:t>of income and expenses not classified into any of the other categories.</a:t>
            </a: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AU" sz="24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includes all income and expenses arising from a company’s </a:t>
            </a:r>
            <a:r>
              <a:rPr kumimoji="0" lang="en-AU" sz="2400" b="1" i="0" u="none" strike="noStrike" kern="1200" cap="none" spc="0" normalizeH="0" baseline="0" noProof="0" dirty="0">
                <a:ln>
                  <a:noFill/>
                </a:ln>
                <a:solidFill>
                  <a:prstClr val="black"/>
                </a:solidFill>
                <a:effectLst/>
                <a:uLnTx/>
                <a:uFillTx/>
                <a:latin typeface="Arial"/>
                <a:ea typeface="+mn-ea"/>
                <a:cs typeface="+mn-cs"/>
              </a:rPr>
              <a:t>main business activities</a:t>
            </a:r>
            <a:r>
              <a:rPr kumimoji="0" lang="en-AU" sz="2400" b="0" i="0" u="none" strike="noStrike" kern="1200" cap="none" spc="0" normalizeH="0" baseline="0" noProof="0" dirty="0">
                <a:ln>
                  <a:noFill/>
                </a:ln>
                <a:solidFill>
                  <a:prstClr val="black"/>
                </a:solidFill>
                <a:effectLst/>
                <a:uLnTx/>
                <a:uFillTx/>
                <a:latin typeface="Arial"/>
                <a:ea typeface="+mn-ea"/>
                <a:cs typeface="+mn-cs"/>
              </a:rPr>
              <a:t>. </a:t>
            </a:r>
          </a:p>
          <a:p>
            <a:pPr marR="0" lvl="0" algn="ctr" defTabSz="457200" rtl="0" eaLnBrk="1" fontAlgn="auto" latinLnBrk="0" hangingPunct="1">
              <a:lnSpc>
                <a:spcPct val="100000"/>
              </a:lnSpc>
              <a:spcBef>
                <a:spcPts val="0"/>
              </a:spcBef>
              <a:spcAft>
                <a:spcPts val="0"/>
              </a:spcAft>
              <a:buClrTx/>
              <a:buSzTx/>
              <a:tabLst/>
              <a:defRPr/>
            </a:pPr>
            <a:endParaRPr lang="en-AU" sz="2400" dirty="0">
              <a:solidFill>
                <a:prstClr val="black"/>
              </a:solidFill>
              <a:latin typeface="Arial"/>
            </a:endParaRPr>
          </a:p>
        </p:txBody>
      </p:sp>
      <p:sp>
        <p:nvSpPr>
          <p:cNvPr id="12" name="Text Placeholder 4">
            <a:extLst>
              <a:ext uri="{FF2B5EF4-FFF2-40B4-BE49-F238E27FC236}">
                <a16:creationId xmlns:a16="http://schemas.microsoft.com/office/drawing/2014/main" id="{D3B03E5F-A039-0DB8-FC43-D33C251F1705}"/>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Tree>
    <p:extLst>
      <p:ext uri="{BB962C8B-B14F-4D97-AF65-F5344CB8AC3E}">
        <p14:creationId xmlns:p14="http://schemas.microsoft.com/office/powerpoint/2010/main" val="385867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B358-1588-BA83-A48C-A47F6849686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8082F5E-144E-61B3-5B0A-0A96674392CD}"/>
              </a:ext>
            </a:extLst>
          </p:cNvPr>
          <p:cNvSpPr/>
          <p:nvPr/>
        </p:nvSpPr>
        <p:spPr>
          <a:xfrm>
            <a:off x="1807792" y="1916832"/>
            <a:ext cx="8576416" cy="3416320"/>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Arial"/>
                <a:ea typeface="+mn-ea"/>
                <a:cs typeface="+mn-cs"/>
              </a:rPr>
              <a:t>Investing category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income and expenses from stand-alone investments and includes: </a:t>
            </a:r>
          </a:p>
          <a:p>
            <a:pPr marL="800100" lvl="1" indent="-342900" defTabSz="457200">
              <a:buFont typeface="Wingdings" panose="05000000000000000000" pitchFamily="2" charset="2"/>
              <a:buChar char="Ø"/>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rentals from an investment property, </a:t>
            </a:r>
          </a:p>
          <a:p>
            <a:pPr marL="800100" lvl="1" indent="-342900" defTabSz="457200">
              <a:buFont typeface="Wingdings" panose="05000000000000000000" pitchFamily="2" charset="2"/>
              <a:buChar char="Ø"/>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dividends from shares in other companies,</a:t>
            </a:r>
          </a:p>
          <a:p>
            <a:pPr marL="800100" lvl="1" indent="-342900" defTabSz="457200">
              <a:buFont typeface="Wingdings" panose="05000000000000000000" pitchFamily="2" charset="2"/>
              <a:buChar char="Ø"/>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income and expenses from cash and cash equivalents, and</a:t>
            </a:r>
          </a:p>
          <a:p>
            <a:pPr marL="800100" lvl="1" indent="-342900" defTabSz="457200">
              <a:buFont typeface="Wingdings" panose="05000000000000000000" pitchFamily="2" charset="2"/>
              <a:buChar char="Ø"/>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share of profits from an associate.</a:t>
            </a:r>
          </a:p>
        </p:txBody>
      </p:sp>
      <p:sp>
        <p:nvSpPr>
          <p:cNvPr id="12" name="Text Placeholder 4">
            <a:extLst>
              <a:ext uri="{FF2B5EF4-FFF2-40B4-BE49-F238E27FC236}">
                <a16:creationId xmlns:a16="http://schemas.microsoft.com/office/drawing/2014/main" id="{B87FF0EC-8A95-7BAA-443D-1E86E615144E}"/>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Tree>
    <p:extLst>
      <p:ext uri="{BB962C8B-B14F-4D97-AF65-F5344CB8AC3E}">
        <p14:creationId xmlns:p14="http://schemas.microsoft.com/office/powerpoint/2010/main" val="1408828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D5F92-AEE0-BC11-3C00-DD73B6A5FDB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513A948-38B6-5D7D-0F03-77DF63EFA5D5}"/>
              </a:ext>
            </a:extLst>
          </p:cNvPr>
          <p:cNvSpPr/>
          <p:nvPr/>
        </p:nvSpPr>
        <p:spPr>
          <a:xfrm>
            <a:off x="1807792" y="1916832"/>
            <a:ext cx="8576416" cy="378565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Arial"/>
                <a:ea typeface="+mn-ea"/>
                <a:cs typeface="+mn-cs"/>
              </a:rPr>
              <a:t>Financing category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income and expenses relating to how the entity is financed and includes:</a:t>
            </a:r>
          </a:p>
          <a:p>
            <a:pPr marL="800100" lvl="1" indent="-342900" defTabSz="457200">
              <a:buFont typeface="Wingdings" panose="05000000000000000000" pitchFamily="2" charset="2"/>
              <a:buChar char="Ø"/>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income and expenses from liabilities arising from pure financing transactions (such as on bank loans and bonds) and</a:t>
            </a:r>
          </a:p>
          <a:p>
            <a:pPr marL="800100" lvl="1" indent="-342900" defTabSz="457200">
              <a:buFont typeface="Wingdings" panose="05000000000000000000" pitchFamily="2" charset="2"/>
              <a:buChar char="Ø"/>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interest income and expenses on all other liabilities that do not only involve the raising of finance (e.g. payables for goods and services and lease liabilities). </a:t>
            </a:r>
          </a:p>
        </p:txBody>
      </p:sp>
      <p:sp>
        <p:nvSpPr>
          <p:cNvPr id="12" name="Text Placeholder 4">
            <a:extLst>
              <a:ext uri="{FF2B5EF4-FFF2-40B4-BE49-F238E27FC236}">
                <a16:creationId xmlns:a16="http://schemas.microsoft.com/office/drawing/2014/main" id="{0F2D8E75-E278-98B1-A845-417EE45A0668}"/>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Tree>
    <p:extLst>
      <p:ext uri="{BB962C8B-B14F-4D97-AF65-F5344CB8AC3E}">
        <p14:creationId xmlns:p14="http://schemas.microsoft.com/office/powerpoint/2010/main" val="2664178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7BCFC-21D8-9507-80D2-D74B48B3263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AB9B77C-4AAE-4DBF-F10E-17E546C7B962}"/>
              </a:ext>
            </a:extLst>
          </p:cNvPr>
          <p:cNvSpPr/>
          <p:nvPr/>
        </p:nvSpPr>
        <p:spPr>
          <a:xfrm>
            <a:off x="1807792" y="1916832"/>
            <a:ext cx="8576416" cy="3046988"/>
          </a:xfrm>
          <a:prstGeom prst="rect">
            <a:avLst/>
          </a:prstGeom>
          <a:solidFill>
            <a:schemeClr val="bg1"/>
          </a:solidFill>
          <a:ln>
            <a:solidFill>
              <a:schemeClr val="tx1"/>
            </a:solidFill>
          </a:ln>
        </p:spPr>
        <p:txBody>
          <a:bodyPr wrap="square">
            <a:spAutoFit/>
          </a:bodyPr>
          <a:lstStyle/>
          <a:p>
            <a:pPr algn="ctr"/>
            <a:r>
              <a:rPr lang="en-AU" sz="2400" b="1" dirty="0"/>
              <a:t>Income taxes category</a:t>
            </a:r>
          </a:p>
          <a:p>
            <a:pPr algn="ctr"/>
            <a:endParaRPr lang="en-AU" sz="2400" b="1" dirty="0"/>
          </a:p>
          <a:p>
            <a:pPr marL="342900" indent="-342900">
              <a:buFont typeface="Wingdings" panose="05000000000000000000" pitchFamily="2" charset="2"/>
              <a:buChar char="Ø"/>
            </a:pPr>
            <a:r>
              <a:rPr lang="en-AU" sz="2400" dirty="0"/>
              <a:t>Income tax expense (or tax income) that is included in profit or loss.</a:t>
            </a:r>
          </a:p>
          <a:p>
            <a:endParaRPr lang="en-AU" sz="2400" dirty="0"/>
          </a:p>
          <a:p>
            <a:pPr algn="ctr"/>
            <a:r>
              <a:rPr lang="en-AU" sz="2400" b="1" dirty="0"/>
              <a:t>Discontinued operations category</a:t>
            </a:r>
          </a:p>
          <a:p>
            <a:endParaRPr lang="en-AU" sz="2400" dirty="0"/>
          </a:p>
          <a:p>
            <a:pPr marL="342900" indent="-342900">
              <a:buFont typeface="Wingdings" panose="05000000000000000000" pitchFamily="2" charset="2"/>
              <a:buChar char="Ø"/>
            </a:pPr>
            <a:r>
              <a:rPr lang="en-AU" sz="2400" dirty="0"/>
              <a:t>income and expenses from discontinued operations.</a:t>
            </a:r>
          </a:p>
        </p:txBody>
      </p:sp>
      <p:sp>
        <p:nvSpPr>
          <p:cNvPr id="12" name="Text Placeholder 4">
            <a:extLst>
              <a:ext uri="{FF2B5EF4-FFF2-40B4-BE49-F238E27FC236}">
                <a16:creationId xmlns:a16="http://schemas.microsoft.com/office/drawing/2014/main" id="{53CAF16C-3CF6-60D4-8A83-6E9EB2E72147}"/>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Tree>
    <p:extLst>
      <p:ext uri="{BB962C8B-B14F-4D97-AF65-F5344CB8AC3E}">
        <p14:creationId xmlns:p14="http://schemas.microsoft.com/office/powerpoint/2010/main" val="3810773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0DEFA-529E-3CF3-0D92-8214C06AAF1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4B6F82C-3B1A-5E31-3CF6-2B935A40AC67}"/>
              </a:ext>
            </a:extLst>
          </p:cNvPr>
          <p:cNvSpPr/>
          <p:nvPr/>
        </p:nvSpPr>
        <p:spPr>
          <a:xfrm>
            <a:off x="1858297" y="1344686"/>
            <a:ext cx="8576416" cy="646331"/>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 Placeholder 4">
            <a:extLst>
              <a:ext uri="{FF2B5EF4-FFF2-40B4-BE49-F238E27FC236}">
                <a16:creationId xmlns:a16="http://schemas.microsoft.com/office/drawing/2014/main" id="{BAD6DD8E-2068-FAFE-5A7F-5926B704ACF6}"/>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
        <p:nvSpPr>
          <p:cNvPr id="3" name="TextBox 2">
            <a:extLst>
              <a:ext uri="{FF2B5EF4-FFF2-40B4-BE49-F238E27FC236}">
                <a16:creationId xmlns:a16="http://schemas.microsoft.com/office/drawing/2014/main" id="{E6845568-ADD1-4516-A5BA-7A8B9CF684E5}"/>
              </a:ext>
            </a:extLst>
          </p:cNvPr>
          <p:cNvSpPr txBox="1"/>
          <p:nvPr/>
        </p:nvSpPr>
        <p:spPr>
          <a:xfrm>
            <a:off x="335360" y="1129582"/>
            <a:ext cx="11305256" cy="5632311"/>
          </a:xfrm>
          <a:prstGeom prst="rect">
            <a:avLst/>
          </a:prstGeom>
          <a:noFill/>
        </p:spPr>
        <p:txBody>
          <a:bodyPr wrap="square">
            <a:spAutoFit/>
          </a:bodyPr>
          <a:lstStyle/>
          <a:p>
            <a:r>
              <a:rPr lang="en-AU" sz="2400" dirty="0"/>
              <a:t>Key changes arising from AASB 18:</a:t>
            </a:r>
          </a:p>
          <a:p>
            <a:endParaRPr lang="en-AU" sz="2400" dirty="0"/>
          </a:p>
          <a:p>
            <a:r>
              <a:rPr lang="en-AU" sz="2400" dirty="0">
                <a:highlight>
                  <a:srgbClr val="FFFF00"/>
                </a:highlight>
              </a:rPr>
              <a:t>2) Management-defined performance measures (MPMs) note </a:t>
            </a:r>
          </a:p>
          <a:p>
            <a:pPr marL="342900" indent="-342900">
              <a:buFont typeface="Wingdings" panose="05000000000000000000" pitchFamily="2" charset="2"/>
              <a:buChar char="Ø"/>
            </a:pPr>
            <a:r>
              <a:rPr lang="en-AU" sz="2400" dirty="0">
                <a:highlight>
                  <a:srgbClr val="00FF00"/>
                </a:highlight>
              </a:rPr>
              <a:t>What are MPMs? </a:t>
            </a:r>
          </a:p>
          <a:p>
            <a:pPr marL="1257300" lvl="2" indent="-342900">
              <a:buFont typeface="Wingdings" panose="05000000000000000000" pitchFamily="2" charset="2"/>
              <a:buChar char="Ø"/>
            </a:pPr>
            <a:r>
              <a:rPr lang="en-AU" sz="2400" dirty="0"/>
              <a:t>sometimes called ‘</a:t>
            </a:r>
            <a:r>
              <a:rPr lang="en-AU" sz="2400" b="1" dirty="0"/>
              <a:t>alternative performance measures</a:t>
            </a:r>
            <a:r>
              <a:rPr lang="en-AU" sz="2400" dirty="0"/>
              <a:t>’ or ‘</a:t>
            </a:r>
            <a:r>
              <a:rPr lang="en-AU" sz="2400" b="1" dirty="0"/>
              <a:t>non-GAAP measures’ </a:t>
            </a:r>
          </a:p>
          <a:p>
            <a:pPr marL="1257300" lvl="2" indent="-342900">
              <a:buFont typeface="Wingdings" panose="05000000000000000000" pitchFamily="2" charset="2"/>
              <a:buChar char="Ø"/>
            </a:pPr>
            <a:r>
              <a:rPr lang="en-AU" sz="2400" dirty="0"/>
              <a:t>subtotals of income and expenses that a company uses in public communications </a:t>
            </a:r>
            <a:r>
              <a:rPr lang="en-AU" sz="2400" b="1" dirty="0"/>
              <a:t>outside financial statements </a:t>
            </a:r>
            <a:r>
              <a:rPr lang="en-AU" sz="2400" dirty="0"/>
              <a:t>to present management’s view of an aspect of the financial performance of the company as a whole, that are not defined by AASB / IFRS Accounting Standards; </a:t>
            </a:r>
          </a:p>
          <a:p>
            <a:pPr marL="342900" indent="-342900">
              <a:buFont typeface="Wingdings" panose="05000000000000000000" pitchFamily="2" charset="2"/>
              <a:buChar char="Ø"/>
            </a:pPr>
            <a:r>
              <a:rPr lang="en-AU" sz="2400" dirty="0"/>
              <a:t>New disclosures in a </a:t>
            </a:r>
            <a:r>
              <a:rPr lang="en-AU" sz="2400" dirty="0">
                <a:highlight>
                  <a:srgbClr val="00FF00"/>
                </a:highlight>
              </a:rPr>
              <a:t>single note to the financial statements </a:t>
            </a:r>
            <a:r>
              <a:rPr lang="en-AU" sz="2400" dirty="0"/>
              <a:t>about the </a:t>
            </a:r>
            <a:r>
              <a:rPr lang="en-AU" sz="2400" dirty="0">
                <a:highlight>
                  <a:srgbClr val="00FF00"/>
                </a:highlight>
              </a:rPr>
              <a:t>use</a:t>
            </a:r>
            <a:r>
              <a:rPr lang="en-AU" sz="2400" dirty="0"/>
              <a:t> of management-defined performance measures, including a </a:t>
            </a:r>
            <a:r>
              <a:rPr lang="en-AU" sz="2400" dirty="0">
                <a:highlight>
                  <a:srgbClr val="00FF00"/>
                </a:highlight>
              </a:rPr>
              <a:t>reconciliation</a:t>
            </a:r>
            <a:r>
              <a:rPr lang="en-AU" sz="2400" dirty="0"/>
              <a:t> between the MPM and the closest sub-total in the Statement of Profit or Loss.</a:t>
            </a:r>
          </a:p>
          <a:p>
            <a:endParaRPr lang="en-AU" sz="2400" dirty="0"/>
          </a:p>
        </p:txBody>
      </p:sp>
    </p:spTree>
    <p:extLst>
      <p:ext uri="{BB962C8B-B14F-4D97-AF65-F5344CB8AC3E}">
        <p14:creationId xmlns:p14="http://schemas.microsoft.com/office/powerpoint/2010/main" val="1196114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58DAF-4439-F563-2F4A-7C735CA84A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F11C16-9452-B05F-B769-4B5EE9E7F963}"/>
              </a:ext>
            </a:extLst>
          </p:cNvPr>
          <p:cNvSpPr/>
          <p:nvPr/>
        </p:nvSpPr>
        <p:spPr>
          <a:xfrm>
            <a:off x="1226343" y="1905506"/>
            <a:ext cx="9739313" cy="3785652"/>
          </a:xfrm>
          <a:prstGeom prst="rect">
            <a:avLst/>
          </a:prstGeom>
          <a:solidFill>
            <a:schemeClr val="bg1"/>
          </a:solidFill>
          <a:ln>
            <a:solidFill>
              <a:schemeClr val="tx1"/>
            </a:solidFill>
          </a:ln>
        </p:spPr>
        <p:txBody>
          <a:bodyPr wrap="square">
            <a:spAutoFit/>
          </a:bodyPr>
          <a:lstStyle/>
          <a:p>
            <a:r>
              <a:rPr lang="en-AU" sz="2400" dirty="0"/>
              <a:t>MPMs cont.</a:t>
            </a:r>
          </a:p>
          <a:p>
            <a:endParaRPr lang="en-AU" sz="2400" dirty="0"/>
          </a:p>
          <a:p>
            <a:pPr marL="342900" indent="-342900">
              <a:buFont typeface="Wingdings" panose="05000000000000000000" pitchFamily="2" charset="2"/>
              <a:buChar char="Ø"/>
            </a:pPr>
            <a:r>
              <a:rPr lang="en-AU" sz="2400" dirty="0"/>
              <a:t>MPMs specifically relate to </a:t>
            </a:r>
            <a:r>
              <a:rPr lang="en-AU" sz="2400" b="1" dirty="0"/>
              <a:t>subtotals of income and expenses </a:t>
            </a:r>
            <a:r>
              <a:rPr lang="en-AU" sz="2400" dirty="0"/>
              <a:t>(i.e. not to the statement of financial position to statement of cash flows). </a:t>
            </a:r>
          </a:p>
          <a:p>
            <a:pPr marL="342900" indent="-342900">
              <a:buFont typeface="Wingdings" panose="05000000000000000000" pitchFamily="2" charset="2"/>
              <a:buChar char="Ø"/>
            </a:pPr>
            <a:endParaRPr lang="en-AU" sz="2400" dirty="0"/>
          </a:p>
          <a:p>
            <a:pPr marL="342900" indent="-342900">
              <a:buFont typeface="Wingdings" panose="05000000000000000000" pitchFamily="2" charset="2"/>
              <a:buChar char="Ø"/>
            </a:pPr>
            <a:r>
              <a:rPr lang="en-AU" sz="2400" dirty="0"/>
              <a:t>some subtotals of income and expenses are </a:t>
            </a:r>
            <a:r>
              <a:rPr lang="en-AU" sz="2400" i="1" dirty="0"/>
              <a:t>not </a:t>
            </a:r>
            <a:r>
              <a:rPr lang="en-AU" sz="2400" dirty="0"/>
              <a:t>MPMs, such as gross profit, profit before income </a:t>
            </a:r>
            <a:r>
              <a:rPr lang="en-AU" sz="2400" dirty="0" err="1"/>
              <a:t>taxes,‘operating</a:t>
            </a:r>
            <a:r>
              <a:rPr lang="en-AU" sz="2400" dirty="0"/>
              <a:t> profit or loss before depreciation, amortisation and impairments within the scope of IAS 36’ (OPDAI) is not an MPM.</a:t>
            </a:r>
          </a:p>
        </p:txBody>
      </p:sp>
      <p:sp>
        <p:nvSpPr>
          <p:cNvPr id="12" name="Text Placeholder 4">
            <a:extLst>
              <a:ext uri="{FF2B5EF4-FFF2-40B4-BE49-F238E27FC236}">
                <a16:creationId xmlns:a16="http://schemas.microsoft.com/office/drawing/2014/main" id="{3BEF62C8-8562-B8FE-41F0-4434E524AC34}"/>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Tree>
    <p:extLst>
      <p:ext uri="{BB962C8B-B14F-4D97-AF65-F5344CB8AC3E}">
        <p14:creationId xmlns:p14="http://schemas.microsoft.com/office/powerpoint/2010/main" val="3415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F949F-1C7E-4DA8-CA21-C77F2DE10EEF}"/>
              </a:ext>
            </a:extLst>
          </p:cNvPr>
          <p:cNvSpPr/>
          <p:nvPr/>
        </p:nvSpPr>
        <p:spPr>
          <a:xfrm>
            <a:off x="401469" y="120092"/>
            <a:ext cx="9936000" cy="78321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2200" b="1" i="0" u="none" strike="noStrike" kern="1200" cap="all" spc="0" normalizeH="0" baseline="0" noProof="0" dirty="0">
                <a:ln>
                  <a:noFill/>
                </a:ln>
                <a:solidFill>
                  <a:srgbClr val="003C71"/>
                </a:solidFill>
                <a:effectLst/>
                <a:uLnTx/>
                <a:uFillTx/>
                <a:latin typeface="Arial"/>
                <a:ea typeface="+mn-ea"/>
                <a:cs typeface="+mn-cs"/>
              </a:rPr>
              <a:t>Various names for sustainability reporting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2200" b="1" i="0" u="none" strike="noStrike" kern="1200" cap="all" spc="0" normalizeH="0" baseline="0" noProof="0" dirty="0">
                <a:ln>
                  <a:noFill/>
                </a:ln>
                <a:solidFill>
                  <a:srgbClr val="003C71"/>
                </a:solidFill>
                <a:effectLst/>
                <a:uLnTx/>
                <a:uFillTx/>
                <a:latin typeface="Arial"/>
                <a:ea typeface="+mn-ea"/>
                <a:cs typeface="+mn-cs"/>
              </a:rPr>
              <a:t>(some differences but used interchangeably)</a:t>
            </a:r>
          </a:p>
        </p:txBody>
      </p:sp>
      <p:sp>
        <p:nvSpPr>
          <p:cNvPr id="4" name="Wave 3">
            <a:extLst>
              <a:ext uri="{FF2B5EF4-FFF2-40B4-BE49-F238E27FC236}">
                <a16:creationId xmlns:a16="http://schemas.microsoft.com/office/drawing/2014/main" id="{F010B720-B358-D3D4-4943-4A889EE65232}"/>
              </a:ext>
            </a:extLst>
          </p:cNvPr>
          <p:cNvSpPr/>
          <p:nvPr/>
        </p:nvSpPr>
        <p:spPr>
          <a:xfrm>
            <a:off x="559621" y="2673097"/>
            <a:ext cx="2733087" cy="208321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en-AU" sz="2072" b="1" i="0" u="none" strike="noStrike" kern="1200" cap="none" spc="0" normalizeH="0" baseline="0" noProof="0" dirty="0">
                <a:ln>
                  <a:noFill/>
                </a:ln>
                <a:solidFill>
                  <a:prstClr val="black"/>
                </a:solidFill>
                <a:effectLst/>
                <a:uLnTx/>
                <a:uFillTx/>
                <a:latin typeface="Arial"/>
                <a:ea typeface="+mn-ea"/>
                <a:cs typeface="+mn-cs"/>
              </a:rPr>
              <a:t>Sustainability reporting</a:t>
            </a:r>
            <a:endParaRPr kumimoji="0" lang="en-AU" sz="2800" b="1" i="0" u="none" strike="noStrike" kern="1200" cap="none" spc="0" normalizeH="0" baseline="0" noProof="0" dirty="0">
              <a:ln>
                <a:noFill/>
              </a:ln>
              <a:solidFill>
                <a:prstClr val="black"/>
              </a:solidFill>
              <a:effectLst/>
              <a:uLnTx/>
              <a:uFillTx/>
              <a:latin typeface="Arial"/>
              <a:ea typeface="+mn-ea"/>
              <a:cs typeface="+mn-cs"/>
            </a:endParaRPr>
          </a:p>
        </p:txBody>
      </p:sp>
      <p:sp>
        <p:nvSpPr>
          <p:cNvPr id="5" name="Wave 4">
            <a:extLst>
              <a:ext uri="{FF2B5EF4-FFF2-40B4-BE49-F238E27FC236}">
                <a16:creationId xmlns:a16="http://schemas.microsoft.com/office/drawing/2014/main" id="{D2BA2B17-EE40-0D88-5575-5FBA4186A79D}"/>
              </a:ext>
            </a:extLst>
          </p:cNvPr>
          <p:cNvSpPr/>
          <p:nvPr/>
        </p:nvSpPr>
        <p:spPr>
          <a:xfrm>
            <a:off x="567487" y="4365102"/>
            <a:ext cx="2742233" cy="2011469"/>
          </a:xfrm>
          <a:prstGeom prst="wav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en-AU" sz="2072" b="1" i="0" u="none" strike="noStrike" kern="1200" cap="none" spc="0" normalizeH="0" baseline="0" noProof="0" dirty="0">
                <a:ln>
                  <a:noFill/>
                </a:ln>
                <a:solidFill>
                  <a:prstClr val="black"/>
                </a:solidFill>
                <a:effectLst/>
                <a:uLnTx/>
                <a:uFillTx/>
                <a:latin typeface="Arial"/>
                <a:ea typeface="+mn-ea"/>
                <a:cs typeface="+mn-cs"/>
              </a:rPr>
              <a:t>Non-financial, narrative reporting</a:t>
            </a:r>
            <a:endParaRPr kumimoji="0" lang="en-AU" sz="2800" b="1" i="0" u="none" strike="noStrike" kern="1200" cap="none" spc="0" normalizeH="0" baseline="0" noProof="0" dirty="0">
              <a:ln>
                <a:noFill/>
              </a:ln>
              <a:solidFill>
                <a:prstClr val="black"/>
              </a:solidFill>
              <a:effectLst/>
              <a:uLnTx/>
              <a:uFillTx/>
              <a:latin typeface="Arial"/>
              <a:ea typeface="+mn-ea"/>
              <a:cs typeface="+mn-cs"/>
            </a:endParaRPr>
          </a:p>
        </p:txBody>
      </p:sp>
      <p:sp>
        <p:nvSpPr>
          <p:cNvPr id="6" name="Wave 5">
            <a:extLst>
              <a:ext uri="{FF2B5EF4-FFF2-40B4-BE49-F238E27FC236}">
                <a16:creationId xmlns:a16="http://schemas.microsoft.com/office/drawing/2014/main" id="{AB35764C-0FFE-E8A3-B2F0-3AD242A62FAF}"/>
              </a:ext>
            </a:extLst>
          </p:cNvPr>
          <p:cNvSpPr/>
          <p:nvPr/>
        </p:nvSpPr>
        <p:spPr>
          <a:xfrm>
            <a:off x="3535675" y="2673097"/>
            <a:ext cx="2561530" cy="2127741"/>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en-AU" sz="2072" b="1" i="0" u="none" strike="noStrike" kern="1200" cap="none" spc="0" normalizeH="0" baseline="0" noProof="0" dirty="0">
                <a:ln>
                  <a:noFill/>
                </a:ln>
                <a:solidFill>
                  <a:prstClr val="black"/>
                </a:solidFill>
                <a:effectLst/>
                <a:uLnTx/>
                <a:uFillTx/>
                <a:latin typeface="Arial"/>
                <a:ea typeface="+mn-ea"/>
                <a:cs typeface="+mn-cs"/>
              </a:rPr>
              <a:t>PPP (People, planet, profit)</a:t>
            </a:r>
            <a:endParaRPr kumimoji="0" lang="en-AU" sz="2800" b="1" i="0" u="none" strike="noStrike" kern="1200" cap="none" spc="0" normalizeH="0" baseline="0" noProof="0" dirty="0">
              <a:ln>
                <a:noFill/>
              </a:ln>
              <a:solidFill>
                <a:prstClr val="black"/>
              </a:solidFill>
              <a:effectLst/>
              <a:uLnTx/>
              <a:uFillTx/>
              <a:latin typeface="Arial"/>
              <a:ea typeface="+mn-ea"/>
              <a:cs typeface="+mn-cs"/>
            </a:endParaRPr>
          </a:p>
        </p:txBody>
      </p:sp>
      <p:sp>
        <p:nvSpPr>
          <p:cNvPr id="7" name="Wave 6">
            <a:extLst>
              <a:ext uri="{FF2B5EF4-FFF2-40B4-BE49-F238E27FC236}">
                <a16:creationId xmlns:a16="http://schemas.microsoft.com/office/drawing/2014/main" id="{5C3EE6E8-FE92-9E4D-1DE6-8325B14B648F}"/>
              </a:ext>
            </a:extLst>
          </p:cNvPr>
          <p:cNvSpPr/>
          <p:nvPr/>
        </p:nvSpPr>
        <p:spPr>
          <a:xfrm>
            <a:off x="3517994" y="4365104"/>
            <a:ext cx="2578006" cy="2127740"/>
          </a:xfrm>
          <a:prstGeom prst="wav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en-AU" sz="2072" b="1" i="0" u="none" strike="noStrike" kern="1200" cap="none" spc="0" normalizeH="0" baseline="0" noProof="0">
                <a:ln>
                  <a:noFill/>
                </a:ln>
                <a:solidFill>
                  <a:prstClr val="black"/>
                </a:solidFill>
                <a:effectLst/>
                <a:uLnTx/>
                <a:uFillTx/>
                <a:latin typeface="Arial"/>
                <a:ea typeface="+mn-ea"/>
                <a:cs typeface="+mn-cs"/>
              </a:rPr>
              <a:t>Triple bottom line</a:t>
            </a:r>
            <a:endParaRPr kumimoji="0" lang="en-AU" sz="2800" b="1" i="0" u="none" strike="noStrike" kern="1200" cap="none" spc="0" normalizeH="0" baseline="0" noProof="0">
              <a:ln>
                <a:noFill/>
              </a:ln>
              <a:solidFill>
                <a:prstClr val="black"/>
              </a:solidFill>
              <a:effectLst/>
              <a:uLnTx/>
              <a:uFillTx/>
              <a:latin typeface="Arial"/>
              <a:ea typeface="+mn-ea"/>
              <a:cs typeface="+mn-cs"/>
            </a:endParaRPr>
          </a:p>
        </p:txBody>
      </p:sp>
      <p:sp>
        <p:nvSpPr>
          <p:cNvPr id="8" name="Wave 7">
            <a:extLst>
              <a:ext uri="{FF2B5EF4-FFF2-40B4-BE49-F238E27FC236}">
                <a16:creationId xmlns:a16="http://schemas.microsoft.com/office/drawing/2014/main" id="{EDAB4929-A0B5-B29D-482C-61FE90FD1D24}"/>
              </a:ext>
            </a:extLst>
          </p:cNvPr>
          <p:cNvSpPr/>
          <p:nvPr/>
        </p:nvSpPr>
        <p:spPr>
          <a:xfrm>
            <a:off x="6335500" y="2613290"/>
            <a:ext cx="2837417" cy="2183588"/>
          </a:xfrm>
          <a:prstGeom prst="wav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en-AU" sz="2072" b="1" i="0" u="none" strike="noStrike" kern="1200" cap="none" spc="0" normalizeH="0" baseline="0" noProof="0" dirty="0">
                <a:ln>
                  <a:noFill/>
                </a:ln>
                <a:solidFill>
                  <a:prstClr val="black"/>
                </a:solidFill>
                <a:effectLst/>
                <a:uLnTx/>
                <a:uFillTx/>
                <a:latin typeface="Arial"/>
                <a:ea typeface="+mn-ea"/>
                <a:cs typeface="+mn-cs"/>
              </a:rPr>
              <a:t>CSR (corporate social responsibility)</a:t>
            </a:r>
            <a:endParaRPr kumimoji="0" lang="en-AU" sz="2800" b="1" i="0" u="none" strike="noStrike" kern="1200" cap="none" spc="0" normalizeH="0" baseline="0" noProof="0" dirty="0">
              <a:ln>
                <a:noFill/>
              </a:ln>
              <a:solidFill>
                <a:prstClr val="black"/>
              </a:solidFill>
              <a:effectLst/>
              <a:uLnTx/>
              <a:uFillTx/>
              <a:latin typeface="Arial"/>
              <a:ea typeface="+mn-ea"/>
              <a:cs typeface="+mn-cs"/>
            </a:endParaRPr>
          </a:p>
        </p:txBody>
      </p:sp>
      <p:sp>
        <p:nvSpPr>
          <p:cNvPr id="9" name="Wave 8">
            <a:extLst>
              <a:ext uri="{FF2B5EF4-FFF2-40B4-BE49-F238E27FC236}">
                <a16:creationId xmlns:a16="http://schemas.microsoft.com/office/drawing/2014/main" id="{BE047A37-2485-31C7-B348-5048542D5DBE}"/>
              </a:ext>
            </a:extLst>
          </p:cNvPr>
          <p:cNvSpPr/>
          <p:nvPr/>
        </p:nvSpPr>
        <p:spPr>
          <a:xfrm>
            <a:off x="6335500" y="4365102"/>
            <a:ext cx="2837417" cy="2011469"/>
          </a:xfrm>
          <a:prstGeom prst="wav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en-AU" sz="2072" b="1" i="0" u="none" strike="noStrike" kern="1200" cap="none" spc="0" normalizeH="0" baseline="0" noProof="0" dirty="0">
                <a:ln>
                  <a:noFill/>
                </a:ln>
                <a:solidFill>
                  <a:prstClr val="black"/>
                </a:solidFill>
                <a:effectLst/>
                <a:uLnTx/>
                <a:uFillTx/>
                <a:latin typeface="Arial"/>
                <a:ea typeface="+mn-ea"/>
                <a:cs typeface="+mn-cs"/>
              </a:rPr>
              <a:t>ESG (enviro, social, governance)</a:t>
            </a:r>
            <a:endParaRPr kumimoji="0" lang="en-AU" sz="2800"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Speech Bubble: Oval 9">
            <a:extLst>
              <a:ext uri="{FF2B5EF4-FFF2-40B4-BE49-F238E27FC236}">
                <a16:creationId xmlns:a16="http://schemas.microsoft.com/office/drawing/2014/main" id="{0606B2A5-5065-E9C6-A13F-77AE934BF648}"/>
              </a:ext>
            </a:extLst>
          </p:cNvPr>
          <p:cNvSpPr/>
          <p:nvPr/>
        </p:nvSpPr>
        <p:spPr>
          <a:xfrm>
            <a:off x="8760296" y="1473298"/>
            <a:ext cx="3130007" cy="1800200"/>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rPr>
              <a:t>ESG + E </a:t>
            </a:r>
            <a:r>
              <a:rPr lang="en-AU" sz="2400" dirty="0">
                <a:solidFill>
                  <a:schemeClr val="tx1"/>
                </a:solidFill>
              </a:rPr>
              <a:t>(Enviro socio gov + Econ/financial)</a:t>
            </a:r>
          </a:p>
        </p:txBody>
      </p:sp>
    </p:spTree>
    <p:extLst>
      <p:ext uri="{BB962C8B-B14F-4D97-AF65-F5344CB8AC3E}">
        <p14:creationId xmlns:p14="http://schemas.microsoft.com/office/powerpoint/2010/main" val="3766609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7A6E-27D5-AC22-1120-637607FC0D6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A9A59C6-0E74-D123-086D-90E1652481EA}"/>
              </a:ext>
            </a:extLst>
          </p:cNvPr>
          <p:cNvSpPr/>
          <p:nvPr/>
        </p:nvSpPr>
        <p:spPr>
          <a:xfrm>
            <a:off x="1858297" y="1344686"/>
            <a:ext cx="8576416" cy="646331"/>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 Placeholder 4">
            <a:extLst>
              <a:ext uri="{FF2B5EF4-FFF2-40B4-BE49-F238E27FC236}">
                <a16:creationId xmlns:a16="http://schemas.microsoft.com/office/drawing/2014/main" id="{2EC9ABF7-2C22-3468-A581-02C01AAA7E6F}"/>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
        <p:nvSpPr>
          <p:cNvPr id="3" name="TextBox 2">
            <a:extLst>
              <a:ext uri="{FF2B5EF4-FFF2-40B4-BE49-F238E27FC236}">
                <a16:creationId xmlns:a16="http://schemas.microsoft.com/office/drawing/2014/main" id="{D5EC9F17-92AF-AE2B-2597-EA1D3F8C0CBA}"/>
              </a:ext>
            </a:extLst>
          </p:cNvPr>
          <p:cNvSpPr txBox="1"/>
          <p:nvPr/>
        </p:nvSpPr>
        <p:spPr>
          <a:xfrm>
            <a:off x="839416" y="1483185"/>
            <a:ext cx="10225136" cy="2308324"/>
          </a:xfrm>
          <a:prstGeom prst="rect">
            <a:avLst/>
          </a:prstGeom>
          <a:noFill/>
          <a:ln>
            <a:solidFill>
              <a:schemeClr val="tx1"/>
            </a:solidFill>
          </a:ln>
        </p:spPr>
        <p:txBody>
          <a:bodyPr wrap="square">
            <a:spAutoFit/>
          </a:bodyPr>
          <a:lstStyle/>
          <a:p>
            <a:r>
              <a:rPr lang="en-AU" sz="2400" dirty="0"/>
              <a:t>Key changes arising from AASB 18:</a:t>
            </a:r>
          </a:p>
          <a:p>
            <a:endParaRPr lang="en-AU" sz="2400" dirty="0"/>
          </a:p>
          <a:p>
            <a:r>
              <a:rPr lang="en-AU" sz="2400" dirty="0">
                <a:highlight>
                  <a:srgbClr val="FFFF00"/>
                </a:highlight>
              </a:rPr>
              <a:t>3)Statement of cash flows </a:t>
            </a:r>
          </a:p>
          <a:p>
            <a:pPr marL="342900" indent="-342900">
              <a:buFont typeface="Wingdings" panose="05000000000000000000" pitchFamily="2" charset="2"/>
              <a:buChar char="Ø"/>
            </a:pPr>
            <a:r>
              <a:rPr lang="en-AU" sz="2400" dirty="0"/>
              <a:t>Amendments to the presentation requirements for </a:t>
            </a:r>
            <a:r>
              <a:rPr lang="en-AU" sz="2400" dirty="0">
                <a:highlight>
                  <a:srgbClr val="00FF00"/>
                </a:highlight>
              </a:rPr>
              <a:t>interest income and expenses</a:t>
            </a:r>
            <a:r>
              <a:rPr lang="en-AU" sz="2400" dirty="0"/>
              <a:t>, and </a:t>
            </a:r>
            <a:r>
              <a:rPr lang="en-AU" sz="2400" dirty="0">
                <a:highlight>
                  <a:srgbClr val="00FF00"/>
                </a:highlight>
              </a:rPr>
              <a:t>dividend income </a:t>
            </a:r>
            <a:r>
              <a:rPr lang="en-AU" sz="2400" dirty="0"/>
              <a:t>in the statement of cash flows.</a:t>
            </a:r>
          </a:p>
          <a:p>
            <a:endParaRPr lang="en-AU" sz="2400" dirty="0"/>
          </a:p>
        </p:txBody>
      </p:sp>
    </p:spTree>
    <p:extLst>
      <p:ext uri="{BB962C8B-B14F-4D97-AF65-F5344CB8AC3E}">
        <p14:creationId xmlns:p14="http://schemas.microsoft.com/office/powerpoint/2010/main" val="1218291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3C926-7244-ACF2-91F0-D53AA318EF8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9C1D711-9C26-25CD-EE4C-91F3B68FCBE0}"/>
              </a:ext>
            </a:extLst>
          </p:cNvPr>
          <p:cNvSpPr/>
          <p:nvPr/>
        </p:nvSpPr>
        <p:spPr>
          <a:xfrm>
            <a:off x="129220" y="1124744"/>
            <a:ext cx="11943444" cy="5632311"/>
          </a:xfrm>
          <a:prstGeom prst="rect">
            <a:avLst/>
          </a:prstGeom>
          <a:solidFill>
            <a:schemeClr val="bg1"/>
          </a:solidFill>
          <a:ln>
            <a:solidFill>
              <a:schemeClr val="tx1"/>
            </a:solidFill>
          </a:ln>
        </p:spPr>
        <p:txBody>
          <a:bodyPr wrap="square">
            <a:spAutoFit/>
          </a:bodyPr>
          <a:lstStyle/>
          <a:p>
            <a:r>
              <a:rPr lang="en-AU" sz="2400" dirty="0"/>
              <a:t>Consequential amendments to IAS 7 / AASB 107 </a:t>
            </a:r>
            <a:r>
              <a:rPr lang="en-AU" sz="2400" i="1" dirty="0"/>
              <a:t>Statement of Cash Flows</a:t>
            </a:r>
            <a:r>
              <a:rPr lang="en-AU" sz="2400" dirty="0"/>
              <a:t>. </a:t>
            </a:r>
          </a:p>
          <a:p>
            <a:pPr marL="342900" lvl="0" indent="-342900">
              <a:buFont typeface="Wingdings" panose="05000000000000000000" pitchFamily="2" charset="2"/>
              <a:buChar char="Ø"/>
            </a:pPr>
            <a:r>
              <a:rPr lang="en-AU" sz="2400" dirty="0"/>
              <a:t>Indirect method for operating cash flows – </a:t>
            </a:r>
            <a:r>
              <a:rPr lang="en-AU" sz="2400" b="1" dirty="0"/>
              <a:t>starting point </a:t>
            </a:r>
            <a:r>
              <a:rPr lang="en-AU" sz="2400" dirty="0"/>
              <a:t>is the new mandatory sub-total in the statement of profit or loss – ‘operating profit or loss’ (previously the starting point was ‘profit or loss’). This may be a change for many companies and may change the reconciling items.</a:t>
            </a:r>
          </a:p>
          <a:p>
            <a:pPr lvl="0"/>
            <a:endParaRPr lang="en-AU" sz="2400" dirty="0"/>
          </a:p>
          <a:p>
            <a:pPr marL="342900" indent="-342900">
              <a:buFont typeface="Wingdings" panose="05000000000000000000" pitchFamily="2" charset="2"/>
              <a:buChar char="Ø"/>
            </a:pPr>
            <a:r>
              <a:rPr lang="en-AU" sz="2400" dirty="0"/>
              <a:t>Removing the presentation choices related to interest and dividend cash flows.</a:t>
            </a:r>
          </a:p>
          <a:p>
            <a:pPr marL="800100" lvl="1" indent="-342900">
              <a:buFont typeface="Wingdings" panose="05000000000000000000" pitchFamily="2" charset="2"/>
              <a:buChar char="Ø"/>
            </a:pPr>
            <a:r>
              <a:rPr lang="en-AU" sz="2400" dirty="0">
                <a:highlight>
                  <a:srgbClr val="00FF00"/>
                </a:highlight>
              </a:rPr>
              <a:t>Interest cash inflows </a:t>
            </a:r>
            <a:r>
              <a:rPr lang="en-AU" sz="2400" dirty="0"/>
              <a:t>– classified as </a:t>
            </a:r>
            <a:r>
              <a:rPr lang="en-AU" sz="2400" dirty="0">
                <a:highlight>
                  <a:srgbClr val="00FF00"/>
                </a:highlight>
              </a:rPr>
              <a:t>investing</a:t>
            </a:r>
            <a:r>
              <a:rPr lang="en-AU" sz="2400" dirty="0"/>
              <a:t> cash flows (previously companies could choose an accounting policy of operating or investing cash flows)</a:t>
            </a:r>
          </a:p>
          <a:p>
            <a:pPr marL="800100" lvl="1" indent="-342900">
              <a:buFont typeface="Wingdings" panose="05000000000000000000" pitchFamily="2" charset="2"/>
              <a:buChar char="Ø"/>
            </a:pPr>
            <a:r>
              <a:rPr lang="en-AU" sz="2400" dirty="0">
                <a:highlight>
                  <a:srgbClr val="00FF00"/>
                </a:highlight>
              </a:rPr>
              <a:t>Dividend cash inflows </a:t>
            </a:r>
            <a:r>
              <a:rPr lang="en-AU" sz="2400" dirty="0"/>
              <a:t>– classified as </a:t>
            </a:r>
            <a:r>
              <a:rPr lang="en-AU" sz="2400" dirty="0">
                <a:highlight>
                  <a:srgbClr val="00FF00"/>
                </a:highlight>
              </a:rPr>
              <a:t>investing</a:t>
            </a:r>
            <a:r>
              <a:rPr lang="en-AU" sz="2400" dirty="0"/>
              <a:t> cash flows (previously companies could choose an accounting policy of operating or investing cash flows)</a:t>
            </a:r>
          </a:p>
          <a:p>
            <a:pPr marL="800100" lvl="1" indent="-342900">
              <a:buFont typeface="Wingdings" panose="05000000000000000000" pitchFamily="2" charset="2"/>
              <a:buChar char="Ø"/>
            </a:pPr>
            <a:r>
              <a:rPr lang="en-AU" sz="2400" dirty="0">
                <a:highlight>
                  <a:srgbClr val="00FF00"/>
                </a:highlight>
              </a:rPr>
              <a:t>Interest cash outflow </a:t>
            </a:r>
            <a:r>
              <a:rPr lang="en-AU" sz="2400" dirty="0"/>
              <a:t>– classified as a </a:t>
            </a:r>
            <a:r>
              <a:rPr lang="en-AU" sz="2400" dirty="0">
                <a:highlight>
                  <a:srgbClr val="00FF00"/>
                </a:highlight>
              </a:rPr>
              <a:t>financing</a:t>
            </a:r>
            <a:r>
              <a:rPr lang="en-AU" sz="2400" dirty="0"/>
              <a:t> cash flow (previously companies had an accounting policy choice between operating or financing cash flows)</a:t>
            </a:r>
          </a:p>
          <a:p>
            <a:pPr marL="800100" lvl="1" indent="-342900">
              <a:buFont typeface="Wingdings" panose="05000000000000000000" pitchFamily="2" charset="2"/>
              <a:buChar char="Ø"/>
            </a:pPr>
            <a:r>
              <a:rPr lang="en-AU" sz="2400" dirty="0">
                <a:highlight>
                  <a:srgbClr val="00FF00"/>
                </a:highlight>
              </a:rPr>
              <a:t>Dividend cash outflow </a:t>
            </a:r>
            <a:r>
              <a:rPr lang="en-AU" sz="2400" dirty="0"/>
              <a:t>- classified as a </a:t>
            </a:r>
            <a:r>
              <a:rPr lang="en-AU" sz="2400" dirty="0">
                <a:highlight>
                  <a:srgbClr val="00FF00"/>
                </a:highlight>
              </a:rPr>
              <a:t>financing</a:t>
            </a:r>
            <a:r>
              <a:rPr lang="en-AU" sz="2400" dirty="0"/>
              <a:t> cash flow (previously companies had an accounting policy choice between operating or financing cash flows)</a:t>
            </a:r>
          </a:p>
        </p:txBody>
      </p:sp>
      <p:sp>
        <p:nvSpPr>
          <p:cNvPr id="12" name="Text Placeholder 4">
            <a:extLst>
              <a:ext uri="{FF2B5EF4-FFF2-40B4-BE49-F238E27FC236}">
                <a16:creationId xmlns:a16="http://schemas.microsoft.com/office/drawing/2014/main" id="{EF9C7EB8-E8A6-AC81-6DE2-F2851D4ED00D}"/>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rgbClr val="27348B"/>
                </a:solidFill>
                <a:effectLst/>
                <a:uLnTx/>
                <a:uFillTx/>
                <a:latin typeface="Arial"/>
                <a:ea typeface="+mn-ea"/>
                <a:cs typeface="+mn-cs"/>
              </a:rPr>
              <a:t>IFRS / AASB 18 Presentation and Disclosure in Financial Statements </a:t>
            </a:r>
          </a:p>
        </p:txBody>
      </p:sp>
    </p:spTree>
    <p:extLst>
      <p:ext uri="{BB962C8B-B14F-4D97-AF65-F5344CB8AC3E}">
        <p14:creationId xmlns:p14="http://schemas.microsoft.com/office/powerpoint/2010/main" val="18241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C1CB9-9507-E7D3-17A3-87AA072B0C2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CECCBE7-5147-043C-0E8A-D0C359AB1933}"/>
              </a:ext>
            </a:extLst>
          </p:cNvPr>
          <p:cNvSpPr>
            <a:spLocks noGrp="1"/>
          </p:cNvSpPr>
          <p:nvPr>
            <p:ph type="body" sz="quarter" idx="11"/>
          </p:nvPr>
        </p:nvSpPr>
        <p:spPr>
          <a:xfrm>
            <a:off x="23292" y="116632"/>
            <a:ext cx="9472883" cy="792088"/>
          </a:xfrm>
        </p:spPr>
        <p:txBody>
          <a:bodyPr/>
          <a:lstStyle/>
          <a:p>
            <a:r>
              <a:rPr lang="en-AU" sz="2400" b="1" dirty="0"/>
              <a:t>BEWA Conference 2025, Ambrose Estate, Wembley Downs</a:t>
            </a:r>
          </a:p>
          <a:p>
            <a:r>
              <a:rPr lang="en-AU" sz="2400" b="1" dirty="0"/>
              <a:t>29 August 2025</a:t>
            </a:r>
          </a:p>
        </p:txBody>
      </p:sp>
      <p:sp>
        <p:nvSpPr>
          <p:cNvPr id="6" name="Rectangle 5">
            <a:extLst>
              <a:ext uri="{FF2B5EF4-FFF2-40B4-BE49-F238E27FC236}">
                <a16:creationId xmlns:a16="http://schemas.microsoft.com/office/drawing/2014/main" id="{38BA4F8C-4130-1EFD-5BB5-E7AD837C612E}"/>
              </a:ext>
            </a:extLst>
          </p:cNvPr>
          <p:cNvSpPr/>
          <p:nvPr/>
        </p:nvSpPr>
        <p:spPr>
          <a:xfrm>
            <a:off x="5264331" y="1268760"/>
            <a:ext cx="6808333" cy="5416868"/>
          </a:xfrm>
          <a:prstGeom prst="rect">
            <a:avLst/>
          </a:prstGeom>
          <a:solidFill>
            <a:schemeClr val="bg1"/>
          </a:solidFill>
        </p:spPr>
        <p:txBody>
          <a:bodyPr wrap="square">
            <a:spAutoFit/>
          </a:bodyPr>
          <a:lstStyle/>
          <a:p>
            <a:pPr algn="ctr" defTabSz="457200"/>
            <a:r>
              <a:rPr lang="en-AU" sz="2800" b="1" dirty="0">
                <a:solidFill>
                  <a:prstClr val="black"/>
                </a:solidFill>
              </a:rPr>
              <a:t>AGENDA</a:t>
            </a:r>
          </a:p>
          <a:p>
            <a:pPr algn="ctr" defTabSz="457200"/>
            <a:r>
              <a:rPr lang="en-AU" sz="2800" b="1" dirty="0">
                <a:solidFill>
                  <a:prstClr val="black"/>
                </a:solidFill>
              </a:rPr>
              <a:t>Sustainability Standards Update: </a:t>
            </a:r>
            <a:r>
              <a:rPr lang="en-AU" sz="2800" b="1" i="1" dirty="0">
                <a:solidFill>
                  <a:prstClr val="black"/>
                </a:solidFill>
              </a:rPr>
              <a:t>IFRS/AASB S2 Climate-related Disclosures</a:t>
            </a:r>
          </a:p>
          <a:p>
            <a:pPr algn="ctr" defTabSz="457200"/>
            <a:endParaRPr lang="en-AU" sz="2800" b="1" dirty="0">
              <a:solidFill>
                <a:prstClr val="black"/>
              </a:solidFill>
            </a:endParaRPr>
          </a:p>
          <a:p>
            <a:pPr algn="ctr" defTabSz="457200"/>
            <a:r>
              <a:rPr lang="en-AU" sz="2800" b="1" dirty="0">
                <a:solidFill>
                  <a:srgbClr val="000000"/>
                </a:solidFill>
              </a:rPr>
              <a:t>Accounting </a:t>
            </a:r>
            <a:r>
              <a:rPr lang="en-AU" sz="2800" b="1" dirty="0">
                <a:solidFill>
                  <a:prstClr val="black"/>
                </a:solidFill>
              </a:rPr>
              <a:t>Standards Update: </a:t>
            </a:r>
            <a:r>
              <a:rPr lang="en-AU" sz="2800" b="1" i="1" dirty="0">
                <a:solidFill>
                  <a:prstClr val="black"/>
                </a:solidFill>
              </a:rPr>
              <a:t>IFRS/AASB 18 Presentation and Disclosure in Financial</a:t>
            </a:r>
          </a:p>
          <a:p>
            <a:pPr algn="ctr" defTabSz="457200"/>
            <a:r>
              <a:rPr lang="en-AU" sz="2800" b="1" i="1" dirty="0">
                <a:solidFill>
                  <a:prstClr val="black"/>
                </a:solidFill>
              </a:rPr>
              <a:t>Statements</a:t>
            </a:r>
            <a:endParaRPr lang="en-AU" sz="2000" b="1" i="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a:p>
            <a:pPr marL="342900" indent="-342900">
              <a:buFont typeface="Arial" panose="020B0604020202020204" pitchFamily="34" charset="0"/>
              <a:buChar char="•"/>
            </a:pPr>
            <a:endParaRPr lang="en-AU" sz="2000" b="1" dirty="0">
              <a:solidFill>
                <a:srgbClr val="000000"/>
              </a:solidFill>
              <a:latin typeface="Arial"/>
            </a:endParaRPr>
          </a:p>
          <a:p>
            <a:pPr algn="ctr"/>
            <a:r>
              <a:rPr lang="en-AU" sz="5400" b="1" dirty="0">
                <a:solidFill>
                  <a:schemeClr val="tx2"/>
                </a:solidFill>
                <a:latin typeface="Lucida Calligraphy" panose="03010101010101010101" pitchFamily="66" charset="0"/>
              </a:rPr>
              <a:t>Thank you!</a:t>
            </a:r>
            <a:endParaRPr lang="en-AU" sz="2000" b="1" dirty="0">
              <a:solidFill>
                <a:srgbClr val="000000"/>
              </a:solidFill>
              <a:latin typeface="Arial"/>
            </a:endParaRPr>
          </a:p>
        </p:txBody>
      </p:sp>
      <p:pic>
        <p:nvPicPr>
          <p:cNvPr id="3" name="Picture 2">
            <a:extLst>
              <a:ext uri="{FF2B5EF4-FFF2-40B4-BE49-F238E27FC236}">
                <a16:creationId xmlns:a16="http://schemas.microsoft.com/office/drawing/2014/main" id="{4A555C00-86A6-CDD7-2A1F-13B55189B0E3}"/>
              </a:ext>
            </a:extLst>
          </p:cNvPr>
          <p:cNvPicPr>
            <a:picLocks noChangeAspect="1"/>
          </p:cNvPicPr>
          <p:nvPr/>
        </p:nvPicPr>
        <p:blipFill>
          <a:blip r:embed="rId3"/>
          <a:stretch>
            <a:fillRect/>
          </a:stretch>
        </p:blipFill>
        <p:spPr>
          <a:xfrm>
            <a:off x="335360" y="2636911"/>
            <a:ext cx="4928971" cy="2715111"/>
          </a:xfrm>
          <a:prstGeom prst="rect">
            <a:avLst/>
          </a:prstGeom>
        </p:spPr>
      </p:pic>
    </p:spTree>
    <p:extLst>
      <p:ext uri="{BB962C8B-B14F-4D97-AF65-F5344CB8AC3E}">
        <p14:creationId xmlns:p14="http://schemas.microsoft.com/office/powerpoint/2010/main" val="406007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7" name="Text Placeholder 4">
            <a:extLst>
              <a:ext uri="{FF2B5EF4-FFF2-40B4-BE49-F238E27FC236}">
                <a16:creationId xmlns:a16="http://schemas.microsoft.com/office/drawing/2014/main" id="{25DC9645-079C-4FD2-40EA-ECC8DF9E5778}"/>
              </a:ext>
            </a:extLst>
          </p:cNvPr>
          <p:cNvSpPr txBox="1">
            <a:spLocks/>
          </p:cNvSpPr>
          <p:nvPr/>
        </p:nvSpPr>
        <p:spPr>
          <a:xfrm>
            <a:off x="129220" y="96107"/>
            <a:ext cx="8919108" cy="81261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b="1" kern="1200" baseline="0">
                <a:solidFill>
                  <a:srgbClr val="27348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dirty="0"/>
              <a:t>Global sustainability reporting milestone events</a:t>
            </a:r>
          </a:p>
        </p:txBody>
      </p:sp>
      <p:sp>
        <p:nvSpPr>
          <p:cNvPr id="26" name="TextBox 25">
            <a:extLst>
              <a:ext uri="{FF2B5EF4-FFF2-40B4-BE49-F238E27FC236}">
                <a16:creationId xmlns:a16="http://schemas.microsoft.com/office/drawing/2014/main" id="{4CF62880-6055-0579-78C8-E92346D43BF3}"/>
              </a:ext>
            </a:extLst>
          </p:cNvPr>
          <p:cNvSpPr txBox="1"/>
          <p:nvPr/>
        </p:nvSpPr>
        <p:spPr>
          <a:xfrm>
            <a:off x="507939" y="908720"/>
            <a:ext cx="11684061" cy="5940088"/>
          </a:xfrm>
          <a:prstGeom prst="rect">
            <a:avLst/>
          </a:prstGeom>
          <a:noFill/>
        </p:spPr>
        <p:txBody>
          <a:bodyPr wrap="square" rtlCol="0">
            <a:spAutoFit/>
          </a:bodyPr>
          <a:lstStyle/>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FFFF00"/>
                </a:highlight>
                <a:uLnTx/>
                <a:uFillTx/>
                <a:ea typeface="Times New Roman" panose="02020603050405020304" pitchFamily="18" charset="0"/>
              </a:rPr>
              <a:t>1987 </a:t>
            </a:r>
            <a:r>
              <a:rPr kumimoji="0" lang="en-AU" sz="2000" b="0" i="0" u="none" strike="noStrike" kern="0" cap="none" spc="0" normalizeH="0" baseline="0" noProof="0" dirty="0">
                <a:ln>
                  <a:noFill/>
                </a:ln>
                <a:solidFill>
                  <a:prstClr val="black"/>
                </a:solidFill>
                <a:effectLst/>
                <a:highlight>
                  <a:srgbClr val="FFFF00"/>
                </a:highlight>
                <a:uLnTx/>
                <a:uFillTx/>
                <a:ea typeface="Times New Roman" panose="02020603050405020304" pitchFamily="18" charset="0"/>
              </a:rPr>
              <a:t>UN Brundtland Report ‘Sustainable development’</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FFFF00"/>
                </a:highlight>
                <a:uLnTx/>
                <a:uFillTx/>
                <a:ea typeface="Times New Roman" panose="02020603050405020304" pitchFamily="18" charset="0"/>
              </a:rPr>
              <a:t>1997</a:t>
            </a:r>
            <a:r>
              <a:rPr kumimoji="0" lang="en-AU" sz="2000" b="0" i="0" u="none" strike="noStrike" kern="0" cap="none" spc="0" normalizeH="0" baseline="0" noProof="0" dirty="0">
                <a:ln>
                  <a:noFill/>
                </a:ln>
                <a:solidFill>
                  <a:prstClr val="black"/>
                </a:solidFill>
                <a:effectLst/>
                <a:highlight>
                  <a:srgbClr val="FFFF00"/>
                </a:highlight>
                <a:uLnTx/>
                <a:uFillTx/>
                <a:ea typeface="Times New Roman" panose="02020603050405020304" pitchFamily="18" charset="0"/>
              </a:rPr>
              <a:t> Kyoto Protocol</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FFFF00"/>
                </a:highlight>
                <a:uLnTx/>
                <a:uFillTx/>
                <a:ea typeface="Times New Roman" panose="02020603050405020304" pitchFamily="18" charset="0"/>
              </a:rPr>
              <a:t>1997</a:t>
            </a:r>
            <a:r>
              <a:rPr kumimoji="0" lang="en-AU" sz="2000" b="0" i="0" u="none" strike="noStrike" kern="0" cap="none" spc="0" normalizeH="0" baseline="0" noProof="0" dirty="0">
                <a:ln>
                  <a:noFill/>
                </a:ln>
                <a:solidFill>
                  <a:prstClr val="black"/>
                </a:solidFill>
                <a:effectLst/>
                <a:highlight>
                  <a:srgbClr val="FFFF00"/>
                </a:highlight>
                <a:uLnTx/>
                <a:uFillTx/>
                <a:ea typeface="Times New Roman" panose="02020603050405020304" pitchFamily="18" charset="0"/>
              </a:rPr>
              <a:t> Global Reporting Initiative (GRI) formation – voluntary sustainability reporting guidelines</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2014</a:t>
            </a:r>
            <a:r>
              <a:rPr kumimoji="0" lang="en-AU" sz="2000" b="0"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 EU Commissions’ Non-Financial Reporting Directive (NFRD) (2014) – voluntary to mandatory </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2015 </a:t>
            </a:r>
            <a:r>
              <a:rPr kumimoji="0" lang="en-AU" sz="2000" b="0"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Paris Agreement</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2016</a:t>
            </a:r>
            <a:r>
              <a:rPr kumimoji="0" lang="en-AU" sz="2000" b="0"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 UN Sustainable Development Goals</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2017</a:t>
            </a:r>
            <a:r>
              <a:rPr kumimoji="0" lang="en-AU" sz="2000" b="0" i="0" u="none" strike="noStrike" kern="0" cap="none" spc="0" normalizeH="0" baseline="0" noProof="0" dirty="0">
                <a:ln>
                  <a:noFill/>
                </a:ln>
                <a:solidFill>
                  <a:prstClr val="black"/>
                </a:solidFill>
                <a:effectLst/>
                <a:highlight>
                  <a:srgbClr val="00FFFF"/>
                </a:highlight>
                <a:uLnTx/>
                <a:uFillTx/>
                <a:ea typeface="Times New Roman" panose="02020603050405020304" pitchFamily="18" charset="0"/>
              </a:rPr>
              <a:t> Taskforce for Climate-related Financial Disclosures Recommendations (TCFD)</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ea typeface="Times New Roman" panose="02020603050405020304" pitchFamily="18" charset="0"/>
              </a:rPr>
              <a:t>2021</a:t>
            </a:r>
            <a:r>
              <a:rPr kumimoji="0" lang="en-AU" sz="2000" b="0" i="0" u="none" strike="noStrike" kern="0" cap="none" spc="0" normalizeH="0" baseline="0" noProof="0" dirty="0">
                <a:ln>
                  <a:noFill/>
                </a:ln>
                <a:solidFill>
                  <a:prstClr val="black"/>
                </a:solidFill>
                <a:effectLst/>
                <a:highlight>
                  <a:srgbClr val="00FF00"/>
                </a:highlight>
                <a:uLnTx/>
                <a:uFillTx/>
                <a:ea typeface="Times New Roman" panose="02020603050405020304" pitchFamily="18" charset="0"/>
              </a:rPr>
              <a:t> Formation of the International Sustainability Standards Board (ISSB)</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rPr>
              <a:t>2022</a:t>
            </a:r>
            <a:r>
              <a:rPr kumimoji="0" lang="en-AU" sz="2000" b="0" i="0" u="none" strike="noStrike" kern="0" cap="none" spc="0" normalizeH="0" baseline="0" noProof="0" dirty="0">
                <a:ln>
                  <a:noFill/>
                </a:ln>
                <a:solidFill>
                  <a:prstClr val="black"/>
                </a:solidFill>
                <a:effectLst/>
                <a:highlight>
                  <a:srgbClr val="00FF00"/>
                </a:highlight>
                <a:uLnTx/>
                <a:uFillTx/>
              </a:rPr>
              <a:t> EU Corporate Sustainability Reporting Directive (CSRD)</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rPr>
              <a:t>2022</a:t>
            </a:r>
            <a:r>
              <a:rPr kumimoji="0" lang="en-AU" sz="2000" b="0" i="0" u="none" strike="noStrike" kern="0" cap="none" spc="0" normalizeH="0" baseline="0" noProof="0" dirty="0">
                <a:ln>
                  <a:noFill/>
                </a:ln>
                <a:solidFill>
                  <a:prstClr val="black"/>
                </a:solidFill>
                <a:effectLst/>
                <a:highlight>
                  <a:srgbClr val="00FF00"/>
                </a:highlight>
                <a:uLnTx/>
                <a:uFillTx/>
              </a:rPr>
              <a:t> Value Reporting Foundation (IIRC and SASB) and CDSB consol into IFRS  Foundation</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rPr>
              <a:t>2023</a:t>
            </a:r>
            <a:r>
              <a:rPr kumimoji="0" lang="en-AU" sz="2000" b="0" i="0" u="none" strike="noStrike" kern="0" cap="none" spc="0" normalizeH="0" baseline="0" noProof="0" dirty="0">
                <a:ln>
                  <a:noFill/>
                </a:ln>
                <a:solidFill>
                  <a:prstClr val="black"/>
                </a:solidFill>
                <a:effectLst/>
                <a:highlight>
                  <a:srgbClr val="00FF00"/>
                </a:highlight>
                <a:uLnTx/>
                <a:uFillTx/>
              </a:rPr>
              <a:t> ISSB IFRS S1 (General Sustainability) and S2 (Climate-related)</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rPr>
              <a:t>2023</a:t>
            </a:r>
            <a:r>
              <a:rPr kumimoji="0" lang="en-AU" sz="2000" b="0" i="0" u="none" strike="noStrike" kern="0" cap="none" spc="0" normalizeH="0" baseline="0" noProof="0" dirty="0">
                <a:ln>
                  <a:noFill/>
                </a:ln>
                <a:solidFill>
                  <a:prstClr val="black"/>
                </a:solidFill>
                <a:effectLst/>
                <a:highlight>
                  <a:srgbClr val="00FF00"/>
                </a:highlight>
                <a:uLnTx/>
                <a:uFillTx/>
              </a:rPr>
              <a:t> European Sustainability Reporting Standards (ESRS) 12 </a:t>
            </a:r>
            <a:r>
              <a:rPr kumimoji="0" lang="en-AU" sz="2000" b="0" i="0" u="none" strike="noStrike" kern="0" cap="none" spc="0" normalizeH="0" baseline="0" noProof="0" dirty="0" err="1">
                <a:ln>
                  <a:noFill/>
                </a:ln>
                <a:solidFill>
                  <a:prstClr val="black"/>
                </a:solidFill>
                <a:effectLst/>
                <a:highlight>
                  <a:srgbClr val="00FF00"/>
                </a:highlight>
                <a:uLnTx/>
                <a:uFillTx/>
              </a:rPr>
              <a:t>stds</a:t>
            </a:r>
            <a:endParaRPr kumimoji="0" lang="en-AU" sz="2000" b="0" i="0" u="none" strike="noStrike" kern="0" cap="none" spc="0" normalizeH="0" baseline="0" noProof="0" dirty="0">
              <a:ln>
                <a:noFill/>
              </a:ln>
              <a:solidFill>
                <a:prstClr val="black"/>
              </a:solidFill>
              <a:effectLst/>
              <a:highlight>
                <a:srgbClr val="00FF00"/>
              </a:highlight>
              <a:uLnTx/>
              <a:uFillTx/>
            </a:endParaRP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rPr>
              <a:t>2023</a:t>
            </a:r>
            <a:r>
              <a:rPr kumimoji="0" lang="en-AU" sz="2000" b="0" i="0" u="none" strike="noStrike" kern="0" cap="none" spc="0" normalizeH="0" baseline="0" noProof="0" dirty="0">
                <a:ln>
                  <a:noFill/>
                </a:ln>
                <a:solidFill>
                  <a:prstClr val="black"/>
                </a:solidFill>
                <a:effectLst/>
                <a:highlight>
                  <a:srgbClr val="00FF00"/>
                </a:highlight>
                <a:uLnTx/>
                <a:uFillTx/>
              </a:rPr>
              <a:t> TNFD recommendations</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rPr>
              <a:t>2024</a:t>
            </a:r>
            <a:r>
              <a:rPr kumimoji="0" lang="en-AU" sz="2000" b="0" i="0" u="none" strike="noStrike" kern="0" cap="none" spc="0" normalizeH="0" baseline="0" noProof="0" dirty="0">
                <a:ln>
                  <a:noFill/>
                </a:ln>
                <a:solidFill>
                  <a:prstClr val="black"/>
                </a:solidFill>
                <a:effectLst/>
                <a:highlight>
                  <a:srgbClr val="00FF00"/>
                </a:highlight>
                <a:uLnTx/>
                <a:uFillTx/>
              </a:rPr>
              <a:t> SEC Climate rule; paused </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0" cap="none" spc="0" normalizeH="0" baseline="0" noProof="0" dirty="0">
                <a:ln>
                  <a:noFill/>
                </a:ln>
                <a:solidFill>
                  <a:prstClr val="black"/>
                </a:solidFill>
                <a:effectLst/>
                <a:highlight>
                  <a:srgbClr val="00FF00"/>
                </a:highlight>
                <a:uLnTx/>
                <a:uFillTx/>
              </a:rPr>
              <a:t>2025 </a:t>
            </a:r>
            <a:r>
              <a:rPr kumimoji="0" lang="en-AU" sz="2000" i="0" u="none" strike="noStrike" kern="0" cap="none" spc="0" normalizeH="0" baseline="0" noProof="0" dirty="0">
                <a:ln>
                  <a:noFill/>
                </a:ln>
                <a:solidFill>
                  <a:prstClr val="black"/>
                </a:solidFill>
                <a:effectLst/>
                <a:highlight>
                  <a:srgbClr val="00FF00"/>
                </a:highlight>
                <a:uLnTx/>
                <a:uFillTx/>
              </a:rPr>
              <a:t>ISSA 5000 (Sustainability Assurance Engagements) (IAASB)</a:t>
            </a:r>
          </a:p>
          <a:p>
            <a:pPr marL="120015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b="1" kern="0" dirty="0">
                <a:solidFill>
                  <a:prstClr val="black"/>
                </a:solidFill>
                <a:highlight>
                  <a:srgbClr val="00FF00"/>
                </a:highlight>
              </a:rPr>
              <a:t>2025</a:t>
            </a:r>
            <a:r>
              <a:rPr lang="en-AU" sz="2000" kern="0" dirty="0">
                <a:solidFill>
                  <a:prstClr val="black"/>
                </a:solidFill>
                <a:highlight>
                  <a:srgbClr val="00FF00"/>
                </a:highlight>
              </a:rPr>
              <a:t> IESBA Global Ethics Sustainability Standards, independence  </a:t>
            </a:r>
            <a:endParaRPr kumimoji="0" lang="en-AU" sz="2000" i="0" u="none" strike="noStrike" kern="0" cap="none" spc="0" normalizeH="0" baseline="0" noProof="0" dirty="0">
              <a:ln>
                <a:noFill/>
              </a:ln>
              <a:solidFill>
                <a:prstClr val="black"/>
              </a:solidFill>
              <a:effectLst/>
              <a:highlight>
                <a:srgbClr val="00FF00"/>
              </a:highlight>
              <a:uLnTx/>
              <a:uFillTx/>
            </a:endParaRPr>
          </a:p>
        </p:txBody>
      </p:sp>
      <p:sp>
        <p:nvSpPr>
          <p:cNvPr id="27" name="Arrow: Curved Right 26">
            <a:extLst>
              <a:ext uri="{FF2B5EF4-FFF2-40B4-BE49-F238E27FC236}">
                <a16:creationId xmlns:a16="http://schemas.microsoft.com/office/drawing/2014/main" id="{0DF56192-20BD-3304-A0E2-FAFA5440B2C8}"/>
              </a:ext>
            </a:extLst>
          </p:cNvPr>
          <p:cNvSpPr/>
          <p:nvPr/>
        </p:nvSpPr>
        <p:spPr>
          <a:xfrm>
            <a:off x="912471" y="3764351"/>
            <a:ext cx="840759" cy="2997541"/>
          </a:xfrm>
          <a:prstGeom prst="curved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CCBDD5C-30CC-38D5-0E67-401CD2BA5796}"/>
              </a:ext>
            </a:extLst>
          </p:cNvPr>
          <p:cNvSpPr/>
          <p:nvPr/>
        </p:nvSpPr>
        <p:spPr>
          <a:xfrm>
            <a:off x="69950" y="1035605"/>
            <a:ext cx="619991" cy="618162"/>
          </a:xfrm>
          <a:prstGeom prst="rect">
            <a:avLst/>
          </a:prstGeom>
          <a:solidFill>
            <a:srgbClr val="E7E6E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Calibri" panose="020F0502020204030204"/>
                <a:ea typeface="+mn-ea"/>
                <a:cs typeface="+mn-cs"/>
              </a:rPr>
              <a:t>10 </a:t>
            </a:r>
            <a:r>
              <a:rPr kumimoji="0" lang="en-AU" sz="2000" b="1" i="0" u="none" strike="noStrike" kern="0" cap="none" spc="0" normalizeH="0" baseline="0" noProof="0" dirty="0" err="1">
                <a:ln>
                  <a:noFill/>
                </a:ln>
                <a:solidFill>
                  <a:prstClr val="black"/>
                </a:solidFill>
                <a:effectLst/>
                <a:uLnTx/>
                <a:uFillTx/>
                <a:latin typeface="Calibri" panose="020F0502020204030204"/>
                <a:ea typeface="+mn-ea"/>
                <a:cs typeface="+mn-cs"/>
              </a:rPr>
              <a:t>yrs</a:t>
            </a:r>
            <a:endParaRPr kumimoji="0" lang="en-AU"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EEF50BB-F733-299F-870C-75FE6693409E}"/>
              </a:ext>
            </a:extLst>
          </p:cNvPr>
          <p:cNvSpPr/>
          <p:nvPr/>
        </p:nvSpPr>
        <p:spPr>
          <a:xfrm>
            <a:off x="87468" y="1710221"/>
            <a:ext cx="619991" cy="644702"/>
          </a:xfrm>
          <a:prstGeom prst="rect">
            <a:avLst/>
          </a:prstGeom>
          <a:solidFill>
            <a:srgbClr val="E7E6E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Calibri" panose="020F0502020204030204"/>
                <a:ea typeface="+mn-ea"/>
                <a:cs typeface="+mn-cs"/>
              </a:rPr>
              <a:t>17 </a:t>
            </a:r>
            <a:r>
              <a:rPr kumimoji="0" lang="en-AU" sz="2000" b="1" i="0" u="none" strike="noStrike" kern="0" cap="none" spc="0" normalizeH="0" baseline="0" noProof="0" dirty="0" err="1">
                <a:ln>
                  <a:noFill/>
                </a:ln>
                <a:solidFill>
                  <a:prstClr val="black"/>
                </a:solidFill>
                <a:effectLst/>
                <a:uLnTx/>
                <a:uFillTx/>
                <a:latin typeface="Calibri" panose="020F0502020204030204"/>
                <a:ea typeface="+mn-ea"/>
                <a:cs typeface="+mn-cs"/>
              </a:rPr>
              <a:t>yrs</a:t>
            </a:r>
            <a:endParaRPr kumimoji="0" lang="en-AU"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91844D6-0DE0-DAB1-91A4-3662E2D5560A}"/>
              </a:ext>
            </a:extLst>
          </p:cNvPr>
          <p:cNvSpPr/>
          <p:nvPr/>
        </p:nvSpPr>
        <p:spPr>
          <a:xfrm>
            <a:off x="130929" y="4747742"/>
            <a:ext cx="602473" cy="618162"/>
          </a:xfrm>
          <a:prstGeom prst="rect">
            <a:avLst/>
          </a:prstGeom>
          <a:solidFill>
            <a:srgbClr val="E7E6E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Calibri" panose="020F0502020204030204"/>
                <a:ea typeface="+mn-ea"/>
                <a:cs typeface="+mn-cs"/>
              </a:rPr>
              <a:t>5 yrs</a:t>
            </a:r>
          </a:p>
        </p:txBody>
      </p:sp>
      <p:sp>
        <p:nvSpPr>
          <p:cNvPr id="31" name="Arrow: Curved Right 30">
            <a:extLst>
              <a:ext uri="{FF2B5EF4-FFF2-40B4-BE49-F238E27FC236}">
                <a16:creationId xmlns:a16="http://schemas.microsoft.com/office/drawing/2014/main" id="{2F14C6F3-7054-F47F-DCCB-7087520DA90A}"/>
              </a:ext>
            </a:extLst>
          </p:cNvPr>
          <p:cNvSpPr/>
          <p:nvPr/>
        </p:nvSpPr>
        <p:spPr>
          <a:xfrm>
            <a:off x="882139" y="2194872"/>
            <a:ext cx="871091" cy="1761217"/>
          </a:xfrm>
          <a:prstGeom prst="curved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381AA1B-D205-6859-5370-E785A6E5EC1B}"/>
              </a:ext>
            </a:extLst>
          </p:cNvPr>
          <p:cNvSpPr/>
          <p:nvPr/>
        </p:nvSpPr>
        <p:spPr>
          <a:xfrm>
            <a:off x="106695" y="2792292"/>
            <a:ext cx="602473" cy="618162"/>
          </a:xfrm>
          <a:prstGeom prst="rect">
            <a:avLst/>
          </a:prstGeom>
          <a:solidFill>
            <a:srgbClr val="E7E6E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Calibri" panose="020F0502020204030204"/>
                <a:ea typeface="+mn-ea"/>
                <a:cs typeface="+mn-cs"/>
              </a:rPr>
              <a:t>7 </a:t>
            </a:r>
            <a:r>
              <a:rPr kumimoji="0" lang="en-AU" sz="2000" b="1" i="0" u="none" strike="noStrike" kern="0" cap="none" spc="0" normalizeH="0" baseline="0" noProof="0" dirty="0" err="1">
                <a:ln>
                  <a:noFill/>
                </a:ln>
                <a:solidFill>
                  <a:prstClr val="black"/>
                </a:solidFill>
                <a:effectLst/>
                <a:uLnTx/>
                <a:uFillTx/>
                <a:latin typeface="Calibri" panose="020F0502020204030204"/>
                <a:ea typeface="+mn-ea"/>
                <a:cs typeface="+mn-cs"/>
              </a:rPr>
              <a:t>yrs</a:t>
            </a:r>
            <a:endParaRPr kumimoji="0" lang="en-AU"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 name="Arrow: Curved Right 32">
            <a:extLst>
              <a:ext uri="{FF2B5EF4-FFF2-40B4-BE49-F238E27FC236}">
                <a16:creationId xmlns:a16="http://schemas.microsoft.com/office/drawing/2014/main" id="{7A82C03D-656A-9870-DBC0-F2E41BDA1A3E}"/>
              </a:ext>
            </a:extLst>
          </p:cNvPr>
          <p:cNvSpPr/>
          <p:nvPr/>
        </p:nvSpPr>
        <p:spPr>
          <a:xfrm>
            <a:off x="851938" y="967820"/>
            <a:ext cx="931491" cy="907873"/>
          </a:xfrm>
          <a:prstGeom prst="curved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 name="Arrow: Curved Right 33">
            <a:extLst>
              <a:ext uri="{FF2B5EF4-FFF2-40B4-BE49-F238E27FC236}">
                <a16:creationId xmlns:a16="http://schemas.microsoft.com/office/drawing/2014/main" id="{5C6AD915-9B8D-FC0D-8738-630CFED67532}"/>
              </a:ext>
            </a:extLst>
          </p:cNvPr>
          <p:cNvSpPr/>
          <p:nvPr/>
        </p:nvSpPr>
        <p:spPr>
          <a:xfrm>
            <a:off x="876847" y="1704496"/>
            <a:ext cx="899487" cy="644702"/>
          </a:xfrm>
          <a:prstGeom prst="curved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6D8742FC-92A8-F3DB-C58D-DE82D0BF6389}"/>
              </a:ext>
            </a:extLst>
          </p:cNvPr>
          <p:cNvSpPr>
            <a:spLocks noGrp="1"/>
          </p:cNvSpPr>
          <p:nvPr>
            <p:ph type="body" sz="quarter" idx="11"/>
          </p:nvPr>
        </p:nvSpPr>
        <p:spPr>
          <a:xfrm>
            <a:off x="129220" y="96107"/>
            <a:ext cx="8919108" cy="812613"/>
          </a:xfrm>
        </p:spPr>
        <p:txBody>
          <a:bodyPr/>
          <a:lstStyle/>
          <a:p>
            <a:r>
              <a:rPr kumimoji="0" lang="en-AU" sz="2500" b="1" i="0" u="none" strike="noStrike" kern="1200" cap="none" spc="0" normalizeH="0" baseline="0" noProof="0" dirty="0">
                <a:ln>
                  <a:noFill/>
                </a:ln>
                <a:solidFill>
                  <a:srgbClr val="27348B"/>
                </a:solidFill>
                <a:effectLst/>
                <a:uLnTx/>
                <a:uFillTx/>
                <a:latin typeface="Arial"/>
                <a:ea typeface="+mn-ea"/>
                <a:cs typeface="+mn-cs"/>
              </a:rPr>
              <a:t>Four global sustainability standard setting powerhouses</a:t>
            </a:r>
          </a:p>
          <a:p>
            <a:endParaRPr lang="en-AU" dirty="0"/>
          </a:p>
        </p:txBody>
      </p:sp>
      <p:pic>
        <p:nvPicPr>
          <p:cNvPr id="3" name="Picture 2">
            <a:extLst>
              <a:ext uri="{FF2B5EF4-FFF2-40B4-BE49-F238E27FC236}">
                <a16:creationId xmlns:a16="http://schemas.microsoft.com/office/drawing/2014/main" id="{801AD988-0513-359E-BF9C-5CDBC534DE3A}"/>
              </a:ext>
            </a:extLst>
          </p:cNvPr>
          <p:cNvPicPr>
            <a:picLocks noChangeAspect="1"/>
          </p:cNvPicPr>
          <p:nvPr/>
        </p:nvPicPr>
        <p:blipFill>
          <a:blip r:embed="rId3"/>
          <a:stretch>
            <a:fillRect/>
          </a:stretch>
        </p:blipFill>
        <p:spPr>
          <a:xfrm>
            <a:off x="8832304" y="3429000"/>
            <a:ext cx="2535042" cy="2535042"/>
          </a:xfrm>
          <a:prstGeom prst="rect">
            <a:avLst/>
          </a:prstGeom>
        </p:spPr>
      </p:pic>
      <p:pic>
        <p:nvPicPr>
          <p:cNvPr id="5" name="Picture 4">
            <a:extLst>
              <a:ext uri="{FF2B5EF4-FFF2-40B4-BE49-F238E27FC236}">
                <a16:creationId xmlns:a16="http://schemas.microsoft.com/office/drawing/2014/main" id="{7D106507-3FCE-4EFC-40BA-DBA88315135B}"/>
              </a:ext>
            </a:extLst>
          </p:cNvPr>
          <p:cNvPicPr>
            <a:picLocks noChangeAspect="1"/>
          </p:cNvPicPr>
          <p:nvPr/>
        </p:nvPicPr>
        <p:blipFill>
          <a:blip r:embed="rId4"/>
          <a:stretch>
            <a:fillRect/>
          </a:stretch>
        </p:blipFill>
        <p:spPr>
          <a:xfrm>
            <a:off x="5666337" y="1460209"/>
            <a:ext cx="5696411" cy="1110127"/>
          </a:xfrm>
          <a:prstGeom prst="rect">
            <a:avLst/>
          </a:prstGeom>
        </p:spPr>
      </p:pic>
      <p:pic>
        <p:nvPicPr>
          <p:cNvPr id="7" name="Picture 6">
            <a:extLst>
              <a:ext uri="{FF2B5EF4-FFF2-40B4-BE49-F238E27FC236}">
                <a16:creationId xmlns:a16="http://schemas.microsoft.com/office/drawing/2014/main" id="{575B2619-F5E9-7669-E02A-BA21618D9067}"/>
              </a:ext>
            </a:extLst>
          </p:cNvPr>
          <p:cNvPicPr>
            <a:picLocks noChangeAspect="1"/>
          </p:cNvPicPr>
          <p:nvPr/>
        </p:nvPicPr>
        <p:blipFill>
          <a:blip r:embed="rId5"/>
          <a:stretch>
            <a:fillRect/>
          </a:stretch>
        </p:blipFill>
        <p:spPr>
          <a:xfrm>
            <a:off x="366413" y="4629163"/>
            <a:ext cx="5283897" cy="1816813"/>
          </a:xfrm>
          <a:prstGeom prst="rect">
            <a:avLst/>
          </a:prstGeom>
        </p:spPr>
      </p:pic>
      <p:pic>
        <p:nvPicPr>
          <p:cNvPr id="8" name="Picture 7">
            <a:extLst>
              <a:ext uri="{FF2B5EF4-FFF2-40B4-BE49-F238E27FC236}">
                <a16:creationId xmlns:a16="http://schemas.microsoft.com/office/drawing/2014/main" id="{77C52175-AFC2-E609-68F5-E1A455C67DD1}"/>
              </a:ext>
            </a:extLst>
          </p:cNvPr>
          <p:cNvPicPr>
            <a:picLocks noChangeAspect="1"/>
          </p:cNvPicPr>
          <p:nvPr/>
        </p:nvPicPr>
        <p:blipFill>
          <a:blip r:embed="rId6"/>
          <a:stretch>
            <a:fillRect/>
          </a:stretch>
        </p:blipFill>
        <p:spPr>
          <a:xfrm>
            <a:off x="397989" y="1320430"/>
            <a:ext cx="2535043" cy="2535043"/>
          </a:xfrm>
          <a:prstGeom prst="rect">
            <a:avLst/>
          </a:prstGeom>
        </p:spPr>
      </p:pic>
      <p:sp>
        <p:nvSpPr>
          <p:cNvPr id="9" name="Speech Bubble: Oval 8">
            <a:extLst>
              <a:ext uri="{FF2B5EF4-FFF2-40B4-BE49-F238E27FC236}">
                <a16:creationId xmlns:a16="http://schemas.microsoft.com/office/drawing/2014/main" id="{D3BC4582-A998-3E95-643F-1DBE5405CF1E}"/>
              </a:ext>
            </a:extLst>
          </p:cNvPr>
          <p:cNvSpPr/>
          <p:nvPr/>
        </p:nvSpPr>
        <p:spPr>
          <a:xfrm>
            <a:off x="4374849" y="2764707"/>
            <a:ext cx="2884083" cy="1977149"/>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black"/>
                </a:solidFill>
                <a:effectLst/>
                <a:uLnTx/>
                <a:uFillTx/>
                <a:latin typeface="Calibri" panose="020F0502020204030204"/>
                <a:ea typeface="+mn-ea"/>
                <a:cs typeface="+mn-cs"/>
              </a:rPr>
              <a:t>The ‘Big 4’</a:t>
            </a:r>
          </a:p>
        </p:txBody>
      </p:sp>
    </p:spTree>
    <p:extLst>
      <p:ext uri="{BB962C8B-B14F-4D97-AF65-F5344CB8AC3E}">
        <p14:creationId xmlns:p14="http://schemas.microsoft.com/office/powerpoint/2010/main" val="3025668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6D8742FC-92A8-F3DB-C58D-DE82D0BF6389}"/>
              </a:ext>
            </a:extLst>
          </p:cNvPr>
          <p:cNvSpPr>
            <a:spLocks noGrp="1"/>
          </p:cNvSpPr>
          <p:nvPr>
            <p:ph type="body" sz="quarter" idx="11"/>
          </p:nvPr>
        </p:nvSpPr>
        <p:spPr>
          <a:xfrm>
            <a:off x="129220" y="96107"/>
            <a:ext cx="8919108" cy="812613"/>
          </a:xfrm>
        </p:spPr>
        <p:txBody>
          <a:bodyPr/>
          <a:lstStyle/>
          <a:p>
            <a:r>
              <a:rPr kumimoji="0" lang="en-AU" sz="2500" b="1" i="0" u="none" strike="noStrike" kern="1200" cap="none" spc="0" normalizeH="0" baseline="0" noProof="0" dirty="0">
                <a:ln>
                  <a:noFill/>
                </a:ln>
                <a:solidFill>
                  <a:srgbClr val="27348B"/>
                </a:solidFill>
                <a:effectLst/>
                <a:uLnTx/>
                <a:uFillTx/>
                <a:latin typeface="Arial"/>
                <a:ea typeface="+mn-ea"/>
                <a:cs typeface="+mn-cs"/>
              </a:rPr>
              <a:t>Differences in fundamental concepts of ‘Big 4’</a:t>
            </a:r>
          </a:p>
          <a:p>
            <a:endParaRPr lang="en-AU" dirty="0"/>
          </a:p>
        </p:txBody>
      </p:sp>
      <p:sp>
        <p:nvSpPr>
          <p:cNvPr id="3" name="Text Placeholder 4">
            <a:extLst>
              <a:ext uri="{FF2B5EF4-FFF2-40B4-BE49-F238E27FC236}">
                <a16:creationId xmlns:a16="http://schemas.microsoft.com/office/drawing/2014/main" id="{84A6469D-4170-0EED-E020-BE3B8526109F}"/>
              </a:ext>
            </a:extLst>
          </p:cNvPr>
          <p:cNvSpPr txBox="1">
            <a:spLocks/>
          </p:cNvSpPr>
          <p:nvPr/>
        </p:nvSpPr>
        <p:spPr>
          <a:xfrm>
            <a:off x="-642793" y="1066201"/>
            <a:ext cx="10193362" cy="82413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A note on </a:t>
            </a:r>
            <a:r>
              <a:rPr kumimoji="0" lang="en-AU" sz="28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materiality</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(what is included or not in reporting)</a:t>
            </a:r>
          </a:p>
        </p:txBody>
      </p:sp>
      <p:pic>
        <p:nvPicPr>
          <p:cNvPr id="5" name="Picture 4">
            <a:extLst>
              <a:ext uri="{FF2B5EF4-FFF2-40B4-BE49-F238E27FC236}">
                <a16:creationId xmlns:a16="http://schemas.microsoft.com/office/drawing/2014/main" id="{9ABF9C09-4A76-1F69-7BD9-C9EEF0F9B7A7}"/>
              </a:ext>
            </a:extLst>
          </p:cNvPr>
          <p:cNvPicPr>
            <a:picLocks noChangeAspect="1"/>
          </p:cNvPicPr>
          <p:nvPr/>
        </p:nvPicPr>
        <p:blipFill>
          <a:blip r:embed="rId3"/>
          <a:stretch>
            <a:fillRect/>
          </a:stretch>
        </p:blipFill>
        <p:spPr>
          <a:xfrm>
            <a:off x="5912889" y="1790690"/>
            <a:ext cx="1527065" cy="1522484"/>
          </a:xfrm>
          <a:prstGeom prst="rect">
            <a:avLst/>
          </a:prstGeom>
        </p:spPr>
      </p:pic>
      <p:sp>
        <p:nvSpPr>
          <p:cNvPr id="7" name="Oval 6">
            <a:extLst>
              <a:ext uri="{FF2B5EF4-FFF2-40B4-BE49-F238E27FC236}">
                <a16:creationId xmlns:a16="http://schemas.microsoft.com/office/drawing/2014/main" id="{1CB0F2BB-DADC-BB99-B848-06BD525A3F6B}"/>
              </a:ext>
            </a:extLst>
          </p:cNvPr>
          <p:cNvSpPr/>
          <p:nvPr/>
        </p:nvSpPr>
        <p:spPr>
          <a:xfrm>
            <a:off x="1092312" y="1790690"/>
            <a:ext cx="1376737" cy="1522484"/>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white"/>
                </a:solidFill>
                <a:effectLst/>
                <a:uLnTx/>
                <a:uFillTx/>
                <a:latin typeface="Calibri" panose="020F0502020204030204"/>
                <a:ea typeface="+mn-ea"/>
                <a:cs typeface="+mn-cs"/>
              </a:rPr>
              <a:t>Co A</a:t>
            </a:r>
          </a:p>
        </p:txBody>
      </p:sp>
      <p:pic>
        <p:nvPicPr>
          <p:cNvPr id="8" name="Picture 7">
            <a:extLst>
              <a:ext uri="{FF2B5EF4-FFF2-40B4-BE49-F238E27FC236}">
                <a16:creationId xmlns:a16="http://schemas.microsoft.com/office/drawing/2014/main" id="{F5895247-8E71-CB64-C658-F7E738FC0F70}"/>
              </a:ext>
            </a:extLst>
          </p:cNvPr>
          <p:cNvPicPr>
            <a:picLocks noChangeAspect="1"/>
          </p:cNvPicPr>
          <p:nvPr/>
        </p:nvPicPr>
        <p:blipFill>
          <a:blip r:embed="rId3"/>
          <a:stretch>
            <a:fillRect/>
          </a:stretch>
        </p:blipFill>
        <p:spPr>
          <a:xfrm>
            <a:off x="6050058" y="3463541"/>
            <a:ext cx="1527065" cy="1522484"/>
          </a:xfrm>
          <a:prstGeom prst="rect">
            <a:avLst/>
          </a:prstGeom>
        </p:spPr>
      </p:pic>
      <p:sp>
        <p:nvSpPr>
          <p:cNvPr id="9" name="Oval 8">
            <a:extLst>
              <a:ext uri="{FF2B5EF4-FFF2-40B4-BE49-F238E27FC236}">
                <a16:creationId xmlns:a16="http://schemas.microsoft.com/office/drawing/2014/main" id="{8E6404B3-6D82-C84F-B731-A838705A9AB0}"/>
              </a:ext>
            </a:extLst>
          </p:cNvPr>
          <p:cNvSpPr/>
          <p:nvPr/>
        </p:nvSpPr>
        <p:spPr>
          <a:xfrm>
            <a:off x="1068918" y="3465963"/>
            <a:ext cx="1376737" cy="1522484"/>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white"/>
                </a:solidFill>
                <a:effectLst/>
                <a:uLnTx/>
                <a:uFillTx/>
                <a:latin typeface="Calibri" panose="020F0502020204030204"/>
                <a:ea typeface="+mn-ea"/>
                <a:cs typeface="+mn-cs"/>
              </a:rPr>
              <a:t>Co A</a:t>
            </a:r>
          </a:p>
        </p:txBody>
      </p:sp>
      <p:pic>
        <p:nvPicPr>
          <p:cNvPr id="10" name="Picture 9">
            <a:extLst>
              <a:ext uri="{FF2B5EF4-FFF2-40B4-BE49-F238E27FC236}">
                <a16:creationId xmlns:a16="http://schemas.microsoft.com/office/drawing/2014/main" id="{5644D86D-01E8-F4C8-AE52-43A870ABC571}"/>
              </a:ext>
            </a:extLst>
          </p:cNvPr>
          <p:cNvPicPr>
            <a:picLocks noChangeAspect="1"/>
          </p:cNvPicPr>
          <p:nvPr/>
        </p:nvPicPr>
        <p:blipFill>
          <a:blip r:embed="rId3"/>
          <a:stretch>
            <a:fillRect/>
          </a:stretch>
        </p:blipFill>
        <p:spPr>
          <a:xfrm>
            <a:off x="6100618" y="5265057"/>
            <a:ext cx="1527065" cy="1522484"/>
          </a:xfrm>
          <a:prstGeom prst="rect">
            <a:avLst/>
          </a:prstGeom>
        </p:spPr>
      </p:pic>
      <p:sp>
        <p:nvSpPr>
          <p:cNvPr id="11" name="Oval 10">
            <a:extLst>
              <a:ext uri="{FF2B5EF4-FFF2-40B4-BE49-F238E27FC236}">
                <a16:creationId xmlns:a16="http://schemas.microsoft.com/office/drawing/2014/main" id="{FDA36816-3474-00B7-404B-211963019472}"/>
              </a:ext>
            </a:extLst>
          </p:cNvPr>
          <p:cNvSpPr/>
          <p:nvPr/>
        </p:nvSpPr>
        <p:spPr>
          <a:xfrm>
            <a:off x="1146122" y="5184208"/>
            <a:ext cx="1376737" cy="1522484"/>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white"/>
                </a:solidFill>
                <a:effectLst/>
                <a:uLnTx/>
                <a:uFillTx/>
                <a:latin typeface="Calibri" panose="020F0502020204030204"/>
                <a:ea typeface="+mn-ea"/>
                <a:cs typeface="+mn-cs"/>
              </a:rPr>
              <a:t>Co A</a:t>
            </a:r>
          </a:p>
        </p:txBody>
      </p:sp>
      <p:sp>
        <p:nvSpPr>
          <p:cNvPr id="12" name="TextBox 11">
            <a:extLst>
              <a:ext uri="{FF2B5EF4-FFF2-40B4-BE49-F238E27FC236}">
                <a16:creationId xmlns:a16="http://schemas.microsoft.com/office/drawing/2014/main" id="{3E96E4D4-96BC-6BB0-F8A9-E302EB9339A1}"/>
              </a:ext>
            </a:extLst>
          </p:cNvPr>
          <p:cNvSpPr txBox="1"/>
          <p:nvPr/>
        </p:nvSpPr>
        <p:spPr>
          <a:xfrm>
            <a:off x="7903500" y="1927467"/>
            <a:ext cx="2030858"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Environment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and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society</a:t>
            </a:r>
          </a:p>
        </p:txBody>
      </p:sp>
      <p:sp>
        <p:nvSpPr>
          <p:cNvPr id="13" name="TextBox 12">
            <a:extLst>
              <a:ext uri="{FF2B5EF4-FFF2-40B4-BE49-F238E27FC236}">
                <a16:creationId xmlns:a16="http://schemas.microsoft.com/office/drawing/2014/main" id="{6A6DADE4-442E-0B2E-F1A3-B654E4965DC4}"/>
              </a:ext>
            </a:extLst>
          </p:cNvPr>
          <p:cNvSpPr txBox="1"/>
          <p:nvPr/>
        </p:nvSpPr>
        <p:spPr>
          <a:xfrm>
            <a:off x="7903500" y="3624618"/>
            <a:ext cx="2030858"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Environment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and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society</a:t>
            </a:r>
          </a:p>
        </p:txBody>
      </p:sp>
      <p:sp>
        <p:nvSpPr>
          <p:cNvPr id="14" name="TextBox 13">
            <a:extLst>
              <a:ext uri="{FF2B5EF4-FFF2-40B4-BE49-F238E27FC236}">
                <a16:creationId xmlns:a16="http://schemas.microsoft.com/office/drawing/2014/main" id="{BE4FCDC5-2E75-80E2-292B-BCB94BE1DB18}"/>
              </a:ext>
            </a:extLst>
          </p:cNvPr>
          <p:cNvSpPr txBox="1"/>
          <p:nvPr/>
        </p:nvSpPr>
        <p:spPr>
          <a:xfrm>
            <a:off x="7901617" y="5321769"/>
            <a:ext cx="2030858"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Environment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and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society</a:t>
            </a:r>
          </a:p>
        </p:txBody>
      </p:sp>
      <p:sp>
        <p:nvSpPr>
          <p:cNvPr id="15" name="Arrow: Right 14">
            <a:extLst>
              <a:ext uri="{FF2B5EF4-FFF2-40B4-BE49-F238E27FC236}">
                <a16:creationId xmlns:a16="http://schemas.microsoft.com/office/drawing/2014/main" id="{E35D6BC5-05E0-582A-2ED0-4915419D2C30}"/>
              </a:ext>
            </a:extLst>
          </p:cNvPr>
          <p:cNvSpPr/>
          <p:nvPr/>
        </p:nvSpPr>
        <p:spPr>
          <a:xfrm>
            <a:off x="3507801" y="2265028"/>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Arrow: Left 15">
            <a:extLst>
              <a:ext uri="{FF2B5EF4-FFF2-40B4-BE49-F238E27FC236}">
                <a16:creationId xmlns:a16="http://schemas.microsoft.com/office/drawing/2014/main" id="{9010A379-0732-F25D-A257-FD817E410724}"/>
              </a:ext>
            </a:extLst>
          </p:cNvPr>
          <p:cNvSpPr/>
          <p:nvPr/>
        </p:nvSpPr>
        <p:spPr>
          <a:xfrm>
            <a:off x="3507801" y="3622141"/>
            <a:ext cx="978408" cy="484632"/>
          </a:xfrm>
          <a:prstGeom prst="lef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B3652416-E8E1-E980-C815-11A0282E9955}"/>
              </a:ext>
            </a:extLst>
          </p:cNvPr>
          <p:cNvSpPr/>
          <p:nvPr/>
        </p:nvSpPr>
        <p:spPr>
          <a:xfrm>
            <a:off x="3586039" y="5265057"/>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Arrow: Left 17">
            <a:extLst>
              <a:ext uri="{FF2B5EF4-FFF2-40B4-BE49-F238E27FC236}">
                <a16:creationId xmlns:a16="http://schemas.microsoft.com/office/drawing/2014/main" id="{C16A0BDB-4D27-2619-9F0B-93F70541DA1B}"/>
              </a:ext>
            </a:extLst>
          </p:cNvPr>
          <p:cNvSpPr/>
          <p:nvPr/>
        </p:nvSpPr>
        <p:spPr>
          <a:xfrm>
            <a:off x="3507801" y="5766562"/>
            <a:ext cx="978408" cy="484632"/>
          </a:xfrm>
          <a:prstGeom prst="lef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AD04016-AF8C-F892-A5A7-26AFF50F3C9F}"/>
              </a:ext>
            </a:extLst>
          </p:cNvPr>
          <p:cNvSpPr txBox="1"/>
          <p:nvPr/>
        </p:nvSpPr>
        <p:spPr>
          <a:xfrm>
            <a:off x="3078816" y="2666131"/>
            <a:ext cx="259718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Impact materiality</a:t>
            </a:r>
          </a:p>
        </p:txBody>
      </p:sp>
      <p:sp>
        <p:nvSpPr>
          <p:cNvPr id="20" name="TextBox 19">
            <a:extLst>
              <a:ext uri="{FF2B5EF4-FFF2-40B4-BE49-F238E27FC236}">
                <a16:creationId xmlns:a16="http://schemas.microsoft.com/office/drawing/2014/main" id="{FEC12086-C7EC-144D-E695-54A6891D0410}"/>
              </a:ext>
            </a:extLst>
          </p:cNvPr>
          <p:cNvSpPr txBox="1"/>
          <p:nvPr/>
        </p:nvSpPr>
        <p:spPr>
          <a:xfrm>
            <a:off x="3078816" y="4224783"/>
            <a:ext cx="290816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Financial materiality</a:t>
            </a:r>
          </a:p>
        </p:txBody>
      </p:sp>
      <p:sp>
        <p:nvSpPr>
          <p:cNvPr id="21" name="TextBox 20">
            <a:extLst>
              <a:ext uri="{FF2B5EF4-FFF2-40B4-BE49-F238E27FC236}">
                <a16:creationId xmlns:a16="http://schemas.microsoft.com/office/drawing/2014/main" id="{13CA3DD9-ECF3-F5E7-4AC1-C7006A7CFEE2}"/>
              </a:ext>
            </a:extLst>
          </p:cNvPr>
          <p:cNvSpPr txBox="1"/>
          <p:nvPr/>
        </p:nvSpPr>
        <p:spPr>
          <a:xfrm>
            <a:off x="3174996" y="6271970"/>
            <a:ext cx="265168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Double materiality</a:t>
            </a:r>
          </a:p>
        </p:txBody>
      </p:sp>
      <p:sp>
        <p:nvSpPr>
          <p:cNvPr id="22" name="Speech Bubble: Oval 21">
            <a:extLst>
              <a:ext uri="{FF2B5EF4-FFF2-40B4-BE49-F238E27FC236}">
                <a16:creationId xmlns:a16="http://schemas.microsoft.com/office/drawing/2014/main" id="{4F4C0BF2-C494-ADFA-1268-E7C0C0744805}"/>
              </a:ext>
            </a:extLst>
          </p:cNvPr>
          <p:cNvSpPr/>
          <p:nvPr/>
        </p:nvSpPr>
        <p:spPr>
          <a:xfrm>
            <a:off x="9979554" y="1075291"/>
            <a:ext cx="1990412" cy="1921661"/>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black"/>
                </a:solidFill>
                <a:effectLst/>
                <a:uLnTx/>
                <a:uFillTx/>
                <a:ea typeface="+mn-ea"/>
                <a:cs typeface="+mn-cs"/>
              </a:rPr>
              <a:t>Important concept</a:t>
            </a:r>
          </a:p>
        </p:txBody>
      </p:sp>
      <p:pic>
        <p:nvPicPr>
          <p:cNvPr id="2" name="Picture 1">
            <a:extLst>
              <a:ext uri="{FF2B5EF4-FFF2-40B4-BE49-F238E27FC236}">
                <a16:creationId xmlns:a16="http://schemas.microsoft.com/office/drawing/2014/main" id="{97A05EA0-93C3-822A-C0F8-192B46DB2047}"/>
              </a:ext>
            </a:extLst>
          </p:cNvPr>
          <p:cNvPicPr>
            <a:picLocks noChangeAspect="1"/>
          </p:cNvPicPr>
          <p:nvPr/>
        </p:nvPicPr>
        <p:blipFill>
          <a:blip r:embed="rId4"/>
          <a:stretch>
            <a:fillRect/>
          </a:stretch>
        </p:blipFill>
        <p:spPr>
          <a:xfrm>
            <a:off x="10167591" y="4255644"/>
            <a:ext cx="1527065" cy="1527065"/>
          </a:xfrm>
          <a:prstGeom prst="rect">
            <a:avLst/>
          </a:prstGeom>
        </p:spPr>
      </p:pic>
      <p:sp>
        <p:nvSpPr>
          <p:cNvPr id="24" name="TextBox 23">
            <a:extLst>
              <a:ext uri="{FF2B5EF4-FFF2-40B4-BE49-F238E27FC236}">
                <a16:creationId xmlns:a16="http://schemas.microsoft.com/office/drawing/2014/main" id="{5B2A44A5-941C-349E-D752-08CD4C741A05}"/>
              </a:ext>
            </a:extLst>
          </p:cNvPr>
          <p:cNvSpPr txBox="1"/>
          <p:nvPr/>
        </p:nvSpPr>
        <p:spPr>
          <a:xfrm>
            <a:off x="10167590" y="5790225"/>
            <a:ext cx="1527065" cy="338554"/>
          </a:xfrm>
          <a:prstGeom prst="rect">
            <a:avLst/>
          </a:prstGeom>
          <a:noFill/>
        </p:spPr>
        <p:txBody>
          <a:bodyPr wrap="square">
            <a:spAutoFit/>
          </a:bodyPr>
          <a:lstStyle/>
          <a:p>
            <a:r>
              <a:rPr lang="en-AU" sz="800" dirty="0"/>
              <a:t>https://www.etsy.com/au/listing/510527211/</a:t>
            </a:r>
          </a:p>
        </p:txBody>
      </p:sp>
    </p:spTree>
    <p:extLst>
      <p:ext uri="{BB962C8B-B14F-4D97-AF65-F5344CB8AC3E}">
        <p14:creationId xmlns:p14="http://schemas.microsoft.com/office/powerpoint/2010/main" val="272497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8297" y="1344686"/>
            <a:ext cx="8576416" cy="646331"/>
          </a:xfrm>
          <a:prstGeom prst="rect">
            <a:avLst/>
          </a:prstGeom>
          <a:solidFill>
            <a:schemeClr val="bg1"/>
          </a:solidFill>
        </p:spPr>
        <p:txBody>
          <a:bodyPr wrap="square">
            <a:spAutoFit/>
          </a:bodyPr>
          <a:lstStyle/>
          <a:p>
            <a:pPr algn="ctr" defTabSz="457200"/>
            <a:endParaRPr lang="en-AU" sz="3600" dirty="0">
              <a:solidFill>
                <a:prstClr val="black"/>
              </a:solidFill>
              <a:latin typeface="Arial"/>
            </a:endParaRPr>
          </a:p>
        </p:txBody>
      </p:sp>
      <p:sp>
        <p:nvSpPr>
          <p:cNvPr id="4" name="Text Placeholder 4">
            <a:extLst>
              <a:ext uri="{FF2B5EF4-FFF2-40B4-BE49-F238E27FC236}">
                <a16:creationId xmlns:a16="http://schemas.microsoft.com/office/drawing/2014/main" id="{6D8742FC-92A8-F3DB-C58D-DE82D0BF6389}"/>
              </a:ext>
            </a:extLst>
          </p:cNvPr>
          <p:cNvSpPr>
            <a:spLocks noGrp="1"/>
          </p:cNvSpPr>
          <p:nvPr>
            <p:ph type="body" sz="quarter" idx="11"/>
          </p:nvPr>
        </p:nvSpPr>
        <p:spPr>
          <a:xfrm>
            <a:off x="129220" y="96107"/>
            <a:ext cx="8919108" cy="812613"/>
          </a:xfrm>
        </p:spPr>
        <p:txBody>
          <a:bodyPr/>
          <a:lstStyle/>
          <a:p>
            <a:r>
              <a:rPr kumimoji="0" lang="en-AU" sz="2500" b="1" i="0" u="none" strike="noStrike" kern="1200" cap="none" spc="0" normalizeH="0" baseline="0" noProof="0" dirty="0">
                <a:ln>
                  <a:noFill/>
                </a:ln>
                <a:solidFill>
                  <a:srgbClr val="27348B"/>
                </a:solidFill>
                <a:effectLst/>
                <a:uLnTx/>
                <a:uFillTx/>
                <a:latin typeface="Arial"/>
                <a:ea typeface="+mn-ea"/>
                <a:cs typeface="+mn-cs"/>
              </a:rPr>
              <a:t>Four global sustainability standard setting powerhouses</a:t>
            </a:r>
          </a:p>
          <a:p>
            <a:endParaRPr lang="en-AU" dirty="0"/>
          </a:p>
        </p:txBody>
      </p:sp>
      <p:pic>
        <p:nvPicPr>
          <p:cNvPr id="3" name="Picture 2">
            <a:extLst>
              <a:ext uri="{FF2B5EF4-FFF2-40B4-BE49-F238E27FC236}">
                <a16:creationId xmlns:a16="http://schemas.microsoft.com/office/drawing/2014/main" id="{801AD988-0513-359E-BF9C-5CDBC534DE3A}"/>
              </a:ext>
            </a:extLst>
          </p:cNvPr>
          <p:cNvPicPr>
            <a:picLocks noChangeAspect="1"/>
          </p:cNvPicPr>
          <p:nvPr/>
        </p:nvPicPr>
        <p:blipFill>
          <a:blip r:embed="rId3"/>
          <a:stretch>
            <a:fillRect/>
          </a:stretch>
        </p:blipFill>
        <p:spPr>
          <a:xfrm>
            <a:off x="7032104" y="4201391"/>
            <a:ext cx="2535042" cy="2535042"/>
          </a:xfrm>
          <a:prstGeom prst="rect">
            <a:avLst/>
          </a:prstGeom>
        </p:spPr>
      </p:pic>
      <p:pic>
        <p:nvPicPr>
          <p:cNvPr id="5" name="Picture 4">
            <a:extLst>
              <a:ext uri="{FF2B5EF4-FFF2-40B4-BE49-F238E27FC236}">
                <a16:creationId xmlns:a16="http://schemas.microsoft.com/office/drawing/2014/main" id="{7D106507-3FCE-4EFC-40BA-DBA88315135B}"/>
              </a:ext>
            </a:extLst>
          </p:cNvPr>
          <p:cNvPicPr>
            <a:picLocks noChangeAspect="1"/>
          </p:cNvPicPr>
          <p:nvPr/>
        </p:nvPicPr>
        <p:blipFill>
          <a:blip r:embed="rId4"/>
          <a:stretch>
            <a:fillRect/>
          </a:stretch>
        </p:blipFill>
        <p:spPr>
          <a:xfrm>
            <a:off x="4247898" y="1366033"/>
            <a:ext cx="5696411" cy="1110127"/>
          </a:xfrm>
          <a:prstGeom prst="rect">
            <a:avLst/>
          </a:prstGeom>
        </p:spPr>
      </p:pic>
      <p:pic>
        <p:nvPicPr>
          <p:cNvPr id="7" name="Picture 6">
            <a:extLst>
              <a:ext uri="{FF2B5EF4-FFF2-40B4-BE49-F238E27FC236}">
                <a16:creationId xmlns:a16="http://schemas.microsoft.com/office/drawing/2014/main" id="{575B2619-F5E9-7669-E02A-BA21618D9067}"/>
              </a:ext>
            </a:extLst>
          </p:cNvPr>
          <p:cNvPicPr>
            <a:picLocks noChangeAspect="1"/>
          </p:cNvPicPr>
          <p:nvPr/>
        </p:nvPicPr>
        <p:blipFill>
          <a:blip r:embed="rId5"/>
          <a:stretch>
            <a:fillRect/>
          </a:stretch>
        </p:blipFill>
        <p:spPr>
          <a:xfrm>
            <a:off x="129220" y="4604907"/>
            <a:ext cx="5283897" cy="1816813"/>
          </a:xfrm>
          <a:prstGeom prst="rect">
            <a:avLst/>
          </a:prstGeom>
        </p:spPr>
      </p:pic>
      <p:pic>
        <p:nvPicPr>
          <p:cNvPr id="8" name="Picture 7">
            <a:extLst>
              <a:ext uri="{FF2B5EF4-FFF2-40B4-BE49-F238E27FC236}">
                <a16:creationId xmlns:a16="http://schemas.microsoft.com/office/drawing/2014/main" id="{77C52175-AFC2-E609-68F5-E1A455C67DD1}"/>
              </a:ext>
            </a:extLst>
          </p:cNvPr>
          <p:cNvPicPr>
            <a:picLocks noChangeAspect="1"/>
          </p:cNvPicPr>
          <p:nvPr/>
        </p:nvPicPr>
        <p:blipFill>
          <a:blip r:embed="rId6"/>
          <a:stretch>
            <a:fillRect/>
          </a:stretch>
        </p:blipFill>
        <p:spPr>
          <a:xfrm>
            <a:off x="123493" y="1344686"/>
            <a:ext cx="2535043" cy="2535043"/>
          </a:xfrm>
          <a:prstGeom prst="rect">
            <a:avLst/>
          </a:prstGeom>
        </p:spPr>
      </p:pic>
      <p:sp>
        <p:nvSpPr>
          <p:cNvPr id="2" name="Speech Bubble: Oval 1">
            <a:extLst>
              <a:ext uri="{FF2B5EF4-FFF2-40B4-BE49-F238E27FC236}">
                <a16:creationId xmlns:a16="http://schemas.microsoft.com/office/drawing/2014/main" id="{73B4BDF6-0B3A-C18F-B97C-08E9AA0F2DBF}"/>
              </a:ext>
            </a:extLst>
          </p:cNvPr>
          <p:cNvSpPr/>
          <p:nvPr/>
        </p:nvSpPr>
        <p:spPr>
          <a:xfrm>
            <a:off x="1775962" y="502413"/>
            <a:ext cx="1990412" cy="1921661"/>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black"/>
                </a:solidFill>
                <a:effectLst/>
                <a:uLnTx/>
                <a:uFillTx/>
                <a:ea typeface="+mn-ea"/>
                <a:cs typeface="+mn-cs"/>
              </a:rPr>
              <a:t>Financial materiality</a:t>
            </a:r>
          </a:p>
        </p:txBody>
      </p:sp>
      <p:sp>
        <p:nvSpPr>
          <p:cNvPr id="10" name="Speech Bubble: Oval 9">
            <a:extLst>
              <a:ext uri="{FF2B5EF4-FFF2-40B4-BE49-F238E27FC236}">
                <a16:creationId xmlns:a16="http://schemas.microsoft.com/office/drawing/2014/main" id="{180523DA-64AD-DA12-2F7D-2804543B61CF}"/>
              </a:ext>
            </a:extLst>
          </p:cNvPr>
          <p:cNvSpPr/>
          <p:nvPr/>
        </p:nvSpPr>
        <p:spPr>
          <a:xfrm>
            <a:off x="4197664" y="3400292"/>
            <a:ext cx="1990412" cy="1921661"/>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black"/>
                </a:solidFill>
                <a:effectLst/>
                <a:uLnTx/>
                <a:uFillTx/>
                <a:ea typeface="+mn-ea"/>
                <a:cs typeface="+mn-cs"/>
              </a:rPr>
              <a:t>Financial materiality</a:t>
            </a:r>
          </a:p>
        </p:txBody>
      </p:sp>
      <p:sp>
        <p:nvSpPr>
          <p:cNvPr id="11" name="Speech Bubble: Oval 10">
            <a:extLst>
              <a:ext uri="{FF2B5EF4-FFF2-40B4-BE49-F238E27FC236}">
                <a16:creationId xmlns:a16="http://schemas.microsoft.com/office/drawing/2014/main" id="{C6893EF9-82FD-FC12-3661-59DDE0ED6F92}"/>
              </a:ext>
            </a:extLst>
          </p:cNvPr>
          <p:cNvSpPr/>
          <p:nvPr/>
        </p:nvSpPr>
        <p:spPr>
          <a:xfrm>
            <a:off x="9921031" y="893137"/>
            <a:ext cx="1990412" cy="1921661"/>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black"/>
                </a:solidFill>
                <a:effectLst/>
                <a:uLnTx/>
                <a:uFillTx/>
                <a:ea typeface="+mn-ea"/>
                <a:cs typeface="+mn-cs"/>
              </a:rPr>
              <a:t>Double materiality</a:t>
            </a:r>
          </a:p>
        </p:txBody>
      </p:sp>
      <p:sp>
        <p:nvSpPr>
          <p:cNvPr id="12" name="Speech Bubble: Oval 11">
            <a:extLst>
              <a:ext uri="{FF2B5EF4-FFF2-40B4-BE49-F238E27FC236}">
                <a16:creationId xmlns:a16="http://schemas.microsoft.com/office/drawing/2014/main" id="{E1CF0E27-57BE-0377-6DA7-2E18728D5AF1}"/>
              </a:ext>
            </a:extLst>
          </p:cNvPr>
          <p:cNvSpPr/>
          <p:nvPr/>
        </p:nvSpPr>
        <p:spPr>
          <a:xfrm>
            <a:off x="9261314" y="3717032"/>
            <a:ext cx="1990412" cy="1921661"/>
          </a:xfrm>
          <a:prstGeom prst="wedgeEllipseCallou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black"/>
                </a:solidFill>
                <a:effectLst/>
                <a:uLnTx/>
                <a:uFillTx/>
                <a:ea typeface="+mn-ea"/>
                <a:cs typeface="+mn-cs"/>
              </a:rPr>
              <a:t>Impact materiality</a:t>
            </a:r>
          </a:p>
        </p:txBody>
      </p:sp>
    </p:spTree>
    <p:extLst>
      <p:ext uri="{BB962C8B-B14F-4D97-AF65-F5344CB8AC3E}">
        <p14:creationId xmlns:p14="http://schemas.microsoft.com/office/powerpoint/2010/main" val="3562085886"/>
      </p:ext>
    </p:extLst>
  </p:cSld>
  <p:clrMapOvr>
    <a:masterClrMapping/>
  </p:clrMapOvr>
</p:sld>
</file>

<file path=ppt/theme/theme1.xml><?xml version="1.0" encoding="utf-8"?>
<a:theme xmlns:a="http://schemas.openxmlformats.org/drawingml/2006/main" name="16_Corporate-PowerPoint_updated_16062015">
  <a:themeElements>
    <a:clrScheme name="Brand Theme">
      <a:dk1>
        <a:sysClr val="windowText" lastClr="000000"/>
      </a:dk1>
      <a:lt1>
        <a:sysClr val="window" lastClr="FFFFFF"/>
      </a:lt1>
      <a:dk2>
        <a:srgbClr val="27348B"/>
      </a:dk2>
      <a:lt2>
        <a:srgbClr val="ECECEC"/>
      </a:lt2>
      <a:accent1>
        <a:srgbClr val="DEB408"/>
      </a:accent1>
      <a:accent2>
        <a:srgbClr val="9B5BA4"/>
      </a:accent2>
      <a:accent3>
        <a:srgbClr val="0095D3"/>
      </a:accent3>
      <a:accent4>
        <a:srgbClr val="E43622"/>
      </a:accent4>
      <a:accent5>
        <a:srgbClr val="86A20B"/>
      </a:accent5>
      <a:accent6>
        <a:srgbClr val="98002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E4267EB9EDD249A643F70B5892B2B0" ma:contentTypeVersion="13" ma:contentTypeDescription="Create a new document." ma:contentTypeScope="" ma:versionID="8cf6abdd28c21cfbd8410641107789ac">
  <xsd:schema xmlns:xsd="http://www.w3.org/2001/XMLSchema" xmlns:xs="http://www.w3.org/2001/XMLSchema" xmlns:p="http://schemas.microsoft.com/office/2006/metadata/properties" xmlns:ns2="6b972414-5cb4-493b-888d-a44562be4230" xmlns:ns3="3aa2e9e8-b949-43c0-a6e1-fffda3ca5122" targetNamespace="http://schemas.microsoft.com/office/2006/metadata/properties" ma:root="true" ma:fieldsID="be9abafd21787993bfefb1ac50333949" ns2:_="" ns3:_="">
    <xsd:import namespace="6b972414-5cb4-493b-888d-a44562be4230"/>
    <xsd:import namespace="3aa2e9e8-b949-43c0-a6e1-fffda3ca51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972414-5cb4-493b-888d-a44562be42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eabd9a1-f129-4a77-911e-d5779220957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a2e9e8-b949-43c0-a6e1-fffda3ca51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c5f13f0-8de4-4fda-b045-ba47f398126f}" ma:internalName="TaxCatchAll" ma:showField="CatchAllData" ma:web="3aa2e9e8-b949-43c0-a6e1-fffda3ca51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972414-5cb4-493b-888d-a44562be4230">
      <Terms xmlns="http://schemas.microsoft.com/office/infopath/2007/PartnerControls"/>
    </lcf76f155ced4ddcb4097134ff3c332f>
    <TaxCatchAll xmlns="3aa2e9e8-b949-43c0-a6e1-fffda3ca5122" xsi:nil="true"/>
  </documentManagement>
</p:properties>
</file>

<file path=customXml/itemProps1.xml><?xml version="1.0" encoding="utf-8"?>
<ds:datastoreItem xmlns:ds="http://schemas.openxmlformats.org/officeDocument/2006/customXml" ds:itemID="{427235A3-09BE-40DF-B862-05415DB4CEAC}"/>
</file>

<file path=customXml/itemProps2.xml><?xml version="1.0" encoding="utf-8"?>
<ds:datastoreItem xmlns:ds="http://schemas.openxmlformats.org/officeDocument/2006/customXml" ds:itemID="{81BE45C8-6334-40D4-81EA-6AD9C0F280CF}"/>
</file>

<file path=customXml/itemProps3.xml><?xml version="1.0" encoding="utf-8"?>
<ds:datastoreItem xmlns:ds="http://schemas.openxmlformats.org/officeDocument/2006/customXml" ds:itemID="{3F51405D-0D51-4DEB-BC02-D81979740CC7}"/>
</file>

<file path=docProps/app.xml><?xml version="1.0" encoding="utf-8"?>
<Properties xmlns="http://schemas.openxmlformats.org/officeDocument/2006/extended-properties" xmlns:vt="http://schemas.openxmlformats.org/officeDocument/2006/docPropsVTypes">
  <Template/>
  <TotalTime>9864</TotalTime>
  <Words>4124</Words>
  <Application>Microsoft Office PowerPoint</Application>
  <PresentationFormat>Widescreen</PresentationFormat>
  <Paragraphs>592</Paragraphs>
  <Slides>52</Slides>
  <Notes>51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52</vt:i4>
      </vt:variant>
    </vt:vector>
  </HeadingPairs>
  <TitlesOfParts>
    <vt:vector size="70" baseType="lpstr">
      <vt:lpstr>Algerian</vt:lpstr>
      <vt:lpstr>Aptos</vt:lpstr>
      <vt:lpstr>Arial</vt:lpstr>
      <vt:lpstr>Arial Black</vt:lpstr>
      <vt:lpstr>Blackadder ITC</vt:lpstr>
      <vt:lpstr>Britannic Bold</vt:lpstr>
      <vt:lpstr>Brush Script MT</vt:lpstr>
      <vt:lpstr>Calibri</vt:lpstr>
      <vt:lpstr>Colonna MT</vt:lpstr>
      <vt:lpstr>Curlz MT</vt:lpstr>
      <vt:lpstr>Harlow Solid Italic</vt:lpstr>
      <vt:lpstr>Harrington</vt:lpstr>
      <vt:lpstr>Lucida Calligraphy</vt:lpstr>
      <vt:lpstr>Source Sans Pro</vt:lpstr>
      <vt:lpstr>Times New Roman</vt:lpstr>
      <vt:lpstr>UWA</vt:lpstr>
      <vt:lpstr>Wingdings</vt:lpstr>
      <vt:lpstr>16_Corporate-PowerPoint_updated_16062015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Lyndie Bayne</cp:lastModifiedBy>
  <cp:revision>73</cp:revision>
  <cp:lastPrinted>2025-05-15T07:20:24Z</cp:lastPrinted>
  <dcterms:created xsi:type="dcterms:W3CDTF">2019-06-19T12:19:33Z</dcterms:created>
  <dcterms:modified xsi:type="dcterms:W3CDTF">2025-08-18T11:46:09Z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0x0101000FE4267EB9EDD249A643F70B5892B2B0</vt:lpwstr>
  </property>
  <property fmtid="{D5CDD505-2E9C-101B-9397-08002B2CF9AE}" pid="3" name="MediaServiceImageTags">
    <vt:lpwstr/>
  </property>
</Properties>
</file>