
<file path=[Content_Types].xml><?xml version="1.0" encoding="utf-8"?>
<Types xmlns="http://schemas.openxmlformats.org/package/2006/content-types">
  <Default Extension="gif" ContentType="image/gif"/>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12" r:id="rId4"/>
  </p:sldMasterIdLst>
  <p:sldIdLst>
    <p:sldId id="257" r:id="rId5"/>
    <p:sldId id="260" r:id="rId6"/>
    <p:sldId id="259" r:id="rId7"/>
    <p:sldId id="261" r:id="rId8"/>
    <p:sldId id="264" r:id="rId9"/>
    <p:sldId id="266" r:id="rId10"/>
    <p:sldId id="274" r:id="rId11"/>
    <p:sldId id="284" r:id="rId12"/>
    <p:sldId id="285" r:id="rId13"/>
    <p:sldId id="292" r:id="rId14"/>
    <p:sldId id="283" r:id="rId15"/>
    <p:sldId id="265" r:id="rId16"/>
    <p:sldId id="263" r:id="rId17"/>
    <p:sldId id="267" r:id="rId18"/>
    <p:sldId id="268" r:id="rId19"/>
    <p:sldId id="293" r:id="rId20"/>
    <p:sldId id="282" r:id="rId21"/>
    <p:sldId id="271" r:id="rId22"/>
    <p:sldId id="294" r:id="rId23"/>
    <p:sldId id="272" r:id="rId24"/>
    <p:sldId id="262" r:id="rId25"/>
    <p:sldId id="309" r:id="rId26"/>
    <p:sldId id="316" r:id="rId27"/>
    <p:sldId id="298" r:id="rId28"/>
    <p:sldId id="299" r:id="rId29"/>
    <p:sldId id="300" r:id="rId30"/>
    <p:sldId id="301" r:id="rId31"/>
    <p:sldId id="302" r:id="rId32"/>
    <p:sldId id="303" r:id="rId33"/>
    <p:sldId id="304" r:id="rId34"/>
    <p:sldId id="305" r:id="rId35"/>
    <p:sldId id="306" r:id="rId36"/>
    <p:sldId id="297" r:id="rId37"/>
    <p:sldId id="295" r:id="rId38"/>
    <p:sldId id="296" r:id="rId39"/>
    <p:sldId id="289" r:id="rId40"/>
    <p:sldId id="290" r:id="rId41"/>
    <p:sldId id="276" r:id="rId42"/>
    <p:sldId id="287" r:id="rId43"/>
    <p:sldId id="288" r:id="rId44"/>
    <p:sldId id="307" r:id="rId45"/>
    <p:sldId id="308" r:id="rId46"/>
    <p:sldId id="273" r:id="rId47"/>
    <p:sldId id="291" r:id="rId48"/>
    <p:sldId id="278" r:id="rId49"/>
    <p:sldId id="286" r:id="rId50"/>
    <p:sldId id="310" r:id="rId51"/>
    <p:sldId id="281" r:id="rId52"/>
    <p:sldId id="280" r:id="rId53"/>
    <p:sldId id="311" r:id="rId54"/>
    <p:sldId id="312" r:id="rId55"/>
    <p:sldId id="313" r:id="rId56"/>
    <p:sldId id="314" r:id="rId57"/>
    <p:sldId id="270" r:id="rId58"/>
    <p:sldId id="315" r:id="rId5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4796B8F-188D-4994-879C-00B2F3FF68B4}" v="5" dt="2025-07-29T07:42:53.38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19" autoAdjust="0"/>
  </p:normalViewPr>
  <p:slideViewPr>
    <p:cSldViewPr snapToGrid="0">
      <p:cViewPr varScale="1">
        <p:scale>
          <a:sx n="106" d="100"/>
          <a:sy n="106" d="100"/>
        </p:scale>
        <p:origin x="792" y="11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5" Type="http://schemas.openxmlformats.org/officeDocument/2006/relationships/slide" Target="slides/slide1.xml"/><Relationship Id="rId61" Type="http://schemas.openxmlformats.org/officeDocument/2006/relationships/viewProps" Target="viewProp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microsoft.com/office/2016/11/relationships/changesInfo" Target="changesInfos/changesInfo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presProps" Target="presProps.xml"/><Relationship Id="rId65"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ROSTHWAITE Gavin [Mindarie Senior College]" userId="c177c497-4220-489f-8600-038d65c534e2" providerId="ADAL" clId="{34796B8F-188D-4994-879C-00B2F3FF68B4}"/>
    <pc:docChg chg="custSel addSld modSld sldOrd">
      <pc:chgData name="CROSTHWAITE Gavin [Mindarie Senior College]" userId="c177c497-4220-489f-8600-038d65c534e2" providerId="ADAL" clId="{34796B8F-188D-4994-879C-00B2F3FF68B4}" dt="2025-07-29T08:01:44.899" v="241" actId="14100"/>
      <pc:docMkLst>
        <pc:docMk/>
      </pc:docMkLst>
      <pc:sldChg chg="modSp mod">
        <pc:chgData name="CROSTHWAITE Gavin [Mindarie Senior College]" userId="c177c497-4220-489f-8600-038d65c534e2" providerId="ADAL" clId="{34796B8F-188D-4994-879C-00B2F3FF68B4}" dt="2025-07-29T04:03:27.834" v="126" actId="1076"/>
        <pc:sldMkLst>
          <pc:docMk/>
          <pc:sldMk cId="668227348" sldId="261"/>
        </pc:sldMkLst>
        <pc:spChg chg="mod">
          <ac:chgData name="CROSTHWAITE Gavin [Mindarie Senior College]" userId="c177c497-4220-489f-8600-038d65c534e2" providerId="ADAL" clId="{34796B8F-188D-4994-879C-00B2F3FF68B4}" dt="2025-07-29T04:03:23.313" v="125" actId="1076"/>
          <ac:spMkLst>
            <pc:docMk/>
            <pc:sldMk cId="668227348" sldId="261"/>
            <ac:spMk id="2" creationId="{E8AB43E8-2315-96A3-4D10-14BC78980421}"/>
          </ac:spMkLst>
        </pc:spChg>
        <pc:graphicFrameChg chg="mod modGraphic">
          <ac:chgData name="CROSTHWAITE Gavin [Mindarie Senior College]" userId="c177c497-4220-489f-8600-038d65c534e2" providerId="ADAL" clId="{34796B8F-188D-4994-879C-00B2F3FF68B4}" dt="2025-07-29T04:03:27.834" v="126" actId="1076"/>
          <ac:graphicFrameMkLst>
            <pc:docMk/>
            <pc:sldMk cId="668227348" sldId="261"/>
            <ac:graphicFrameMk id="4" creationId="{A9AAF687-7C88-CA49-BF4D-15BEA4C2CFEC}"/>
          </ac:graphicFrameMkLst>
        </pc:graphicFrameChg>
      </pc:sldChg>
      <pc:sldChg chg="addSp delSp modSp mod">
        <pc:chgData name="CROSTHWAITE Gavin [Mindarie Senior College]" userId="c177c497-4220-489f-8600-038d65c534e2" providerId="ADAL" clId="{34796B8F-188D-4994-879C-00B2F3FF68B4}" dt="2025-07-29T08:01:44.899" v="241" actId="14100"/>
        <pc:sldMkLst>
          <pc:docMk/>
          <pc:sldMk cId="3942876933" sldId="263"/>
        </pc:sldMkLst>
        <pc:spChg chg="del">
          <ac:chgData name="CROSTHWAITE Gavin [Mindarie Senior College]" userId="c177c497-4220-489f-8600-038d65c534e2" providerId="ADAL" clId="{34796B8F-188D-4994-879C-00B2F3FF68B4}" dt="2025-07-29T08:01:31.577" v="236" actId="478"/>
          <ac:spMkLst>
            <pc:docMk/>
            <pc:sldMk cId="3942876933" sldId="263"/>
            <ac:spMk id="2" creationId="{64D561AA-19F9-2274-8BCF-9FD814259DA9}"/>
          </ac:spMkLst>
        </pc:spChg>
        <pc:spChg chg="del">
          <ac:chgData name="CROSTHWAITE Gavin [Mindarie Senior College]" userId="c177c497-4220-489f-8600-038d65c534e2" providerId="ADAL" clId="{34796B8F-188D-4994-879C-00B2F3FF68B4}" dt="2025-07-29T08:01:28.533" v="235" actId="478"/>
          <ac:spMkLst>
            <pc:docMk/>
            <pc:sldMk cId="3942876933" sldId="263"/>
            <ac:spMk id="3" creationId="{C0482E71-856D-8410-33B1-12835A5534A7}"/>
          </ac:spMkLst>
        </pc:spChg>
        <pc:spChg chg="add del mod">
          <ac:chgData name="CROSTHWAITE Gavin [Mindarie Senior College]" userId="c177c497-4220-489f-8600-038d65c534e2" providerId="ADAL" clId="{34796B8F-188D-4994-879C-00B2F3FF68B4}" dt="2025-07-29T08:01:34.241" v="237" actId="478"/>
          <ac:spMkLst>
            <pc:docMk/>
            <pc:sldMk cId="3942876933" sldId="263"/>
            <ac:spMk id="5" creationId="{BCD2422A-BF9F-5735-A2AC-16A17B5A12AB}"/>
          </ac:spMkLst>
        </pc:spChg>
        <pc:picChg chg="add mod">
          <ac:chgData name="CROSTHWAITE Gavin [Mindarie Senior College]" userId="c177c497-4220-489f-8600-038d65c534e2" providerId="ADAL" clId="{34796B8F-188D-4994-879C-00B2F3FF68B4}" dt="2025-07-29T08:01:44.899" v="241" actId="14100"/>
          <ac:picMkLst>
            <pc:docMk/>
            <pc:sldMk cId="3942876933" sldId="263"/>
            <ac:picMk id="7" creationId="{7CABBD78-F85C-61A4-CB27-59335BD50F21}"/>
          </ac:picMkLst>
        </pc:picChg>
      </pc:sldChg>
      <pc:sldChg chg="modSp mod">
        <pc:chgData name="CROSTHWAITE Gavin [Mindarie Senior College]" userId="c177c497-4220-489f-8600-038d65c534e2" providerId="ADAL" clId="{34796B8F-188D-4994-879C-00B2F3FF68B4}" dt="2025-07-29T04:03:58.987" v="167" actId="20577"/>
        <pc:sldMkLst>
          <pc:docMk/>
          <pc:sldMk cId="3970516456" sldId="264"/>
        </pc:sldMkLst>
        <pc:graphicFrameChg chg="modGraphic">
          <ac:chgData name="CROSTHWAITE Gavin [Mindarie Senior College]" userId="c177c497-4220-489f-8600-038d65c534e2" providerId="ADAL" clId="{34796B8F-188D-4994-879C-00B2F3FF68B4}" dt="2025-07-29T04:03:58.987" v="167" actId="20577"/>
          <ac:graphicFrameMkLst>
            <pc:docMk/>
            <pc:sldMk cId="3970516456" sldId="264"/>
            <ac:graphicFrameMk id="4" creationId="{93F6F709-8C3F-160C-7261-F3587D6F2458}"/>
          </ac:graphicFrameMkLst>
        </pc:graphicFrameChg>
      </pc:sldChg>
      <pc:sldChg chg="ord">
        <pc:chgData name="CROSTHWAITE Gavin [Mindarie Senior College]" userId="c177c497-4220-489f-8600-038d65c534e2" providerId="ADAL" clId="{34796B8F-188D-4994-879C-00B2F3FF68B4}" dt="2025-07-29T04:00:46.179" v="76"/>
        <pc:sldMkLst>
          <pc:docMk/>
          <pc:sldMk cId="2175902052" sldId="270"/>
        </pc:sldMkLst>
      </pc:sldChg>
      <pc:sldChg chg="addSp delSp modSp mod ord">
        <pc:chgData name="CROSTHWAITE Gavin [Mindarie Senior College]" userId="c177c497-4220-489f-8600-038d65c534e2" providerId="ADAL" clId="{34796B8F-188D-4994-879C-00B2F3FF68B4}" dt="2025-07-29T04:26:02.839" v="187"/>
        <pc:sldMkLst>
          <pc:docMk/>
          <pc:sldMk cId="857844070" sldId="272"/>
        </pc:sldMkLst>
        <pc:spChg chg="del">
          <ac:chgData name="CROSTHWAITE Gavin [Mindarie Senior College]" userId="c177c497-4220-489f-8600-038d65c534e2" providerId="ADAL" clId="{34796B8F-188D-4994-879C-00B2F3FF68B4}" dt="2025-07-29T04:21:18.200" v="180" actId="478"/>
          <ac:spMkLst>
            <pc:docMk/>
            <pc:sldMk cId="857844070" sldId="272"/>
            <ac:spMk id="2" creationId="{88122996-35EC-BADC-75BE-AFC4761B09C4}"/>
          </ac:spMkLst>
        </pc:spChg>
        <pc:spChg chg="del">
          <ac:chgData name="CROSTHWAITE Gavin [Mindarie Senior College]" userId="c177c497-4220-489f-8600-038d65c534e2" providerId="ADAL" clId="{34796B8F-188D-4994-879C-00B2F3FF68B4}" dt="2025-07-29T04:21:12.146" v="179" actId="478"/>
          <ac:spMkLst>
            <pc:docMk/>
            <pc:sldMk cId="857844070" sldId="272"/>
            <ac:spMk id="3" creationId="{90D10A0B-93BE-3218-3F4C-326F1E64C355}"/>
          </ac:spMkLst>
        </pc:spChg>
        <pc:spChg chg="add del mod">
          <ac:chgData name="CROSTHWAITE Gavin [Mindarie Senior College]" userId="c177c497-4220-489f-8600-038d65c534e2" providerId="ADAL" clId="{34796B8F-188D-4994-879C-00B2F3FF68B4}" dt="2025-07-29T04:21:21.327" v="181" actId="478"/>
          <ac:spMkLst>
            <pc:docMk/>
            <pc:sldMk cId="857844070" sldId="272"/>
            <ac:spMk id="5" creationId="{484D685C-D102-47E3-1AFB-B5A2BB153431}"/>
          </ac:spMkLst>
        </pc:spChg>
        <pc:picChg chg="add mod">
          <ac:chgData name="CROSTHWAITE Gavin [Mindarie Senior College]" userId="c177c497-4220-489f-8600-038d65c534e2" providerId="ADAL" clId="{34796B8F-188D-4994-879C-00B2F3FF68B4}" dt="2025-07-29T04:25:59.363" v="185" actId="14100"/>
          <ac:picMkLst>
            <pc:docMk/>
            <pc:sldMk cId="857844070" sldId="272"/>
            <ac:picMk id="7" creationId="{3D7E7D28-1557-07BE-ED10-818481EF6C56}"/>
          </ac:picMkLst>
        </pc:picChg>
      </pc:sldChg>
      <pc:sldChg chg="addSp delSp modSp mod">
        <pc:chgData name="CROSTHWAITE Gavin [Mindarie Senior College]" userId="c177c497-4220-489f-8600-038d65c534e2" providerId="ADAL" clId="{34796B8F-188D-4994-879C-00B2F3FF68B4}" dt="2025-07-29T03:38:53.102" v="42" actId="1076"/>
        <pc:sldMkLst>
          <pc:docMk/>
          <pc:sldMk cId="940550360" sldId="280"/>
        </pc:sldMkLst>
        <pc:spChg chg="mod">
          <ac:chgData name="CROSTHWAITE Gavin [Mindarie Senior College]" userId="c177c497-4220-489f-8600-038d65c534e2" providerId="ADAL" clId="{34796B8F-188D-4994-879C-00B2F3FF68B4}" dt="2025-07-29T03:38:53.102" v="42" actId="1076"/>
          <ac:spMkLst>
            <pc:docMk/>
            <pc:sldMk cId="940550360" sldId="280"/>
            <ac:spMk id="2" creationId="{FC9917B9-9D05-6E95-C8D2-790FB94898AE}"/>
          </ac:spMkLst>
        </pc:spChg>
        <pc:spChg chg="del">
          <ac:chgData name="CROSTHWAITE Gavin [Mindarie Senior College]" userId="c177c497-4220-489f-8600-038d65c534e2" providerId="ADAL" clId="{34796B8F-188D-4994-879C-00B2F3FF68B4}" dt="2025-07-29T03:38:41.192" v="37" actId="478"/>
          <ac:spMkLst>
            <pc:docMk/>
            <pc:sldMk cId="940550360" sldId="280"/>
            <ac:spMk id="3" creationId="{EED2382F-368D-FABB-BF25-A4167A7B1999}"/>
          </ac:spMkLst>
        </pc:spChg>
        <pc:picChg chg="add mod">
          <ac:chgData name="CROSTHWAITE Gavin [Mindarie Senior College]" userId="c177c497-4220-489f-8600-038d65c534e2" providerId="ADAL" clId="{34796B8F-188D-4994-879C-00B2F3FF68B4}" dt="2025-07-29T03:38:48.741" v="41" actId="1076"/>
          <ac:picMkLst>
            <pc:docMk/>
            <pc:sldMk cId="940550360" sldId="280"/>
            <ac:picMk id="5" creationId="{D4E5DC5A-1319-A4FD-C625-69E0CFF0E1EC}"/>
          </ac:picMkLst>
        </pc:picChg>
      </pc:sldChg>
      <pc:sldChg chg="addSp delSp modSp mod ord">
        <pc:chgData name="CROSTHWAITE Gavin [Mindarie Senior College]" userId="c177c497-4220-489f-8600-038d65c534e2" providerId="ADAL" clId="{34796B8F-188D-4994-879C-00B2F3FF68B4}" dt="2025-07-29T03:34:31.543" v="36" actId="1076"/>
        <pc:sldMkLst>
          <pc:docMk/>
          <pc:sldMk cId="4189116907" sldId="281"/>
        </pc:sldMkLst>
        <pc:spChg chg="mod">
          <ac:chgData name="CROSTHWAITE Gavin [Mindarie Senior College]" userId="c177c497-4220-489f-8600-038d65c534e2" providerId="ADAL" clId="{34796B8F-188D-4994-879C-00B2F3FF68B4}" dt="2025-07-29T03:34:31.543" v="36" actId="1076"/>
          <ac:spMkLst>
            <pc:docMk/>
            <pc:sldMk cId="4189116907" sldId="281"/>
            <ac:spMk id="2" creationId="{04E01D9C-4FE2-AB3C-0D7D-38DF040689B6}"/>
          </ac:spMkLst>
        </pc:spChg>
        <pc:spChg chg="del">
          <ac:chgData name="CROSTHWAITE Gavin [Mindarie Senior College]" userId="c177c497-4220-489f-8600-038d65c534e2" providerId="ADAL" clId="{34796B8F-188D-4994-879C-00B2F3FF68B4}" dt="2025-07-29T03:33:43.528" v="31" actId="478"/>
          <ac:spMkLst>
            <pc:docMk/>
            <pc:sldMk cId="4189116907" sldId="281"/>
            <ac:spMk id="3" creationId="{B0AD290F-F6DF-0801-CF4F-846D108F9F7C}"/>
          </ac:spMkLst>
        </pc:spChg>
        <pc:picChg chg="add mod">
          <ac:chgData name="CROSTHWAITE Gavin [Mindarie Senior College]" userId="c177c497-4220-489f-8600-038d65c534e2" providerId="ADAL" clId="{34796B8F-188D-4994-879C-00B2F3FF68B4}" dt="2025-07-29T03:34:26.077" v="33" actId="1076"/>
          <ac:picMkLst>
            <pc:docMk/>
            <pc:sldMk cId="4189116907" sldId="281"/>
            <ac:picMk id="5" creationId="{B535AAA9-F726-EF3B-DF38-280D894C0197}"/>
          </ac:picMkLst>
        </pc:picChg>
      </pc:sldChg>
      <pc:sldChg chg="addSp delSp modSp mod">
        <pc:chgData name="CROSTHWAITE Gavin [Mindarie Senior College]" userId="c177c497-4220-489f-8600-038d65c534e2" providerId="ADAL" clId="{34796B8F-188D-4994-879C-00B2F3FF68B4}" dt="2025-07-29T04:17:16.818" v="178" actId="14100"/>
        <pc:sldMkLst>
          <pc:docMk/>
          <pc:sldMk cId="2971061781" sldId="284"/>
        </pc:sldMkLst>
        <pc:spChg chg="del">
          <ac:chgData name="CROSTHWAITE Gavin [Mindarie Senior College]" userId="c177c497-4220-489f-8600-038d65c534e2" providerId="ADAL" clId="{34796B8F-188D-4994-879C-00B2F3FF68B4}" dt="2025-07-29T04:16:08.169" v="169" actId="478"/>
          <ac:spMkLst>
            <pc:docMk/>
            <pc:sldMk cId="2971061781" sldId="284"/>
            <ac:spMk id="2" creationId="{BFE4C69D-1594-9F61-A5E4-62B685D603EE}"/>
          </ac:spMkLst>
        </pc:spChg>
        <pc:spChg chg="del">
          <ac:chgData name="CROSTHWAITE Gavin [Mindarie Senior College]" userId="c177c497-4220-489f-8600-038d65c534e2" providerId="ADAL" clId="{34796B8F-188D-4994-879C-00B2F3FF68B4}" dt="2025-07-29T04:16:05.581" v="168" actId="478"/>
          <ac:spMkLst>
            <pc:docMk/>
            <pc:sldMk cId="2971061781" sldId="284"/>
            <ac:spMk id="3" creationId="{60E457AF-C9B4-E092-2D1B-F0EE6102C62D}"/>
          </ac:spMkLst>
        </pc:spChg>
        <pc:spChg chg="add del mod">
          <ac:chgData name="CROSTHWAITE Gavin [Mindarie Senior College]" userId="c177c497-4220-489f-8600-038d65c534e2" providerId="ADAL" clId="{34796B8F-188D-4994-879C-00B2F3FF68B4}" dt="2025-07-29T04:16:12.395" v="170" actId="478"/>
          <ac:spMkLst>
            <pc:docMk/>
            <pc:sldMk cId="2971061781" sldId="284"/>
            <ac:spMk id="5" creationId="{A84A44CC-BB5C-D243-E293-BF594D756D9D}"/>
          </ac:spMkLst>
        </pc:spChg>
        <pc:spChg chg="add del">
          <ac:chgData name="CROSTHWAITE Gavin [Mindarie Senior College]" userId="c177c497-4220-489f-8600-038d65c534e2" providerId="ADAL" clId="{34796B8F-188D-4994-879C-00B2F3FF68B4}" dt="2025-07-29T04:16:17.023" v="172" actId="478"/>
          <ac:spMkLst>
            <pc:docMk/>
            <pc:sldMk cId="2971061781" sldId="284"/>
            <ac:spMk id="6" creationId="{0437AE2E-F8AD-8371-22A0-FE952A1D9E07}"/>
          </ac:spMkLst>
        </pc:spChg>
        <pc:picChg chg="add mod">
          <ac:chgData name="CROSTHWAITE Gavin [Mindarie Senior College]" userId="c177c497-4220-489f-8600-038d65c534e2" providerId="ADAL" clId="{34796B8F-188D-4994-879C-00B2F3FF68B4}" dt="2025-07-29T04:17:16.818" v="178" actId="14100"/>
          <ac:picMkLst>
            <pc:docMk/>
            <pc:sldMk cId="2971061781" sldId="284"/>
            <ac:picMk id="8" creationId="{8A8DE98A-92DB-DBF6-784C-075C0E997963}"/>
          </ac:picMkLst>
        </pc:picChg>
      </pc:sldChg>
      <pc:sldChg chg="addSp delSp modSp mod">
        <pc:chgData name="CROSTHWAITE Gavin [Mindarie Senior College]" userId="c177c497-4220-489f-8600-038d65c534e2" providerId="ADAL" clId="{34796B8F-188D-4994-879C-00B2F3FF68B4}" dt="2025-07-29T07:43:04.508" v="221" actId="20577"/>
        <pc:sldMkLst>
          <pc:docMk/>
          <pc:sldMk cId="947494831" sldId="309"/>
        </pc:sldMkLst>
        <pc:spChg chg="del">
          <ac:chgData name="CROSTHWAITE Gavin [Mindarie Senior College]" userId="c177c497-4220-489f-8600-038d65c534e2" providerId="ADAL" clId="{34796B8F-188D-4994-879C-00B2F3FF68B4}" dt="2025-07-29T07:42:39.572" v="189" actId="478"/>
          <ac:spMkLst>
            <pc:docMk/>
            <pc:sldMk cId="947494831" sldId="309"/>
            <ac:spMk id="2" creationId="{70E00597-F78D-00B2-A27A-9B5BD1B6AAB1}"/>
          </ac:spMkLst>
        </pc:spChg>
        <pc:spChg chg="del">
          <ac:chgData name="CROSTHWAITE Gavin [Mindarie Senior College]" userId="c177c497-4220-489f-8600-038d65c534e2" providerId="ADAL" clId="{34796B8F-188D-4994-879C-00B2F3FF68B4}" dt="2025-07-29T07:42:36.889" v="188" actId="478"/>
          <ac:spMkLst>
            <pc:docMk/>
            <pc:sldMk cId="947494831" sldId="309"/>
            <ac:spMk id="3" creationId="{75544912-EF07-0FF1-042B-0EC88FFB98FD}"/>
          </ac:spMkLst>
        </pc:spChg>
        <pc:spChg chg="add mod">
          <ac:chgData name="CROSTHWAITE Gavin [Mindarie Senior College]" userId="c177c497-4220-489f-8600-038d65c534e2" providerId="ADAL" clId="{34796B8F-188D-4994-879C-00B2F3FF68B4}" dt="2025-07-29T07:43:04.508" v="221" actId="20577"/>
          <ac:spMkLst>
            <pc:docMk/>
            <pc:sldMk cId="947494831" sldId="309"/>
            <ac:spMk id="6" creationId="{F5DEC6F9-39E3-FB45-508B-EF19C8212678}"/>
          </ac:spMkLst>
        </pc:spChg>
        <pc:picChg chg="add mod">
          <ac:chgData name="CROSTHWAITE Gavin [Mindarie Senior College]" userId="c177c497-4220-489f-8600-038d65c534e2" providerId="ADAL" clId="{34796B8F-188D-4994-879C-00B2F3FF68B4}" dt="2025-07-29T07:42:45.309" v="191" actId="1076"/>
          <ac:picMkLst>
            <pc:docMk/>
            <pc:sldMk cId="947494831" sldId="309"/>
            <ac:picMk id="5" creationId="{E17E5038-C32A-78C5-B75E-CA5B734CE462}"/>
          </ac:picMkLst>
        </pc:picChg>
      </pc:sldChg>
      <pc:sldChg chg="addSp delSp modSp new mod">
        <pc:chgData name="CROSTHWAITE Gavin [Mindarie Senior College]" userId="c177c497-4220-489f-8600-038d65c534e2" providerId="ADAL" clId="{34796B8F-188D-4994-879C-00B2F3FF68B4}" dt="2025-07-29T03:47:04.395" v="52" actId="20577"/>
        <pc:sldMkLst>
          <pc:docMk/>
          <pc:sldMk cId="3128074590" sldId="310"/>
        </pc:sldMkLst>
        <pc:spChg chg="mod">
          <ac:chgData name="CROSTHWAITE Gavin [Mindarie Senior College]" userId="c177c497-4220-489f-8600-038d65c534e2" providerId="ADAL" clId="{34796B8F-188D-4994-879C-00B2F3FF68B4}" dt="2025-07-29T03:47:04.395" v="52" actId="20577"/>
          <ac:spMkLst>
            <pc:docMk/>
            <pc:sldMk cId="3128074590" sldId="310"/>
            <ac:spMk id="2" creationId="{5669DD0B-EBE3-2281-19F2-B3EE42A76381}"/>
          </ac:spMkLst>
        </pc:spChg>
        <pc:spChg chg="del">
          <ac:chgData name="CROSTHWAITE Gavin [Mindarie Senior College]" userId="c177c497-4220-489f-8600-038d65c534e2" providerId="ADAL" clId="{34796B8F-188D-4994-879C-00B2F3FF68B4}" dt="2025-07-29T03:33:10.025" v="24" actId="478"/>
          <ac:spMkLst>
            <pc:docMk/>
            <pc:sldMk cId="3128074590" sldId="310"/>
            <ac:spMk id="3" creationId="{BC76FE9C-5A89-8C44-F8F7-985293480287}"/>
          </ac:spMkLst>
        </pc:spChg>
        <pc:picChg chg="add mod">
          <ac:chgData name="CROSTHWAITE Gavin [Mindarie Senior College]" userId="c177c497-4220-489f-8600-038d65c534e2" providerId="ADAL" clId="{34796B8F-188D-4994-879C-00B2F3FF68B4}" dt="2025-07-29T03:33:29.494" v="27" actId="1076"/>
          <ac:picMkLst>
            <pc:docMk/>
            <pc:sldMk cId="3128074590" sldId="310"/>
            <ac:picMk id="5" creationId="{93C22411-6CBC-744C-BE79-429DCD2830D0}"/>
          </ac:picMkLst>
        </pc:picChg>
      </pc:sldChg>
      <pc:sldChg chg="addSp delSp modSp add mod">
        <pc:chgData name="CROSTHWAITE Gavin [Mindarie Senior College]" userId="c177c497-4220-489f-8600-038d65c534e2" providerId="ADAL" clId="{34796B8F-188D-4994-879C-00B2F3FF68B4}" dt="2025-07-29T03:41:06.974" v="47" actId="14100"/>
        <pc:sldMkLst>
          <pc:docMk/>
          <pc:sldMk cId="2095102699" sldId="311"/>
        </pc:sldMkLst>
        <pc:picChg chg="add mod">
          <ac:chgData name="CROSTHWAITE Gavin [Mindarie Senior College]" userId="c177c497-4220-489f-8600-038d65c534e2" providerId="ADAL" clId="{34796B8F-188D-4994-879C-00B2F3FF68B4}" dt="2025-07-29T03:41:06.974" v="47" actId="14100"/>
          <ac:picMkLst>
            <pc:docMk/>
            <pc:sldMk cId="2095102699" sldId="311"/>
            <ac:picMk id="4" creationId="{B9D24C02-30BA-817E-1F01-0047C8B44586}"/>
          </ac:picMkLst>
        </pc:picChg>
        <pc:picChg chg="del">
          <ac:chgData name="CROSTHWAITE Gavin [Mindarie Senior College]" userId="c177c497-4220-489f-8600-038d65c534e2" providerId="ADAL" clId="{34796B8F-188D-4994-879C-00B2F3FF68B4}" dt="2025-07-29T03:41:01.405" v="44" actId="478"/>
          <ac:picMkLst>
            <pc:docMk/>
            <pc:sldMk cId="2095102699" sldId="311"/>
            <ac:picMk id="5" creationId="{112F92A0-7D05-EB42-214E-C3BBFFCDC0D0}"/>
          </ac:picMkLst>
        </pc:picChg>
      </pc:sldChg>
      <pc:sldChg chg="addSp delSp modSp add mod ord">
        <pc:chgData name="CROSTHWAITE Gavin [Mindarie Senior College]" userId="c177c497-4220-489f-8600-038d65c534e2" providerId="ADAL" clId="{34796B8F-188D-4994-879C-00B2F3FF68B4}" dt="2025-07-29T03:47:34.390" v="61" actId="1076"/>
        <pc:sldMkLst>
          <pc:docMk/>
          <pc:sldMk cId="4191851620" sldId="312"/>
        </pc:sldMkLst>
        <pc:spChg chg="mod">
          <ac:chgData name="CROSTHWAITE Gavin [Mindarie Senior College]" userId="c177c497-4220-489f-8600-038d65c534e2" providerId="ADAL" clId="{34796B8F-188D-4994-879C-00B2F3FF68B4}" dt="2025-07-29T03:47:34.390" v="61" actId="1076"/>
          <ac:spMkLst>
            <pc:docMk/>
            <pc:sldMk cId="4191851620" sldId="312"/>
            <ac:spMk id="2" creationId="{9270F0C5-20EC-98A3-3381-312759267DF4}"/>
          </ac:spMkLst>
        </pc:spChg>
        <pc:picChg chg="add mod">
          <ac:chgData name="CROSTHWAITE Gavin [Mindarie Senior College]" userId="c177c497-4220-489f-8600-038d65c534e2" providerId="ADAL" clId="{34796B8F-188D-4994-879C-00B2F3FF68B4}" dt="2025-07-29T03:47:28.342" v="58" actId="1076"/>
          <ac:picMkLst>
            <pc:docMk/>
            <pc:sldMk cId="4191851620" sldId="312"/>
            <ac:picMk id="4" creationId="{95B849AC-8817-08BC-9298-3DA710ED5015}"/>
          </ac:picMkLst>
        </pc:picChg>
        <pc:picChg chg="del">
          <ac:chgData name="CROSTHWAITE Gavin [Mindarie Senior College]" userId="c177c497-4220-489f-8600-038d65c534e2" providerId="ADAL" clId="{34796B8F-188D-4994-879C-00B2F3FF68B4}" dt="2025-07-29T03:47:24.091" v="56" actId="478"/>
          <ac:picMkLst>
            <pc:docMk/>
            <pc:sldMk cId="4191851620" sldId="312"/>
            <ac:picMk id="5" creationId="{7D4092E4-974E-2E07-B963-A22B053B38CE}"/>
          </ac:picMkLst>
        </pc:picChg>
      </pc:sldChg>
      <pc:sldChg chg="addSp delSp modSp add mod ord">
        <pc:chgData name="CROSTHWAITE Gavin [Mindarie Senior College]" userId="c177c497-4220-489f-8600-038d65c534e2" providerId="ADAL" clId="{34796B8F-188D-4994-879C-00B2F3FF68B4}" dt="2025-07-29T03:52:35.064" v="67" actId="1076"/>
        <pc:sldMkLst>
          <pc:docMk/>
          <pc:sldMk cId="1543056422" sldId="313"/>
        </pc:sldMkLst>
        <pc:picChg chg="add mod">
          <ac:chgData name="CROSTHWAITE Gavin [Mindarie Senior College]" userId="c177c497-4220-489f-8600-038d65c534e2" providerId="ADAL" clId="{34796B8F-188D-4994-879C-00B2F3FF68B4}" dt="2025-07-29T03:52:35.064" v="67" actId="1076"/>
          <ac:picMkLst>
            <pc:docMk/>
            <pc:sldMk cId="1543056422" sldId="313"/>
            <ac:picMk id="4" creationId="{FC534F0A-1C05-4532-FFB3-6FD74072A08E}"/>
          </ac:picMkLst>
        </pc:picChg>
        <pc:picChg chg="del">
          <ac:chgData name="CROSTHWAITE Gavin [Mindarie Senior College]" userId="c177c497-4220-489f-8600-038d65c534e2" providerId="ADAL" clId="{34796B8F-188D-4994-879C-00B2F3FF68B4}" dt="2025-07-29T03:52:31.476" v="65" actId="478"/>
          <ac:picMkLst>
            <pc:docMk/>
            <pc:sldMk cId="1543056422" sldId="313"/>
            <ac:picMk id="5" creationId="{07C9D9FE-DD6C-C45F-593F-A39F621505C6}"/>
          </ac:picMkLst>
        </pc:picChg>
      </pc:sldChg>
      <pc:sldChg chg="addSp delSp modSp add mod ord">
        <pc:chgData name="CROSTHWAITE Gavin [Mindarie Senior College]" userId="c177c497-4220-489f-8600-038d65c534e2" providerId="ADAL" clId="{34796B8F-188D-4994-879C-00B2F3FF68B4}" dt="2025-07-29T04:00:28.152" v="74" actId="14100"/>
        <pc:sldMkLst>
          <pc:docMk/>
          <pc:sldMk cId="3047088043" sldId="314"/>
        </pc:sldMkLst>
        <pc:picChg chg="del">
          <ac:chgData name="CROSTHWAITE Gavin [Mindarie Senior College]" userId="c177c497-4220-489f-8600-038d65c534e2" providerId="ADAL" clId="{34796B8F-188D-4994-879C-00B2F3FF68B4}" dt="2025-07-29T04:00:20.921" v="71" actId="478"/>
          <ac:picMkLst>
            <pc:docMk/>
            <pc:sldMk cId="3047088043" sldId="314"/>
            <ac:picMk id="4" creationId="{D01194AD-ACFB-3AAE-466F-902BD77D90ED}"/>
          </ac:picMkLst>
        </pc:picChg>
        <pc:picChg chg="add mod">
          <ac:chgData name="CROSTHWAITE Gavin [Mindarie Senior College]" userId="c177c497-4220-489f-8600-038d65c534e2" providerId="ADAL" clId="{34796B8F-188D-4994-879C-00B2F3FF68B4}" dt="2025-07-29T04:00:28.152" v="74" actId="14100"/>
          <ac:picMkLst>
            <pc:docMk/>
            <pc:sldMk cId="3047088043" sldId="314"/>
            <ac:picMk id="5" creationId="{E9F9BBFA-F2EB-17D0-0719-B2F6BC0157FB}"/>
          </ac:picMkLst>
        </pc:picChg>
      </pc:sldChg>
      <pc:sldChg chg="addSp delSp new mod">
        <pc:chgData name="CROSTHWAITE Gavin [Mindarie Senior College]" userId="c177c497-4220-489f-8600-038d65c534e2" providerId="ADAL" clId="{34796B8F-188D-4994-879C-00B2F3FF68B4}" dt="2025-07-29T04:02:37.793" v="80"/>
        <pc:sldMkLst>
          <pc:docMk/>
          <pc:sldMk cId="2930709287" sldId="315"/>
        </pc:sldMkLst>
        <pc:spChg chg="del">
          <ac:chgData name="CROSTHWAITE Gavin [Mindarie Senior College]" userId="c177c497-4220-489f-8600-038d65c534e2" providerId="ADAL" clId="{34796B8F-188D-4994-879C-00B2F3FF68B4}" dt="2025-07-29T04:01:17.332" v="78" actId="478"/>
          <ac:spMkLst>
            <pc:docMk/>
            <pc:sldMk cId="2930709287" sldId="315"/>
            <ac:spMk id="2" creationId="{F3C6A494-11B8-1E3A-374F-0A1467539C27}"/>
          </ac:spMkLst>
        </pc:spChg>
        <pc:spChg chg="del">
          <ac:chgData name="CROSTHWAITE Gavin [Mindarie Senior College]" userId="c177c497-4220-489f-8600-038d65c534e2" providerId="ADAL" clId="{34796B8F-188D-4994-879C-00B2F3FF68B4}" dt="2025-07-29T04:01:19.382" v="79" actId="478"/>
          <ac:spMkLst>
            <pc:docMk/>
            <pc:sldMk cId="2930709287" sldId="315"/>
            <ac:spMk id="3" creationId="{881C841E-D12B-49EF-B49F-0C8864D0DB24}"/>
          </ac:spMkLst>
        </pc:spChg>
        <pc:picChg chg="add">
          <ac:chgData name="CROSTHWAITE Gavin [Mindarie Senior College]" userId="c177c497-4220-489f-8600-038d65c534e2" providerId="ADAL" clId="{34796B8F-188D-4994-879C-00B2F3FF68B4}" dt="2025-07-29T04:02:37.793" v="80"/>
          <ac:picMkLst>
            <pc:docMk/>
            <pc:sldMk cId="2930709287" sldId="315"/>
            <ac:picMk id="1026" creationId="{DCAD012C-C889-11CE-2EC3-874403D7C018}"/>
          </ac:picMkLst>
        </pc:picChg>
      </pc:sldChg>
      <pc:sldChg chg="addSp delSp modSp new mod">
        <pc:chgData name="CROSTHWAITE Gavin [Mindarie Senior College]" userId="c177c497-4220-489f-8600-038d65c534e2" providerId="ADAL" clId="{34796B8F-188D-4994-879C-00B2F3FF68B4}" dt="2025-07-29T07:48:30.306" v="234" actId="14100"/>
        <pc:sldMkLst>
          <pc:docMk/>
          <pc:sldMk cId="3880061327" sldId="316"/>
        </pc:sldMkLst>
        <pc:spChg chg="del">
          <ac:chgData name="CROSTHWAITE Gavin [Mindarie Senior College]" userId="c177c497-4220-489f-8600-038d65c534e2" providerId="ADAL" clId="{34796B8F-188D-4994-879C-00B2F3FF68B4}" dt="2025-07-29T07:47:29.045" v="223" actId="478"/>
          <ac:spMkLst>
            <pc:docMk/>
            <pc:sldMk cId="3880061327" sldId="316"/>
            <ac:spMk id="2" creationId="{0F9B4319-5C5D-7A24-5564-701FD9592884}"/>
          </ac:spMkLst>
        </pc:spChg>
        <pc:spChg chg="del">
          <ac:chgData name="CROSTHWAITE Gavin [Mindarie Senior College]" userId="c177c497-4220-489f-8600-038d65c534e2" providerId="ADAL" clId="{34796B8F-188D-4994-879C-00B2F3FF68B4}" dt="2025-07-29T07:47:31.587" v="224" actId="478"/>
          <ac:spMkLst>
            <pc:docMk/>
            <pc:sldMk cId="3880061327" sldId="316"/>
            <ac:spMk id="3" creationId="{9DE89614-CF20-2679-0B94-33FF207F900D}"/>
          </ac:spMkLst>
        </pc:spChg>
        <pc:picChg chg="add del mod">
          <ac:chgData name="CROSTHWAITE Gavin [Mindarie Senior College]" userId="c177c497-4220-489f-8600-038d65c534e2" providerId="ADAL" clId="{34796B8F-188D-4994-879C-00B2F3FF68B4}" dt="2025-07-29T07:48:19.226" v="230" actId="478"/>
          <ac:picMkLst>
            <pc:docMk/>
            <pc:sldMk cId="3880061327" sldId="316"/>
            <ac:picMk id="5" creationId="{C5EB3860-0244-784C-431B-584B621E209E}"/>
          </ac:picMkLst>
        </pc:picChg>
        <pc:picChg chg="add mod">
          <ac:chgData name="CROSTHWAITE Gavin [Mindarie Senior College]" userId="c177c497-4220-489f-8600-038d65c534e2" providerId="ADAL" clId="{34796B8F-188D-4994-879C-00B2F3FF68B4}" dt="2025-07-29T07:48:30.306" v="234" actId="14100"/>
          <ac:picMkLst>
            <pc:docMk/>
            <pc:sldMk cId="3880061327" sldId="316"/>
            <ac:picMk id="7" creationId="{6F8CBF93-C81F-5999-BDA1-1F519B1BE369}"/>
          </ac:picMkLst>
        </pc:pic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446534" y="3085764"/>
            <a:ext cx="11298932" cy="3338149"/>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1" y="1020431"/>
            <a:ext cx="10993549" cy="1475013"/>
          </a:xfrm>
          <a:effectLst/>
        </p:spPr>
        <p:txBody>
          <a:bodyPr anchor="b">
            <a:normAutofit/>
          </a:bodyPr>
          <a:lstStyle>
            <a:lvl1pPr>
              <a:defRPr sz="3600">
                <a:solidFill>
                  <a:schemeClr val="tx1">
                    <a:lumMod val="75000"/>
                    <a:lumOff val="2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581194" y="2495445"/>
            <a:ext cx="10993546" cy="590321"/>
          </a:xfrm>
        </p:spPr>
        <p:txBody>
          <a:bodyPr anchor="t">
            <a:normAutofit/>
          </a:bodyPr>
          <a:lstStyle>
            <a:lvl1pPr marL="0" indent="0" algn="l">
              <a:buNone/>
              <a:defRPr sz="1600"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8" name="Date Placeholder 7">
            <a:extLst>
              <a:ext uri="{FF2B5EF4-FFF2-40B4-BE49-F238E27FC236}">
                <a16:creationId xmlns:a16="http://schemas.microsoft.com/office/drawing/2014/main" id="{7FA0ACE7-29A8-47D3-A7D9-257B711D8023}"/>
              </a:ext>
            </a:extLst>
          </p:cNvPr>
          <p:cNvSpPr>
            <a:spLocks noGrp="1"/>
          </p:cNvSpPr>
          <p:nvPr>
            <p:ph type="dt" sz="half" idx="10"/>
          </p:nvPr>
        </p:nvSpPr>
        <p:spPr/>
        <p:txBody>
          <a:bodyPr/>
          <a:lstStyle/>
          <a:p>
            <a:fld id="{ED291B17-9318-49DB-B28B-6E5994AE9581}" type="datetime1">
              <a:rPr lang="en-US" smtClean="0"/>
              <a:t>7/28/2025</a:t>
            </a:fld>
            <a:endParaRPr lang="en-US" dirty="0"/>
          </a:p>
        </p:txBody>
      </p:sp>
      <p:sp>
        <p:nvSpPr>
          <p:cNvPr id="9" name="Footer Placeholder 8">
            <a:extLst>
              <a:ext uri="{FF2B5EF4-FFF2-40B4-BE49-F238E27FC236}">
                <a16:creationId xmlns:a16="http://schemas.microsoft.com/office/drawing/2014/main" id="{DEC604B9-52E9-4810-8359-47206518D038}"/>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5898A89F-CA25-400F-B05A-AECBF2517E4F}"/>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4900175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9" name="Title 1"/>
          <p:cNvSpPr>
            <a:spLocks noGrp="1"/>
          </p:cNvSpPr>
          <p:nvPr>
            <p:ph type="title"/>
          </p:nvPr>
        </p:nvSpPr>
        <p:spPr>
          <a:xfrm>
            <a:off x="581192" y="702156"/>
            <a:ext cx="11029616" cy="1013800"/>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CED4963-E985-44C4-B8C4-FDD613B7C2F8}" type="datetime1">
              <a:rPr lang="en-US" smtClean="0"/>
              <a:t>7/28/2025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2835911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a:spLocks noChangeAspect="1"/>
          </p:cNvSpPr>
          <p:nvPr/>
        </p:nvSpPr>
        <p:spPr>
          <a:xfrm>
            <a:off x="8058151" y="599725"/>
            <a:ext cx="3687316" cy="5816950"/>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204200" y="863600"/>
            <a:ext cx="3124200" cy="4807326"/>
          </a:xfrm>
        </p:spPr>
        <p:txBody>
          <a:bodyPr vert="eaVert" anchor="ctr"/>
          <a:lstStyle>
            <a:lvl1pPr>
              <a:defRPr>
                <a:solidFill>
                  <a:srgbClr val="FFFFFF"/>
                </a:solidFil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774923" y="863600"/>
            <a:ext cx="7161625" cy="4807326"/>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Rectangle 7">
            <a:extLst>
              <a:ext uri="{FF2B5EF4-FFF2-40B4-BE49-F238E27FC236}">
                <a16:creationId xmlns:a16="http://schemas.microsoft.com/office/drawing/2014/main" id="{F6423B97-A5D4-47B9-8861-73B3707A04CF}"/>
              </a:ext>
            </a:extLst>
          </p:cNvPr>
          <p:cNvSpPr/>
          <p:nvPr/>
        </p:nvSpPr>
        <p:spPr>
          <a:xfrm>
            <a:off x="446534" y="457200"/>
            <a:ext cx="3703320" cy="94997"/>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9" name="Rectangle 8">
            <a:extLst>
              <a:ext uri="{FF2B5EF4-FFF2-40B4-BE49-F238E27FC236}">
                <a16:creationId xmlns:a16="http://schemas.microsoft.com/office/drawing/2014/main" id="{1AEC0421-37B4-4481-A10D-69FDF5EC7909}"/>
              </a:ext>
            </a:extLst>
          </p:cNvPr>
          <p:cNvSpPr/>
          <p:nvPr/>
        </p:nvSpPr>
        <p:spPr>
          <a:xfrm>
            <a:off x="8042147" y="453643"/>
            <a:ext cx="3703320" cy="98554"/>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a:extLst>
              <a:ext uri="{FF2B5EF4-FFF2-40B4-BE49-F238E27FC236}">
                <a16:creationId xmlns:a16="http://schemas.microsoft.com/office/drawing/2014/main" id="{5F7265B5-9F97-4F1E-99E9-74F7B7E62337}"/>
              </a:ext>
            </a:extLst>
          </p:cNvPr>
          <p:cNvSpPr/>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1" name="Date Placeholder 10">
            <a:extLst>
              <a:ext uri="{FF2B5EF4-FFF2-40B4-BE49-F238E27FC236}">
                <a16:creationId xmlns:a16="http://schemas.microsoft.com/office/drawing/2014/main" id="{5C74A470-3BD3-4F33-80E5-67E6E87FCBE7}"/>
              </a:ext>
            </a:extLst>
          </p:cNvPr>
          <p:cNvSpPr>
            <a:spLocks noGrp="1"/>
          </p:cNvSpPr>
          <p:nvPr>
            <p:ph type="dt" sz="half" idx="10"/>
          </p:nvPr>
        </p:nvSpPr>
        <p:spPr/>
        <p:txBody>
          <a:bodyPr/>
          <a:lstStyle/>
          <a:p>
            <a:fld id="{ED291B17-9318-49DB-B28B-6E5994AE9581}" type="datetime1">
              <a:rPr lang="en-US" smtClean="0"/>
              <a:t>7/28/2025</a:t>
            </a:fld>
            <a:endParaRPr lang="en-US" dirty="0"/>
          </a:p>
        </p:txBody>
      </p:sp>
      <p:sp>
        <p:nvSpPr>
          <p:cNvPr id="12" name="Footer Placeholder 11">
            <a:extLst>
              <a:ext uri="{FF2B5EF4-FFF2-40B4-BE49-F238E27FC236}">
                <a16:creationId xmlns:a16="http://schemas.microsoft.com/office/drawing/2014/main" id="{9A3A30BA-DB50-4D7D-BCDE-17D20FB354DF}"/>
              </a:ext>
            </a:extLst>
          </p:cNvPr>
          <p:cNvSpPr>
            <a:spLocks noGrp="1"/>
          </p:cNvSpPr>
          <p:nvPr>
            <p:ph type="ftr" sz="quarter" idx="11"/>
          </p:nvPr>
        </p:nvSpPr>
        <p:spPr/>
        <p:txBody>
          <a:bodyPr/>
          <a:lstStyle/>
          <a:p>
            <a:endParaRPr lang="en-US" dirty="0"/>
          </a:p>
        </p:txBody>
      </p:sp>
      <p:sp>
        <p:nvSpPr>
          <p:cNvPr id="13" name="Slide Number Placeholder 12">
            <a:extLst>
              <a:ext uri="{FF2B5EF4-FFF2-40B4-BE49-F238E27FC236}">
                <a16:creationId xmlns:a16="http://schemas.microsoft.com/office/drawing/2014/main" id="{76FF9E58-C0B2-436B-A21C-DB45A00D6515}"/>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3888496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81192" y="702156"/>
            <a:ext cx="11029616" cy="1188720"/>
          </a:xfrm>
        </p:spPr>
        <p:txBody>
          <a:bodyPr/>
          <a:lstStyle/>
          <a:p>
            <a:r>
              <a:rPr lang="en-US"/>
              <a:t>Click to edit Master title style</a:t>
            </a:r>
            <a:endParaRPr lang="en-US" dirty="0"/>
          </a:p>
        </p:txBody>
      </p:sp>
      <p:sp>
        <p:nvSpPr>
          <p:cNvPr id="3" name="Content Placeholder 2"/>
          <p:cNvSpPr>
            <a:spLocks noGrp="1"/>
          </p:cNvSpPr>
          <p:nvPr>
            <p:ph idx="1"/>
          </p:nvPr>
        </p:nvSpPr>
        <p:spPr>
          <a:xfrm>
            <a:off x="581192" y="2340864"/>
            <a:ext cx="11029615" cy="36344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a:extLst>
              <a:ext uri="{FF2B5EF4-FFF2-40B4-BE49-F238E27FC236}">
                <a16:creationId xmlns:a16="http://schemas.microsoft.com/office/drawing/2014/main" id="{770E6237-3456-439F-802D-3BA93FC7E3E5}"/>
              </a:ext>
            </a:extLst>
          </p:cNvPr>
          <p:cNvSpPr>
            <a:spLocks noGrp="1"/>
          </p:cNvSpPr>
          <p:nvPr>
            <p:ph type="dt" sz="half" idx="10"/>
          </p:nvPr>
        </p:nvSpPr>
        <p:spPr/>
        <p:txBody>
          <a:bodyPr/>
          <a:lstStyle/>
          <a:p>
            <a:fld id="{78DD82B9-B8EE-4375-B6FF-88FA6ABB15D9}" type="datetime1">
              <a:rPr lang="en-US" smtClean="0"/>
              <a:t>7/28/2025</a:t>
            </a:fld>
            <a:endParaRPr lang="en-US" dirty="0"/>
          </a:p>
        </p:txBody>
      </p:sp>
      <p:sp>
        <p:nvSpPr>
          <p:cNvPr id="9" name="Footer Placeholder 8">
            <a:extLst>
              <a:ext uri="{FF2B5EF4-FFF2-40B4-BE49-F238E27FC236}">
                <a16:creationId xmlns:a16="http://schemas.microsoft.com/office/drawing/2014/main" id="{1356D3B5-6063-4A89-B88F-9D3043916FF8}"/>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02B78BF7-69D3-4CE0-A631-50EFD41EEEB8}"/>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8524434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a:spLocks noChangeAspect="1"/>
          </p:cNvSpPr>
          <p:nvPr/>
        </p:nvSpPr>
        <p:spPr>
          <a:xfrm>
            <a:off x="447817" y="5141974"/>
            <a:ext cx="11290860" cy="125882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2393950"/>
            <a:ext cx="11029615" cy="2147467"/>
          </a:xfrm>
        </p:spPr>
        <p:txBody>
          <a:bodyPr anchor="b">
            <a:normAutofit/>
          </a:bodyPr>
          <a:lstStyle>
            <a:lvl1pPr algn="l">
              <a:defRPr sz="3600" b="0" cap="all">
                <a:solidFill>
                  <a:schemeClr val="tx1">
                    <a:lumMod val="75000"/>
                    <a:lumOff val="2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581192" y="4541417"/>
            <a:ext cx="11029615" cy="600556"/>
          </a:xfrm>
        </p:spPr>
        <p:txBody>
          <a:bodyPr anchor="t">
            <a:normAutofit/>
          </a:bodyPr>
          <a:lstStyle>
            <a:lvl1pPr marL="0" indent="0" algn="l">
              <a:buNone/>
              <a:defRPr sz="18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7" name="Date Placeholder 6">
            <a:extLst>
              <a:ext uri="{FF2B5EF4-FFF2-40B4-BE49-F238E27FC236}">
                <a16:creationId xmlns:a16="http://schemas.microsoft.com/office/drawing/2014/main" id="{61582016-5696-4A93-887F-BBB3B9002FE5}"/>
              </a:ext>
            </a:extLst>
          </p:cNvPr>
          <p:cNvSpPr>
            <a:spLocks noGrp="1"/>
          </p:cNvSpPr>
          <p:nvPr>
            <p:ph type="dt" sz="half" idx="10"/>
          </p:nvPr>
        </p:nvSpPr>
        <p:spPr/>
        <p:txBody>
          <a:bodyPr/>
          <a:lstStyle/>
          <a:p>
            <a:fld id="{B2497495-0637-405E-AE64-5CC7506D51F5}" type="datetime1">
              <a:rPr lang="en-US" smtClean="0"/>
              <a:t>7/28/2025</a:t>
            </a:fld>
            <a:endParaRPr lang="en-US" dirty="0"/>
          </a:p>
        </p:txBody>
      </p:sp>
      <p:sp>
        <p:nvSpPr>
          <p:cNvPr id="9" name="Footer Placeholder 8">
            <a:extLst>
              <a:ext uri="{FF2B5EF4-FFF2-40B4-BE49-F238E27FC236}">
                <a16:creationId xmlns:a16="http://schemas.microsoft.com/office/drawing/2014/main" id="{857CFCD5-1192-4E18-8A8F-29E153B44DA4}"/>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E39A109E-5018-4794-92B3-FD5E5BCD95E8}"/>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666809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Content Placeholder 2"/>
          <p:cNvSpPr>
            <a:spLocks noGrp="1"/>
          </p:cNvSpPr>
          <p:nvPr>
            <p:ph sz="half" idx="1"/>
          </p:nvPr>
        </p:nvSpPr>
        <p:spPr>
          <a:xfrm>
            <a:off x="581193" y="2228003"/>
            <a:ext cx="5194767"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16039" y="2228003"/>
            <a:ext cx="5194769"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BFFD690-9426-415D-8B65-26881E07B2D4}" type="datetime1">
              <a:rPr lang="en-US" smtClean="0"/>
              <a:t>7/28/2025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4833232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Text Placeholder 2"/>
          <p:cNvSpPr>
            <a:spLocks noGrp="1"/>
          </p:cNvSpPr>
          <p:nvPr>
            <p:ph type="body" idx="1"/>
          </p:nvPr>
        </p:nvSpPr>
        <p:spPr>
          <a:xfrm>
            <a:off x="581191" y="2250891"/>
            <a:ext cx="5194769" cy="557784"/>
          </a:xfrm>
        </p:spPr>
        <p:txBody>
          <a:bodyPr anchor="ctr">
            <a:noAutofit/>
          </a:bodyPr>
          <a:lstStyle>
            <a:lvl1pPr marL="0" indent="0">
              <a:buNone/>
              <a:defRPr sz="2000" b="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81194" y="2926052"/>
            <a:ext cx="5194766"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16039" y="2250892"/>
            <a:ext cx="5194770" cy="553373"/>
          </a:xfrm>
        </p:spPr>
        <p:txBody>
          <a:bodyPr anchor="ctr">
            <a:noAutofit/>
          </a:bodyPr>
          <a:lstStyle>
            <a:lvl1pPr marL="0" marR="0" indent="0" algn="l" defTabSz="457200" rtl="0" eaLnBrk="1" fontAlgn="auto" latinLnBrk="0" hangingPunct="1">
              <a:lnSpc>
                <a:spcPct val="100000"/>
              </a:lnSpc>
              <a:spcBef>
                <a:spcPct val="20000"/>
              </a:spcBef>
              <a:spcAft>
                <a:spcPts val="600"/>
              </a:spcAft>
              <a:buClr>
                <a:schemeClr val="accent1"/>
              </a:buClr>
              <a:buSzPct val="92000"/>
              <a:buFont typeface="Wingdings 2" panose="05020102010507070707" pitchFamily="18" charset="2"/>
              <a:buNone/>
              <a:tabLst/>
              <a:defRPr sz="2000" b="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marR="0" lvl="0" indent="0" algn="l" defTabSz="457200" rtl="0" eaLnBrk="1" fontAlgn="auto" latinLnBrk="0" hangingPunct="1">
              <a:lnSpc>
                <a:spcPct val="100000"/>
              </a:lnSpc>
              <a:spcBef>
                <a:spcPct val="20000"/>
              </a:spcBef>
              <a:spcAft>
                <a:spcPts val="600"/>
              </a:spcAft>
              <a:buClr>
                <a:schemeClr val="accent1"/>
              </a:buClr>
              <a:buSzPct val="92000"/>
              <a:buFont typeface="Wingdings 2" panose="05020102010507070707" pitchFamily="18" charset="2"/>
              <a:buNone/>
              <a:tabLst/>
              <a:defRPr/>
            </a:pPr>
            <a:r>
              <a:rPr lang="en-US"/>
              <a:t>Click to edit Master text styles</a:t>
            </a:r>
          </a:p>
        </p:txBody>
      </p:sp>
      <p:sp>
        <p:nvSpPr>
          <p:cNvPr id="6" name="Content Placeholder 5"/>
          <p:cNvSpPr>
            <a:spLocks noGrp="1"/>
          </p:cNvSpPr>
          <p:nvPr>
            <p:ph sz="quarter" idx="4"/>
          </p:nvPr>
        </p:nvSpPr>
        <p:spPr>
          <a:xfrm>
            <a:off x="6416037" y="2926052"/>
            <a:ext cx="5194771"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4C4989A-474C-40DE-95B9-011C28B71673}" type="datetime1">
              <a:rPr lang="en-US" smtClean="0"/>
              <a:t>7/28/2025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7480465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8" name="Title 1"/>
          <p:cNvSpPr>
            <a:spLocks noGrp="1"/>
          </p:cNvSpPr>
          <p:nvPr>
            <p:ph type="title"/>
          </p:nvPr>
        </p:nvSpPr>
        <p:spPr>
          <a:xfrm>
            <a:off x="575894" y="729658"/>
            <a:ext cx="11029616" cy="988332"/>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DB4ED54-5B5E-4A04-93D3-5772E3CE3818}" type="datetime1">
              <a:rPr lang="en-US" smtClean="0"/>
              <a:t>7/28/2025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129363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EDE50D6-574B-40AF-946F-D52A04ADE379}" type="datetime1">
              <a:rPr lang="en-US" smtClean="0"/>
              <a:t>7/28/2025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1294949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Rectangle 8"/>
          <p:cNvSpPr>
            <a:spLocks noChangeAspect="1"/>
          </p:cNvSpPr>
          <p:nvPr/>
        </p:nvSpPr>
        <p:spPr>
          <a:xfrm>
            <a:off x="447817" y="601200"/>
            <a:ext cx="3682723" cy="5815475"/>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767857" y="933450"/>
            <a:ext cx="3031852" cy="1722419"/>
          </a:xfrm>
        </p:spPr>
        <p:txBody>
          <a:bodyPr anchor="b">
            <a:normAutofit/>
          </a:bodyPr>
          <a:lstStyle>
            <a:lvl1pPr algn="l">
              <a:defRPr sz="24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900928" y="1179829"/>
            <a:ext cx="6650991" cy="4658216"/>
          </a:xfr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67857" y="2836654"/>
            <a:ext cx="3031852" cy="3001392"/>
          </a:xfrm>
        </p:spPr>
        <p:txBody>
          <a:bodyPr anchor="t">
            <a:normAutofit/>
          </a:bodyPr>
          <a:lstStyle>
            <a:lvl1pPr marL="0" indent="0" algn="l">
              <a:buNone/>
              <a:defRPr sz="1600">
                <a:solidFill>
                  <a:srgbClr val="FFFFFF"/>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a:extLst>
              <a:ext uri="{FF2B5EF4-FFF2-40B4-BE49-F238E27FC236}">
                <a16:creationId xmlns:a16="http://schemas.microsoft.com/office/drawing/2014/main" id="{0B919CC2-2A65-446F-B538-9E6249035445}"/>
              </a:ext>
            </a:extLst>
          </p:cNvPr>
          <p:cNvSpPr>
            <a:spLocks noGrp="1"/>
          </p:cNvSpPr>
          <p:nvPr>
            <p:ph type="dt" sz="half" idx="10"/>
          </p:nvPr>
        </p:nvSpPr>
        <p:spPr>
          <a:xfrm>
            <a:off x="7605951" y="6456916"/>
            <a:ext cx="2844799" cy="365125"/>
          </a:xfrm>
        </p:spPr>
        <p:txBody>
          <a:bodyPr/>
          <a:lstStyle/>
          <a:p>
            <a:fld id="{D82884F1-FFEA-405F-9602-3DCA865EDA4E}" type="datetime1">
              <a:rPr lang="en-US" smtClean="0"/>
              <a:t>7/28/2025</a:t>
            </a:fld>
            <a:endParaRPr lang="en-US" dirty="0"/>
          </a:p>
        </p:txBody>
      </p:sp>
      <p:sp>
        <p:nvSpPr>
          <p:cNvPr id="10" name="Footer Placeholder 9">
            <a:extLst>
              <a:ext uri="{FF2B5EF4-FFF2-40B4-BE49-F238E27FC236}">
                <a16:creationId xmlns:a16="http://schemas.microsoft.com/office/drawing/2014/main" id="{B72412AE-119E-4982-8B24-63365EFCA796}"/>
              </a:ext>
            </a:extLst>
          </p:cNvPr>
          <p:cNvSpPr>
            <a:spLocks noGrp="1"/>
          </p:cNvSpPr>
          <p:nvPr>
            <p:ph type="ftr" sz="quarter" idx="11"/>
          </p:nvPr>
        </p:nvSpPr>
        <p:spPr>
          <a:xfrm>
            <a:off x="581192" y="6452590"/>
            <a:ext cx="6917210" cy="365125"/>
          </a:xfrm>
        </p:spPr>
        <p:txBody>
          <a:bodyPr/>
          <a:lstStyle/>
          <a:p>
            <a:endParaRPr lang="en-US" dirty="0"/>
          </a:p>
        </p:txBody>
      </p:sp>
      <p:sp>
        <p:nvSpPr>
          <p:cNvPr id="11" name="Slide Number Placeholder 10">
            <a:extLst>
              <a:ext uri="{FF2B5EF4-FFF2-40B4-BE49-F238E27FC236}">
                <a16:creationId xmlns:a16="http://schemas.microsoft.com/office/drawing/2014/main" id="{7FC4BB19-6AD1-45CF-9F99-00B109890FAB}"/>
              </a:ext>
            </a:extLst>
          </p:cNvPr>
          <p:cNvSpPr>
            <a:spLocks noGrp="1"/>
          </p:cNvSpPr>
          <p:nvPr>
            <p:ph type="sldNum" sz="quarter" idx="12"/>
          </p:nvPr>
        </p:nvSpPr>
        <p:spPr>
          <a:xfrm>
            <a:off x="10558300" y="6456916"/>
            <a:ext cx="1052510" cy="365125"/>
          </a:xfrm>
        </p:spPr>
        <p:txBody>
          <a:body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12617666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1193" y="4693389"/>
            <a:ext cx="11029616" cy="566738"/>
          </a:xfrm>
        </p:spPr>
        <p:txBody>
          <a:bodyPr anchor="b">
            <a:normAutofit/>
          </a:bodyPr>
          <a:lstStyle>
            <a:lvl1pPr algn="l">
              <a:defRPr sz="2400" b="0">
                <a:solidFill>
                  <a:schemeClr val="tx1">
                    <a:lumMod val="75000"/>
                    <a:lumOff val="25000"/>
                  </a:schemeClr>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447817" y="641350"/>
            <a:ext cx="11290859" cy="3651249"/>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581192" y="5260127"/>
            <a:ext cx="11029617" cy="998148"/>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E18DB4A-8810-4A10-AD5C-D5E2C667F5B3}" type="datetime1">
              <a:rPr lang="en-US" smtClean="0"/>
              <a:t>7/28/2025</a:t>
            </a:fld>
            <a:endParaRPr lang="en-US" dirty="0"/>
          </a:p>
        </p:txBody>
      </p:sp>
      <p:sp>
        <p:nvSpPr>
          <p:cNvPr id="6" name="Footer Placeholder 5"/>
          <p:cNvSpPr>
            <a:spLocks noGrp="1"/>
          </p:cNvSpPr>
          <p:nvPr>
            <p:ph type="ftr" sz="quarter" idx="11"/>
          </p:nvPr>
        </p:nvSpPr>
        <p:spPr/>
        <p:txBody>
          <a:bodyPr/>
          <a:lstStyle/>
          <a:p>
            <a:pPr algn="l"/>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5732895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581192" y="2336002"/>
            <a:ext cx="11029616" cy="3652047"/>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05951" y="6423914"/>
            <a:ext cx="2844799" cy="365125"/>
          </a:xfrm>
          <a:prstGeom prst="rect">
            <a:avLst/>
          </a:prstGeom>
        </p:spPr>
        <p:txBody>
          <a:bodyPr vert="horz" lIns="91440" tIns="45720" rIns="91440" bIns="45720" rtlCol="0" anchor="ctr"/>
          <a:lstStyle>
            <a:lvl1pPr algn="r">
              <a:defRPr sz="900">
                <a:solidFill>
                  <a:schemeClr val="tx1">
                    <a:lumMod val="75000"/>
                    <a:lumOff val="25000"/>
                  </a:schemeClr>
                </a:solidFill>
              </a:defRPr>
            </a:lvl1pPr>
          </a:lstStyle>
          <a:p>
            <a:fld id="{ED291B17-9318-49DB-B28B-6E5994AE9581}" type="datetime1">
              <a:rPr lang="en-US" smtClean="0"/>
              <a:t>7/28/2025</a:t>
            </a:fld>
            <a:endParaRPr lang="en-US" dirty="0"/>
          </a:p>
        </p:txBody>
      </p:sp>
      <p:sp>
        <p:nvSpPr>
          <p:cNvPr id="5" name="Footer Placeholder 4"/>
          <p:cNvSpPr>
            <a:spLocks noGrp="1"/>
          </p:cNvSpPr>
          <p:nvPr>
            <p:ph type="ftr" sz="quarter" idx="3"/>
          </p:nvPr>
        </p:nvSpPr>
        <p:spPr>
          <a:xfrm>
            <a:off x="581192" y="6423914"/>
            <a:ext cx="6917210" cy="365125"/>
          </a:xfrm>
          <a:prstGeom prst="rect">
            <a:avLst/>
          </a:prstGeom>
        </p:spPr>
        <p:txBody>
          <a:bodyPr vert="horz" lIns="91440" tIns="45720" rIns="91440" bIns="45720" rtlCol="0" anchor="ctr"/>
          <a:lstStyle>
            <a:lvl1pPr algn="l">
              <a:defRPr sz="900" cap="all">
                <a:solidFill>
                  <a:schemeClr val="tx1">
                    <a:lumMod val="75000"/>
                    <a:lumOff val="25000"/>
                  </a:schemeClr>
                </a:solidFill>
              </a:defRPr>
            </a:lvl1pPr>
          </a:lstStyle>
          <a:p>
            <a:endParaRPr lang="en-US" dirty="0"/>
          </a:p>
        </p:txBody>
      </p:sp>
      <p:sp>
        <p:nvSpPr>
          <p:cNvPr id="6" name="Slide Number Placeholder 5"/>
          <p:cNvSpPr>
            <a:spLocks noGrp="1"/>
          </p:cNvSpPr>
          <p:nvPr>
            <p:ph type="sldNum" sz="quarter" idx="4"/>
          </p:nvPr>
        </p:nvSpPr>
        <p:spPr>
          <a:xfrm>
            <a:off x="10558300" y="6423914"/>
            <a:ext cx="1052510" cy="365125"/>
          </a:xfrm>
          <a:prstGeom prst="rect">
            <a:avLst/>
          </a:prstGeom>
        </p:spPr>
        <p:txBody>
          <a:bodyPr vert="horz" lIns="91440" tIns="45720" rIns="91440" bIns="45720" rtlCol="0" anchor="ctr"/>
          <a:lstStyle>
            <a:lvl1pPr algn="r">
              <a:defRPr sz="900">
                <a:solidFill>
                  <a:schemeClr val="tx1">
                    <a:lumMod val="75000"/>
                    <a:lumOff val="25000"/>
                  </a:schemeClr>
                </a:solidFill>
              </a:defRPr>
            </a:lvl1pPr>
          </a:lstStyle>
          <a:p>
            <a:fld id="{3A98EE3D-8CD1-4C3F-BD1C-C98C9596463C}" type="slidenum">
              <a:rPr lang="en-US" smtClean="0"/>
              <a:t>‹#›</a:t>
            </a:fld>
            <a:endParaRPr lang="en-US" dirty="0"/>
          </a:p>
        </p:txBody>
      </p:sp>
      <p:sp>
        <p:nvSpPr>
          <p:cNvPr id="9" name="Rectangle 8"/>
          <p:cNvSpPr/>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3000897896"/>
      </p:ext>
    </p:extLst>
  </p:cSld>
  <p:clrMap bg1="lt1" tx1="dk1" bg2="lt2" tx2="dk2" accent1="accent1" accent2="accent2" accent3="accent3" accent4="accent4" accent5="accent5" accent6="accent6" hlink="hlink" folHlink="folHlink"/>
  <p:sldLayoutIdLst>
    <p:sldLayoutId id="2147483756" r:id="rId1"/>
    <p:sldLayoutId id="2147483757" r:id="rId2"/>
    <p:sldLayoutId id="2147483758" r:id="rId3"/>
    <p:sldLayoutId id="2147483759" r:id="rId4"/>
    <p:sldLayoutId id="2147483711" r:id="rId5"/>
    <p:sldLayoutId id="2147483760" r:id="rId6"/>
    <p:sldLayoutId id="2147483762" r:id="rId7"/>
    <p:sldLayoutId id="2147483706" r:id="rId8"/>
    <p:sldLayoutId id="2147483709" r:id="rId9"/>
    <p:sldLayoutId id="2147483707" r:id="rId10"/>
    <p:sldLayoutId id="2147483708" r:id="rId11"/>
  </p:sldLayoutIdLst>
  <p:hf sldNum="0" hdr="0" ftr="0" dt="0"/>
  <p:txStyles>
    <p:titleStyle>
      <a:lvl1pPr algn="l" defTabSz="457200" rtl="0" eaLnBrk="1" latinLnBrk="0" hangingPunct="1">
        <a:lnSpc>
          <a:spcPct val="100000"/>
        </a:lnSpc>
        <a:spcBef>
          <a:spcPct val="0"/>
        </a:spcBef>
        <a:buNone/>
        <a:defRPr sz="2800" b="0" kern="1200" cap="all">
          <a:solidFill>
            <a:schemeClr val="tx1">
              <a:lumMod val="75000"/>
              <a:lumOff val="2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lnSpc>
          <a:spcPct val="110000"/>
        </a:lnSpc>
        <a:spcBef>
          <a:spcPct val="20000"/>
        </a:spcBef>
        <a:spcAft>
          <a:spcPts val="600"/>
        </a:spcAft>
        <a:buClr>
          <a:schemeClr val="accent1"/>
        </a:buClr>
        <a:buSzPct val="92000"/>
        <a:buFont typeface="Wingdings 2" panose="05020102010507070707" pitchFamily="18" charset="2"/>
        <a:buChar char=""/>
        <a:defRPr sz="1700" kern="1200">
          <a:solidFill>
            <a:schemeClr val="tx1">
              <a:lumMod val="75000"/>
              <a:lumOff val="25000"/>
            </a:schemeClr>
          </a:solidFill>
          <a:latin typeface="+mn-lt"/>
          <a:ea typeface="+mn-ea"/>
          <a:cs typeface="+mn-cs"/>
        </a:defRPr>
      </a:lvl1pPr>
      <a:lvl2pPr marL="630000" indent="-306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400" kern="1200">
          <a:solidFill>
            <a:schemeClr val="tx1">
              <a:lumMod val="75000"/>
              <a:lumOff val="25000"/>
            </a:schemeClr>
          </a:solidFill>
          <a:latin typeface="+mn-lt"/>
          <a:ea typeface="+mn-ea"/>
          <a:cs typeface="+mn-cs"/>
        </a:defRPr>
      </a:lvl2pPr>
      <a:lvl3pPr marL="900000" indent="-270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300" kern="1200">
          <a:solidFill>
            <a:schemeClr val="tx1">
              <a:lumMod val="75000"/>
              <a:lumOff val="25000"/>
            </a:schemeClr>
          </a:solidFill>
          <a:latin typeface="+mn-lt"/>
          <a:ea typeface="+mn-ea"/>
          <a:cs typeface="+mn-cs"/>
        </a:defRPr>
      </a:lvl3pPr>
      <a:lvl4pPr marL="124200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100" kern="1200">
          <a:solidFill>
            <a:schemeClr val="tx1">
              <a:lumMod val="75000"/>
              <a:lumOff val="25000"/>
            </a:schemeClr>
          </a:solidFill>
          <a:latin typeface="+mn-lt"/>
          <a:ea typeface="+mn-ea"/>
          <a:cs typeface="+mn-cs"/>
        </a:defRPr>
      </a:lvl4pPr>
      <a:lvl5pPr marL="160200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100" kern="1200">
          <a:solidFill>
            <a:schemeClr val="tx1">
              <a:lumMod val="75000"/>
              <a:lumOff val="25000"/>
            </a:schemeClr>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5.png"/></Relationships>
</file>

<file path=ppt/slides/_rels/slide2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8.gi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4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D6D7A0BC-0046-4CAA-8E7F-DCAFE511EA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C21E816-31F5-48BB-BD02-D15F2F18B48A}"/>
              </a:ext>
            </a:extLst>
          </p:cNvPr>
          <p:cNvSpPr>
            <a:spLocks noGrp="1"/>
          </p:cNvSpPr>
          <p:nvPr>
            <p:ph type="ctrTitle"/>
          </p:nvPr>
        </p:nvSpPr>
        <p:spPr>
          <a:xfrm>
            <a:off x="581191" y="1020432"/>
            <a:ext cx="10993549" cy="817422"/>
          </a:xfrm>
        </p:spPr>
        <p:txBody>
          <a:bodyPr>
            <a:normAutofit/>
          </a:bodyPr>
          <a:lstStyle/>
          <a:p>
            <a:r>
              <a:rPr lang="en-US" sz="4400" dirty="0"/>
              <a:t>BEWA ACCOUNTING PRESENTATION</a:t>
            </a:r>
          </a:p>
        </p:txBody>
      </p:sp>
      <p:sp>
        <p:nvSpPr>
          <p:cNvPr id="3" name="Subtitle 2">
            <a:extLst>
              <a:ext uri="{FF2B5EF4-FFF2-40B4-BE49-F238E27FC236}">
                <a16:creationId xmlns:a16="http://schemas.microsoft.com/office/drawing/2014/main" id="{835D6E6B-3353-491C-A3C6-F278D6CED8B3}"/>
              </a:ext>
            </a:extLst>
          </p:cNvPr>
          <p:cNvSpPr>
            <a:spLocks noGrp="1"/>
          </p:cNvSpPr>
          <p:nvPr>
            <p:ph type="subTitle" idx="1"/>
          </p:nvPr>
        </p:nvSpPr>
        <p:spPr>
          <a:xfrm>
            <a:off x="715854" y="1991627"/>
            <a:ext cx="10993546" cy="968856"/>
          </a:xfrm>
        </p:spPr>
        <p:txBody>
          <a:bodyPr>
            <a:normAutofit/>
          </a:bodyPr>
          <a:lstStyle/>
          <a:p>
            <a:r>
              <a:rPr lang="en-US" sz="1800" dirty="0"/>
              <a:t>Gavin </a:t>
            </a:r>
            <a:r>
              <a:rPr lang="en-US" sz="1800" dirty="0" err="1"/>
              <a:t>crosthwaite</a:t>
            </a:r>
            <a:r>
              <a:rPr lang="en-US" sz="1800" dirty="0"/>
              <a:t> </a:t>
            </a:r>
          </a:p>
          <a:p>
            <a:r>
              <a:rPr lang="en-US" sz="1800" dirty="0"/>
              <a:t>GAVIN.CROSTHWAITE@EDUCATION.WA.EDU.AU</a:t>
            </a:r>
          </a:p>
        </p:txBody>
      </p:sp>
      <p:sp>
        <p:nvSpPr>
          <p:cNvPr id="20" name="Rectangle 19">
            <a:extLst>
              <a:ext uri="{FF2B5EF4-FFF2-40B4-BE49-F238E27FC236}">
                <a16:creationId xmlns:a16="http://schemas.microsoft.com/office/drawing/2014/main" id="{E7C6334F-6411-41EC-AD7D-179EDD8B58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AU"/>
          </a:p>
        </p:txBody>
      </p:sp>
      <p:sp>
        <p:nvSpPr>
          <p:cNvPr id="22" name="Rectangle 21">
            <a:extLst>
              <a:ext uri="{FF2B5EF4-FFF2-40B4-BE49-F238E27FC236}">
                <a16:creationId xmlns:a16="http://schemas.microsoft.com/office/drawing/2014/main" id="{E6B02CEE-3AF8-4349-9B3E-8970E6DF62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AU"/>
          </a:p>
        </p:txBody>
      </p:sp>
      <p:sp>
        <p:nvSpPr>
          <p:cNvPr id="24" name="Rectangle 23">
            <a:extLst>
              <a:ext uri="{FF2B5EF4-FFF2-40B4-BE49-F238E27FC236}">
                <a16:creationId xmlns:a16="http://schemas.microsoft.com/office/drawing/2014/main" id="{AAA01CF0-3FB5-44EB-B7DE-F2E86374C2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AU"/>
          </a:p>
        </p:txBody>
      </p:sp>
      <p:pic>
        <p:nvPicPr>
          <p:cNvPr id="6" name="Picture 5" descr="abstract image">
            <a:extLst>
              <a:ext uri="{FF2B5EF4-FFF2-40B4-BE49-F238E27FC236}">
                <a16:creationId xmlns:a16="http://schemas.microsoft.com/office/drawing/2014/main" id="{F1A8C364-94D4-4630-BAD0-78722F347055}"/>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448733" y="3081867"/>
            <a:ext cx="11260667" cy="3310466"/>
          </a:xfrm>
          <a:prstGeom prst="rect">
            <a:avLst/>
          </a:prstGeom>
        </p:spPr>
      </p:pic>
    </p:spTree>
    <p:extLst>
      <p:ext uri="{BB962C8B-B14F-4D97-AF65-F5344CB8AC3E}">
        <p14:creationId xmlns:p14="http://schemas.microsoft.com/office/powerpoint/2010/main" val="24758055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8FF9E7-7E03-40BE-A77A-60CD63C5DB49}"/>
              </a:ext>
            </a:extLst>
          </p:cNvPr>
          <p:cNvSpPr>
            <a:spLocks noGrp="1"/>
          </p:cNvSpPr>
          <p:nvPr>
            <p:ph type="title"/>
          </p:nvPr>
        </p:nvSpPr>
        <p:spPr/>
        <p:txBody>
          <a:bodyPr/>
          <a:lstStyle/>
          <a:p>
            <a:r>
              <a:rPr lang="en-US" dirty="0"/>
              <a:t>Week 8 – Lesson 2 Question</a:t>
            </a:r>
            <a:endParaRPr lang="en-AU" dirty="0"/>
          </a:p>
        </p:txBody>
      </p:sp>
      <p:graphicFrame>
        <p:nvGraphicFramePr>
          <p:cNvPr id="7" name="Content Placeholder 6">
            <a:extLst>
              <a:ext uri="{FF2B5EF4-FFF2-40B4-BE49-F238E27FC236}">
                <a16:creationId xmlns:a16="http://schemas.microsoft.com/office/drawing/2014/main" id="{42CDFA20-E61E-4CAD-9B7A-C8C6FC08979F}"/>
              </a:ext>
            </a:extLst>
          </p:cNvPr>
          <p:cNvGraphicFramePr>
            <a:graphicFrameLocks noGrp="1"/>
          </p:cNvGraphicFramePr>
          <p:nvPr>
            <p:ph idx="1"/>
          </p:nvPr>
        </p:nvGraphicFramePr>
        <p:xfrm>
          <a:off x="839225" y="4515278"/>
          <a:ext cx="10058400" cy="1383030"/>
        </p:xfrm>
        <a:graphic>
          <a:graphicData uri="http://schemas.openxmlformats.org/drawingml/2006/table">
            <a:tbl>
              <a:tblPr/>
              <a:tblGrid>
                <a:gridCol w="5029200">
                  <a:extLst>
                    <a:ext uri="{9D8B030D-6E8A-4147-A177-3AD203B41FA5}">
                      <a16:colId xmlns:a16="http://schemas.microsoft.com/office/drawing/2014/main" val="3691814719"/>
                    </a:ext>
                  </a:extLst>
                </a:gridCol>
                <a:gridCol w="5029200">
                  <a:extLst>
                    <a:ext uri="{9D8B030D-6E8A-4147-A177-3AD203B41FA5}">
                      <a16:colId xmlns:a16="http://schemas.microsoft.com/office/drawing/2014/main" val="1505751557"/>
                    </a:ext>
                  </a:extLst>
                </a:gridCol>
              </a:tblGrid>
              <a:tr h="0">
                <a:tc>
                  <a:txBody>
                    <a:bodyPr/>
                    <a:lstStyle/>
                    <a:p>
                      <a:r>
                        <a:rPr lang="en-AU" dirty="0">
                          <a:effectLst/>
                        </a:rPr>
                        <a:t>Direct materials</a:t>
                      </a:r>
                    </a:p>
                  </a:txBody>
                  <a:tcPr marL="47625" marR="47625" marT="47625" marB="47625"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r>
                        <a:rPr lang="en-AU">
                          <a:effectLst/>
                        </a:rPr>
                        <a:t>$6,000</a:t>
                      </a:r>
                    </a:p>
                  </a:txBody>
                  <a:tcPr marL="47625" marR="47625" marT="47625" marB="47625"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393121000"/>
                  </a:ext>
                </a:extLst>
              </a:tr>
              <a:tr h="0">
                <a:tc>
                  <a:txBody>
                    <a:bodyPr/>
                    <a:lstStyle/>
                    <a:p>
                      <a:r>
                        <a:rPr lang="en-AU" dirty="0">
                          <a:effectLst/>
                        </a:rPr>
                        <a:t>Direct </a:t>
                      </a:r>
                      <a:r>
                        <a:rPr lang="en-AU" dirty="0" err="1">
                          <a:effectLst/>
                        </a:rPr>
                        <a:t>labor</a:t>
                      </a:r>
                      <a:endParaRPr lang="en-AU" dirty="0">
                        <a:effectLst/>
                      </a:endParaRPr>
                    </a:p>
                  </a:txBody>
                  <a:tcPr marL="47625" marR="47625" marT="47625" marB="47625"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r>
                        <a:rPr lang="en-US" dirty="0">
                          <a:effectLst/>
                        </a:rPr>
                        <a:t>(200 hours at $15 per hour) + (100 hours at $10 per hour)</a:t>
                      </a:r>
                    </a:p>
                  </a:txBody>
                  <a:tcPr marL="47625" marR="47625" marT="47625" marB="47625"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403257420"/>
                  </a:ext>
                </a:extLst>
              </a:tr>
              <a:tr h="0">
                <a:tc>
                  <a:txBody>
                    <a:bodyPr/>
                    <a:lstStyle/>
                    <a:p>
                      <a:r>
                        <a:rPr lang="en-AU">
                          <a:effectLst/>
                        </a:rPr>
                        <a:t>Machine time</a:t>
                      </a:r>
                    </a:p>
                  </a:txBody>
                  <a:tcPr marL="47625" marR="47625" marT="47625" marB="47625"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r>
                        <a:rPr lang="en-AU" dirty="0">
                          <a:effectLst/>
                        </a:rPr>
                        <a:t>700 hours</a:t>
                      </a:r>
                    </a:p>
                  </a:txBody>
                  <a:tcPr marL="47625" marR="47625" marT="47625" marB="47625"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150575266"/>
                  </a:ext>
                </a:extLst>
              </a:tr>
            </a:tbl>
          </a:graphicData>
        </a:graphic>
      </p:graphicFrame>
      <p:sp>
        <p:nvSpPr>
          <p:cNvPr id="8" name="Rectangle 1">
            <a:extLst>
              <a:ext uri="{FF2B5EF4-FFF2-40B4-BE49-F238E27FC236}">
                <a16:creationId xmlns:a16="http://schemas.microsoft.com/office/drawing/2014/main" id="{7343B902-E18A-4121-86EA-C06AE3309701}"/>
              </a:ext>
            </a:extLst>
          </p:cNvPr>
          <p:cNvSpPr>
            <a:spLocks noChangeArrowheads="1"/>
          </p:cNvSpPr>
          <p:nvPr/>
        </p:nvSpPr>
        <p:spPr bwMode="auto">
          <a:xfrm>
            <a:off x="194024" y="2120954"/>
            <a:ext cx="11803951" cy="2218536"/>
          </a:xfrm>
          <a:prstGeom prst="rect">
            <a:avLst/>
          </a:prstGeom>
          <a:solidFill>
            <a:srgbClr val="E3EFF7"/>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26960" tIns="63480" rIns="15870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solidFill>
                  <a:srgbClr val="333333"/>
                </a:solidFill>
                <a:effectLst/>
                <a:latin typeface="Calibri2"/>
              </a:rPr>
              <a:t>Pyramid Company expects to incur $3,000,000 in manufacturing overhead costs this year.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solidFill>
                  <a:srgbClr val="333333"/>
                </a:solidFill>
                <a:effectLst/>
                <a:latin typeface="Calibri2"/>
              </a:rPr>
              <a:t>During the year, it expects to use 40,000 direct labor hours at a cost of $600,000 and 80,000 machine hours.</a:t>
            </a:r>
            <a:endParaRPr kumimoji="0" lang="en-US" altLang="en-US" sz="16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1" u="none" strike="noStrike" cap="none" normalizeH="0" baseline="0" dirty="0">
                <a:ln>
                  <a:noFill/>
                </a:ln>
                <a:solidFill>
                  <a:srgbClr val="333333"/>
                </a:solidFill>
                <a:effectLst/>
                <a:latin typeface="Calibri2"/>
              </a:rPr>
              <a:t>Required:</a:t>
            </a:r>
            <a:endParaRPr kumimoji="0" lang="en-US" altLang="en-US" sz="16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AutoNum type="arabicPeriod"/>
              <a:tabLst/>
            </a:pPr>
            <a:r>
              <a:rPr kumimoji="0" lang="en-US" altLang="en-US" sz="2000" b="0" i="0" u="none" strike="noStrike" cap="none" normalizeH="0" baseline="0" dirty="0">
                <a:ln>
                  <a:noFill/>
                </a:ln>
                <a:solidFill>
                  <a:srgbClr val="333333"/>
                </a:solidFill>
                <a:effectLst/>
                <a:latin typeface="Calibri2"/>
              </a:rPr>
              <a:t>Prepare a predetermined overhead rate based on direct labor hours and machine hours.</a:t>
            </a:r>
          </a:p>
          <a:p>
            <a:pPr marL="0" marR="0" lvl="0" indent="0" algn="l" defTabSz="914400" rtl="0" eaLnBrk="0" fontAlgn="base" latinLnBrk="0" hangingPunct="0">
              <a:lnSpc>
                <a:spcPct val="100000"/>
              </a:lnSpc>
              <a:spcBef>
                <a:spcPct val="0"/>
              </a:spcBef>
              <a:spcAft>
                <a:spcPct val="0"/>
              </a:spcAft>
              <a:buClrTx/>
              <a:buSzTx/>
              <a:buFontTx/>
              <a:buAutoNum type="arabicPeriod" startAt="2"/>
              <a:tabLst/>
            </a:pPr>
            <a:r>
              <a:rPr kumimoji="0" lang="en-US" altLang="en-US" sz="2000" b="0" i="0" u="none" strike="noStrike" cap="none" normalizeH="0" baseline="0" dirty="0">
                <a:ln>
                  <a:noFill/>
                </a:ln>
                <a:solidFill>
                  <a:srgbClr val="333333"/>
                </a:solidFill>
                <a:effectLst/>
                <a:latin typeface="Calibri2"/>
              </a:rPr>
              <a:t>Why might Pyramid Company prefer to use machine hours to allocate manufacturing overhead?</a:t>
            </a:r>
          </a:p>
          <a:p>
            <a:pPr marL="0" marR="0" lvl="0" indent="0" algn="l" defTabSz="914400" rtl="0" eaLnBrk="0" fontAlgn="base" latinLnBrk="0" hangingPunct="0">
              <a:lnSpc>
                <a:spcPct val="100000"/>
              </a:lnSpc>
              <a:spcBef>
                <a:spcPct val="0"/>
              </a:spcBef>
              <a:spcAft>
                <a:spcPct val="0"/>
              </a:spcAft>
              <a:buClrTx/>
              <a:buSzTx/>
              <a:buFontTx/>
              <a:buAutoNum type="arabicPeriod" startAt="3"/>
              <a:tabLst/>
            </a:pPr>
            <a:r>
              <a:rPr kumimoji="0" lang="en-US" altLang="en-US" sz="2000" b="0" i="0" u="none" strike="noStrike" cap="none" normalizeH="0" baseline="0" dirty="0">
                <a:ln>
                  <a:noFill/>
                </a:ln>
                <a:solidFill>
                  <a:srgbClr val="333333"/>
                </a:solidFill>
                <a:effectLst/>
                <a:latin typeface="Calibri2"/>
              </a:rPr>
              <a:t>Using each of the predetermined overhead rates calculated in part </a:t>
            </a:r>
            <a:r>
              <a:rPr kumimoji="0" lang="en-US" altLang="en-US" sz="2000" b="1" i="0" u="none" strike="noStrike" cap="none" normalizeH="0" baseline="0" dirty="0">
                <a:ln>
                  <a:noFill/>
                </a:ln>
                <a:solidFill>
                  <a:srgbClr val="333333"/>
                </a:solidFill>
                <a:effectLst/>
                <a:latin typeface="Calibri2"/>
              </a:rPr>
              <a:t>a</a:t>
            </a:r>
            <a:r>
              <a:rPr kumimoji="0" lang="en-US" altLang="en-US" sz="2000" b="0" i="0" u="none" strike="noStrike" cap="none" normalizeH="0" baseline="0" dirty="0">
                <a:ln>
                  <a:noFill/>
                </a:ln>
                <a:solidFill>
                  <a:srgbClr val="333333"/>
                </a:solidFill>
                <a:effectLst/>
                <a:latin typeface="Calibri2"/>
              </a:rPr>
              <a:t> and the data that follows for job 128, determine the cost of job 128.</a:t>
            </a:r>
          </a:p>
        </p:txBody>
      </p:sp>
    </p:spTree>
    <p:extLst>
      <p:ext uri="{BB962C8B-B14F-4D97-AF65-F5344CB8AC3E}">
        <p14:creationId xmlns:p14="http://schemas.microsoft.com/office/powerpoint/2010/main" val="6163855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C80A4C-AFA5-DD75-B7D5-26AF1552F290}"/>
              </a:ext>
            </a:extLst>
          </p:cNvPr>
          <p:cNvSpPr>
            <a:spLocks noGrp="1"/>
          </p:cNvSpPr>
          <p:nvPr>
            <p:ph type="title"/>
          </p:nvPr>
        </p:nvSpPr>
        <p:spPr>
          <a:xfrm>
            <a:off x="391069" y="-692077"/>
            <a:ext cx="11029616" cy="1188720"/>
          </a:xfrm>
        </p:spPr>
        <p:txBody>
          <a:bodyPr/>
          <a:lstStyle/>
          <a:p>
            <a:r>
              <a:rPr lang="en-AU" dirty="0"/>
              <a:t>Mini white boards</a:t>
            </a:r>
          </a:p>
        </p:txBody>
      </p:sp>
      <p:pic>
        <p:nvPicPr>
          <p:cNvPr id="5" name="Picture 4">
            <a:extLst>
              <a:ext uri="{FF2B5EF4-FFF2-40B4-BE49-F238E27FC236}">
                <a16:creationId xmlns:a16="http://schemas.microsoft.com/office/drawing/2014/main" id="{B78CA132-CE8B-A0BC-643E-66738D0A078F}"/>
              </a:ext>
            </a:extLst>
          </p:cNvPr>
          <p:cNvPicPr>
            <a:picLocks noChangeAspect="1"/>
          </p:cNvPicPr>
          <p:nvPr/>
        </p:nvPicPr>
        <p:blipFill>
          <a:blip r:embed="rId2"/>
          <a:stretch>
            <a:fillRect/>
          </a:stretch>
        </p:blipFill>
        <p:spPr>
          <a:xfrm>
            <a:off x="4300397" y="702156"/>
            <a:ext cx="6764966" cy="5963701"/>
          </a:xfrm>
          <a:prstGeom prst="rect">
            <a:avLst/>
          </a:prstGeom>
        </p:spPr>
      </p:pic>
    </p:spTree>
    <p:extLst>
      <p:ext uri="{BB962C8B-B14F-4D97-AF65-F5344CB8AC3E}">
        <p14:creationId xmlns:p14="http://schemas.microsoft.com/office/powerpoint/2010/main" val="36518936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A6162FE3-D5B8-5BC0-71D9-F10B0EAC1BA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276499"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453892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CABBD78-F85C-61A4-CB27-59335BD50F21}"/>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9428769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58F82A-8B15-FA5F-98B1-F1F9848BD592}"/>
              </a:ext>
            </a:extLst>
          </p:cNvPr>
          <p:cNvSpPr>
            <a:spLocks noGrp="1"/>
          </p:cNvSpPr>
          <p:nvPr>
            <p:ph type="title"/>
          </p:nvPr>
        </p:nvSpPr>
        <p:spPr>
          <a:xfrm>
            <a:off x="382016" y="-737345"/>
            <a:ext cx="11029616" cy="1188720"/>
          </a:xfrm>
        </p:spPr>
        <p:txBody>
          <a:bodyPr/>
          <a:lstStyle/>
          <a:p>
            <a:r>
              <a:rPr lang="en-AU" dirty="0"/>
              <a:t>SPOTIFY PODCAST – RENAE GUTHRIDGE</a:t>
            </a:r>
          </a:p>
        </p:txBody>
      </p:sp>
      <p:pic>
        <p:nvPicPr>
          <p:cNvPr id="5" name="Picture 4">
            <a:extLst>
              <a:ext uri="{FF2B5EF4-FFF2-40B4-BE49-F238E27FC236}">
                <a16:creationId xmlns:a16="http://schemas.microsoft.com/office/drawing/2014/main" id="{4884F52D-376D-B09E-BC03-C93E383749F5}"/>
              </a:ext>
            </a:extLst>
          </p:cNvPr>
          <p:cNvPicPr>
            <a:picLocks noChangeAspect="1"/>
          </p:cNvPicPr>
          <p:nvPr/>
        </p:nvPicPr>
        <p:blipFill>
          <a:blip r:embed="rId2"/>
          <a:stretch>
            <a:fillRect/>
          </a:stretch>
        </p:blipFill>
        <p:spPr>
          <a:xfrm>
            <a:off x="995881" y="524489"/>
            <a:ext cx="10326986" cy="6333511"/>
          </a:xfrm>
          <a:prstGeom prst="rect">
            <a:avLst/>
          </a:prstGeom>
        </p:spPr>
      </p:pic>
    </p:spTree>
    <p:extLst>
      <p:ext uri="{BB962C8B-B14F-4D97-AF65-F5344CB8AC3E}">
        <p14:creationId xmlns:p14="http://schemas.microsoft.com/office/powerpoint/2010/main" val="9844620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C223F7-063C-13D7-2F79-78AF1C1A8BB4}"/>
              </a:ext>
            </a:extLst>
          </p:cNvPr>
          <p:cNvSpPr>
            <a:spLocks noGrp="1"/>
          </p:cNvSpPr>
          <p:nvPr>
            <p:ph type="title"/>
          </p:nvPr>
        </p:nvSpPr>
        <p:spPr/>
        <p:txBody>
          <a:bodyPr/>
          <a:lstStyle/>
          <a:p>
            <a:r>
              <a:rPr lang="en-AU" dirty="0"/>
              <a:t>ZIPGRADE</a:t>
            </a:r>
          </a:p>
        </p:txBody>
      </p:sp>
      <p:pic>
        <p:nvPicPr>
          <p:cNvPr id="5" name="Picture 4">
            <a:extLst>
              <a:ext uri="{FF2B5EF4-FFF2-40B4-BE49-F238E27FC236}">
                <a16:creationId xmlns:a16="http://schemas.microsoft.com/office/drawing/2014/main" id="{BE6147DC-31E0-229B-5CB4-48E589DFBEE6}"/>
              </a:ext>
            </a:extLst>
          </p:cNvPr>
          <p:cNvPicPr>
            <a:picLocks noChangeAspect="1"/>
          </p:cNvPicPr>
          <p:nvPr/>
        </p:nvPicPr>
        <p:blipFill>
          <a:blip r:embed="rId2"/>
          <a:stretch>
            <a:fillRect/>
          </a:stretch>
        </p:blipFill>
        <p:spPr>
          <a:xfrm>
            <a:off x="3171872" y="-64365"/>
            <a:ext cx="5950805" cy="6922365"/>
          </a:xfrm>
          <a:prstGeom prst="rect">
            <a:avLst/>
          </a:prstGeom>
        </p:spPr>
      </p:pic>
    </p:spTree>
    <p:extLst>
      <p:ext uri="{BB962C8B-B14F-4D97-AF65-F5344CB8AC3E}">
        <p14:creationId xmlns:p14="http://schemas.microsoft.com/office/powerpoint/2010/main" val="23484895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E61419-3611-4100-8470-2D1C09E0C19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385AB2C-C0FF-5FA8-A340-BA5A556A0B39}"/>
              </a:ext>
            </a:extLst>
          </p:cNvPr>
          <p:cNvSpPr>
            <a:spLocks noGrp="1"/>
          </p:cNvSpPr>
          <p:nvPr>
            <p:ph type="title"/>
          </p:nvPr>
        </p:nvSpPr>
        <p:spPr/>
        <p:txBody>
          <a:bodyPr/>
          <a:lstStyle/>
          <a:p>
            <a:r>
              <a:rPr lang="en-AU" dirty="0"/>
              <a:t>ZIPGRADE</a:t>
            </a:r>
          </a:p>
        </p:txBody>
      </p:sp>
      <p:grpSp>
        <p:nvGrpSpPr>
          <p:cNvPr id="8" name="Group 7">
            <a:extLst>
              <a:ext uri="{FF2B5EF4-FFF2-40B4-BE49-F238E27FC236}">
                <a16:creationId xmlns:a16="http://schemas.microsoft.com/office/drawing/2014/main" id="{F13B52D8-DA3C-052F-C3DA-E76D1FB97240}"/>
              </a:ext>
            </a:extLst>
          </p:cNvPr>
          <p:cNvGrpSpPr/>
          <p:nvPr/>
        </p:nvGrpSpPr>
        <p:grpSpPr>
          <a:xfrm>
            <a:off x="3163120" y="-325925"/>
            <a:ext cx="5129854" cy="7315200"/>
            <a:chOff x="3715381" y="0"/>
            <a:chExt cx="4761238" cy="6858000"/>
          </a:xfrm>
        </p:grpSpPr>
        <p:pic>
          <p:nvPicPr>
            <p:cNvPr id="4" name="Picture 3">
              <a:extLst>
                <a:ext uri="{FF2B5EF4-FFF2-40B4-BE49-F238E27FC236}">
                  <a16:creationId xmlns:a16="http://schemas.microsoft.com/office/drawing/2014/main" id="{C17CB653-FF7D-845F-A89A-82897E55547D}"/>
                </a:ext>
              </a:extLst>
            </p:cNvPr>
            <p:cNvPicPr>
              <a:picLocks noChangeAspect="1"/>
            </p:cNvPicPr>
            <p:nvPr/>
          </p:nvPicPr>
          <p:blipFill>
            <a:blip r:embed="rId2"/>
            <a:stretch>
              <a:fillRect/>
            </a:stretch>
          </p:blipFill>
          <p:spPr>
            <a:xfrm>
              <a:off x="3715381" y="0"/>
              <a:ext cx="4761238" cy="6858000"/>
            </a:xfrm>
            <a:prstGeom prst="rect">
              <a:avLst/>
            </a:prstGeom>
          </p:spPr>
        </p:pic>
        <p:sp>
          <p:nvSpPr>
            <p:cNvPr id="6" name="Rectangle 5">
              <a:extLst>
                <a:ext uri="{FF2B5EF4-FFF2-40B4-BE49-F238E27FC236}">
                  <a16:creationId xmlns:a16="http://schemas.microsoft.com/office/drawing/2014/main" id="{02B22B30-1E8A-3842-6035-ACEB8DF7D943}"/>
                </a:ext>
              </a:extLst>
            </p:cNvPr>
            <p:cNvSpPr/>
            <p:nvPr/>
          </p:nvSpPr>
          <p:spPr>
            <a:xfrm>
              <a:off x="3820562" y="470780"/>
              <a:ext cx="1865014" cy="434567"/>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AU"/>
            </a:p>
          </p:txBody>
        </p:sp>
        <p:sp>
          <p:nvSpPr>
            <p:cNvPr id="7" name="Rectangle 6">
              <a:extLst>
                <a:ext uri="{FF2B5EF4-FFF2-40B4-BE49-F238E27FC236}">
                  <a16:creationId xmlns:a16="http://schemas.microsoft.com/office/drawing/2014/main" id="{5FA2E5D0-BF72-5472-17F0-24342E253600}"/>
                </a:ext>
              </a:extLst>
            </p:cNvPr>
            <p:cNvSpPr/>
            <p:nvPr/>
          </p:nvSpPr>
          <p:spPr>
            <a:xfrm>
              <a:off x="3820562" y="2737058"/>
              <a:ext cx="2000816" cy="434567"/>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AU"/>
            </a:p>
          </p:txBody>
        </p:sp>
      </p:grpSp>
    </p:spTree>
    <p:extLst>
      <p:ext uri="{BB962C8B-B14F-4D97-AF65-F5344CB8AC3E}">
        <p14:creationId xmlns:p14="http://schemas.microsoft.com/office/powerpoint/2010/main" val="226755455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3E198B5-F9B6-29F0-5388-7DAAA058262A}"/>
              </a:ext>
            </a:extLst>
          </p:cNvPr>
          <p:cNvPicPr>
            <a:picLocks noChangeAspect="1"/>
          </p:cNvPicPr>
          <p:nvPr/>
        </p:nvPicPr>
        <p:blipFill>
          <a:blip r:embed="rId2"/>
          <a:stretch>
            <a:fillRect/>
          </a:stretch>
        </p:blipFill>
        <p:spPr>
          <a:xfrm>
            <a:off x="334998" y="0"/>
            <a:ext cx="4116270" cy="6858000"/>
          </a:xfrm>
          <a:prstGeom prst="rect">
            <a:avLst/>
          </a:prstGeom>
        </p:spPr>
      </p:pic>
      <p:pic>
        <p:nvPicPr>
          <p:cNvPr id="7" name="Picture 6">
            <a:extLst>
              <a:ext uri="{FF2B5EF4-FFF2-40B4-BE49-F238E27FC236}">
                <a16:creationId xmlns:a16="http://schemas.microsoft.com/office/drawing/2014/main" id="{0A7404DD-D3A7-67FE-FDB0-40905A80A3CA}"/>
              </a:ext>
            </a:extLst>
          </p:cNvPr>
          <p:cNvPicPr>
            <a:picLocks noChangeAspect="1"/>
          </p:cNvPicPr>
          <p:nvPr/>
        </p:nvPicPr>
        <p:blipFill>
          <a:blip r:embed="rId3"/>
          <a:stretch>
            <a:fillRect/>
          </a:stretch>
        </p:blipFill>
        <p:spPr>
          <a:xfrm>
            <a:off x="4666276" y="1925793"/>
            <a:ext cx="7190726" cy="3424805"/>
          </a:xfrm>
          <a:prstGeom prst="rect">
            <a:avLst/>
          </a:prstGeom>
        </p:spPr>
      </p:pic>
    </p:spTree>
    <p:extLst>
      <p:ext uri="{BB962C8B-B14F-4D97-AF65-F5344CB8AC3E}">
        <p14:creationId xmlns:p14="http://schemas.microsoft.com/office/powerpoint/2010/main" val="238899684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80FAE62F-4BE8-45BD-01BE-E9BC60DE6DDD}"/>
              </a:ext>
            </a:extLst>
          </p:cNvPr>
          <p:cNvGrpSpPr/>
          <p:nvPr/>
        </p:nvGrpSpPr>
        <p:grpSpPr>
          <a:xfrm>
            <a:off x="0" y="0"/>
            <a:ext cx="12192000" cy="6858000"/>
            <a:chOff x="0" y="0"/>
            <a:chExt cx="12192000" cy="6858000"/>
          </a:xfrm>
        </p:grpSpPr>
        <p:pic>
          <p:nvPicPr>
            <p:cNvPr id="2050" name="Picture 2">
              <a:extLst>
                <a:ext uri="{FF2B5EF4-FFF2-40B4-BE49-F238E27FC236}">
                  <a16:creationId xmlns:a16="http://schemas.microsoft.com/office/drawing/2014/main" id="{596EC631-A682-C062-A52A-EE01FFCCFCD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D640882C-E4A6-261C-4317-36D93D5999AF}"/>
                </a:ext>
              </a:extLst>
            </p:cNvPr>
            <p:cNvSpPr txBox="1"/>
            <p:nvPr/>
          </p:nvSpPr>
          <p:spPr>
            <a:xfrm>
              <a:off x="534154" y="380246"/>
              <a:ext cx="4254691" cy="1015663"/>
            </a:xfrm>
            <a:prstGeom prst="rect">
              <a:avLst/>
            </a:prstGeom>
            <a:noFill/>
          </p:spPr>
          <p:txBody>
            <a:bodyPr wrap="none" rtlCol="0">
              <a:spAutoFit/>
            </a:bodyPr>
            <a:lstStyle/>
            <a:p>
              <a:r>
                <a:rPr lang="en-AU" sz="6000" dirty="0">
                  <a:latin typeface="ADLaM Display" panose="02010000000000000000" pitchFamily="2" charset="0"/>
                  <a:ea typeface="ADLaM Display" panose="02010000000000000000" pitchFamily="2" charset="0"/>
                  <a:cs typeface="ADLaM Display" panose="02010000000000000000" pitchFamily="2" charset="0"/>
                </a:rPr>
                <a:t>Homework</a:t>
              </a:r>
            </a:p>
          </p:txBody>
        </p:sp>
      </p:grpSp>
    </p:spTree>
    <p:extLst>
      <p:ext uri="{BB962C8B-B14F-4D97-AF65-F5344CB8AC3E}">
        <p14:creationId xmlns:p14="http://schemas.microsoft.com/office/powerpoint/2010/main" val="258115051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A1A3DA-6718-06A4-E34F-84696058A8A6}"/>
            </a:ext>
          </a:extLst>
        </p:cNvPr>
        <p:cNvGrpSpPr/>
        <p:nvPr/>
      </p:nvGrpSpPr>
      <p:grpSpPr>
        <a:xfrm>
          <a:off x="0" y="0"/>
          <a:ext cx="0" cy="0"/>
          <a:chOff x="0" y="0"/>
          <a:chExt cx="0" cy="0"/>
        </a:xfrm>
      </p:grpSpPr>
      <p:pic>
        <p:nvPicPr>
          <p:cNvPr id="3074" name="Picture 2">
            <a:extLst>
              <a:ext uri="{FF2B5EF4-FFF2-40B4-BE49-F238E27FC236}">
                <a16:creationId xmlns:a16="http://schemas.microsoft.com/office/drawing/2014/main" id="{31F92B04-2802-F33D-442D-F093AE767BE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391B336F-6BA4-6AF4-FCA1-C1D06409B172}"/>
              </a:ext>
            </a:extLst>
          </p:cNvPr>
          <p:cNvSpPr txBox="1"/>
          <p:nvPr/>
        </p:nvSpPr>
        <p:spPr>
          <a:xfrm>
            <a:off x="534154" y="380246"/>
            <a:ext cx="5240537" cy="1015663"/>
          </a:xfrm>
          <a:prstGeom prst="rect">
            <a:avLst/>
          </a:prstGeom>
          <a:noFill/>
        </p:spPr>
        <p:txBody>
          <a:bodyPr wrap="none" rtlCol="0">
            <a:spAutoFit/>
          </a:bodyPr>
          <a:lstStyle/>
          <a:p>
            <a:r>
              <a:rPr lang="en-AU" sz="6000" dirty="0">
                <a:latin typeface="ADLaM Display" panose="02010000000000000000" pitchFamily="2" charset="0"/>
                <a:ea typeface="ADLaM Display" panose="02010000000000000000" pitchFamily="2" charset="0"/>
                <a:cs typeface="ADLaM Display" panose="02010000000000000000" pitchFamily="2" charset="0"/>
              </a:rPr>
              <a:t>Practice Tests</a:t>
            </a:r>
          </a:p>
        </p:txBody>
      </p:sp>
    </p:spTree>
    <p:extLst>
      <p:ext uri="{BB962C8B-B14F-4D97-AF65-F5344CB8AC3E}">
        <p14:creationId xmlns:p14="http://schemas.microsoft.com/office/powerpoint/2010/main" val="20363682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EWA Introduction">
            <a:hlinkClick r:id="" action="ppaction://media"/>
            <a:extLst>
              <a:ext uri="{FF2B5EF4-FFF2-40B4-BE49-F238E27FC236}">
                <a16:creationId xmlns:a16="http://schemas.microsoft.com/office/drawing/2014/main" id="{FDD96CA4-91EF-777E-CA6F-1C6183A596FB}"/>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876598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106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D7E7D28-1557-07BE-ED10-818481EF6C56}"/>
              </a:ext>
            </a:extLst>
          </p:cNvPr>
          <p:cNvPicPr>
            <a:picLocks noChangeAspect="1"/>
          </p:cNvPicPr>
          <p:nvPr/>
        </p:nvPicPr>
        <p:blipFill>
          <a:blip r:embed="rId2"/>
          <a:stretch>
            <a:fillRect/>
          </a:stretch>
        </p:blipFill>
        <p:spPr>
          <a:xfrm>
            <a:off x="0" y="0"/>
            <a:ext cx="12192000" cy="6886524"/>
          </a:xfrm>
          <a:prstGeom prst="rect">
            <a:avLst/>
          </a:prstGeom>
        </p:spPr>
      </p:pic>
    </p:spTree>
    <p:extLst>
      <p:ext uri="{BB962C8B-B14F-4D97-AF65-F5344CB8AC3E}">
        <p14:creationId xmlns:p14="http://schemas.microsoft.com/office/powerpoint/2010/main" val="85784407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FE4580-5C2A-6B28-EADB-3EBECA9AA2A0}"/>
              </a:ext>
            </a:extLst>
          </p:cNvPr>
          <p:cNvSpPr>
            <a:spLocks noGrp="1"/>
          </p:cNvSpPr>
          <p:nvPr>
            <p:ph type="title"/>
          </p:nvPr>
        </p:nvSpPr>
        <p:spPr>
          <a:xfrm>
            <a:off x="282428" y="557300"/>
            <a:ext cx="3022087" cy="1188720"/>
          </a:xfrm>
        </p:spPr>
        <p:txBody>
          <a:bodyPr/>
          <a:lstStyle/>
          <a:p>
            <a:r>
              <a:rPr lang="en-AU" dirty="0"/>
              <a:t>Video tutorials</a:t>
            </a:r>
          </a:p>
        </p:txBody>
      </p:sp>
      <p:pic>
        <p:nvPicPr>
          <p:cNvPr id="4" name="Break Even Point Method 1">
            <a:hlinkClick r:id="" action="ppaction://media"/>
            <a:extLst>
              <a:ext uri="{FF2B5EF4-FFF2-40B4-BE49-F238E27FC236}">
                <a16:creationId xmlns:a16="http://schemas.microsoft.com/office/drawing/2014/main" id="{24B3B07D-3CE9-8B42-7959-18EECBE96AD7}"/>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505231" y="14527"/>
            <a:ext cx="8643004" cy="6694091"/>
          </a:xfrm>
          <a:prstGeom prst="rect">
            <a:avLst/>
          </a:prstGeom>
        </p:spPr>
      </p:pic>
    </p:spTree>
    <p:extLst>
      <p:ext uri="{BB962C8B-B14F-4D97-AF65-F5344CB8AC3E}">
        <p14:creationId xmlns:p14="http://schemas.microsoft.com/office/powerpoint/2010/main" val="3251041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404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17E5038-C32A-78C5-B75E-CA5B734CE462}"/>
              </a:ext>
            </a:extLst>
          </p:cNvPr>
          <p:cNvPicPr>
            <a:picLocks noChangeAspect="1"/>
          </p:cNvPicPr>
          <p:nvPr/>
        </p:nvPicPr>
        <p:blipFill>
          <a:blip r:embed="rId2"/>
          <a:stretch>
            <a:fillRect/>
          </a:stretch>
        </p:blipFill>
        <p:spPr>
          <a:xfrm>
            <a:off x="3684981" y="0"/>
            <a:ext cx="8352890" cy="6858000"/>
          </a:xfrm>
          <a:prstGeom prst="rect">
            <a:avLst/>
          </a:prstGeom>
        </p:spPr>
      </p:pic>
      <p:sp>
        <p:nvSpPr>
          <p:cNvPr id="6" name="Title 1">
            <a:extLst>
              <a:ext uri="{FF2B5EF4-FFF2-40B4-BE49-F238E27FC236}">
                <a16:creationId xmlns:a16="http://schemas.microsoft.com/office/drawing/2014/main" id="{F5DEC6F9-39E3-FB45-508B-EF19C8212678}"/>
              </a:ext>
            </a:extLst>
          </p:cNvPr>
          <p:cNvSpPr>
            <a:spLocks noGrp="1"/>
          </p:cNvSpPr>
          <p:nvPr>
            <p:ph type="title"/>
          </p:nvPr>
        </p:nvSpPr>
        <p:spPr>
          <a:xfrm>
            <a:off x="282428" y="557300"/>
            <a:ext cx="3022087" cy="1188720"/>
          </a:xfrm>
        </p:spPr>
        <p:txBody>
          <a:bodyPr/>
          <a:lstStyle/>
          <a:p>
            <a:r>
              <a:rPr lang="en-AU" dirty="0"/>
              <a:t>Exam revision sessions</a:t>
            </a:r>
          </a:p>
        </p:txBody>
      </p:sp>
    </p:spTree>
    <p:extLst>
      <p:ext uri="{BB962C8B-B14F-4D97-AF65-F5344CB8AC3E}">
        <p14:creationId xmlns:p14="http://schemas.microsoft.com/office/powerpoint/2010/main" val="94749483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F8CBF93-C81F-5999-BDA1-1F519B1BE369}"/>
              </a:ext>
            </a:extLst>
          </p:cNvPr>
          <p:cNvPicPr>
            <a:picLocks noChangeAspect="1"/>
          </p:cNvPicPr>
          <p:nvPr/>
        </p:nvPicPr>
        <p:blipFill>
          <a:blip r:embed="rId2"/>
          <a:stretch>
            <a:fillRect/>
          </a:stretch>
        </p:blipFill>
        <p:spPr>
          <a:xfrm>
            <a:off x="-1" y="0"/>
            <a:ext cx="12192001" cy="6858000"/>
          </a:xfrm>
          <a:prstGeom prst="rect">
            <a:avLst/>
          </a:prstGeom>
        </p:spPr>
      </p:pic>
    </p:spTree>
    <p:extLst>
      <p:ext uri="{BB962C8B-B14F-4D97-AF65-F5344CB8AC3E}">
        <p14:creationId xmlns:p14="http://schemas.microsoft.com/office/powerpoint/2010/main" val="388006132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70094" y="721955"/>
            <a:ext cx="11508463" cy="5976664"/>
          </a:xfrm>
        </p:spPr>
        <p:txBody>
          <a:bodyPr>
            <a:normAutofit fontScale="92500" lnSpcReduction="10000"/>
          </a:bodyPr>
          <a:lstStyle/>
          <a:p>
            <a:r>
              <a:rPr lang="en-AU" dirty="0" err="1"/>
              <a:t>Komplete</a:t>
            </a:r>
            <a:r>
              <a:rPr lang="en-AU" dirty="0"/>
              <a:t> Laundry Services provides commercial laundry services to hospitality businesses and health organisations. It is expected that charges for water and power will increase in the future and the company has decided to investigate the acquisition of greener laundry plant and equipment. </a:t>
            </a:r>
          </a:p>
          <a:p>
            <a:r>
              <a:rPr lang="en-AU" dirty="0" err="1"/>
              <a:t>Komplete</a:t>
            </a:r>
            <a:r>
              <a:rPr lang="en-AU" dirty="0"/>
              <a:t> Laundry Services have identified two mutually-exclusive potential suppliers of integrated, solar-powered, water-efficient plant and equipment that it can have installed on 1 January 2012. The options offered by the two suppliers (Gascoyne and Kimberley) differ in the cost of purchase and installation, and offer completely different levels of performance for solar power generation and water efficiency. </a:t>
            </a:r>
          </a:p>
          <a:p>
            <a:r>
              <a:rPr lang="en-AU" dirty="0"/>
              <a:t>The following information has been provided by the two suppliers. </a:t>
            </a:r>
          </a:p>
          <a:p>
            <a:pPr lvl="1"/>
            <a:r>
              <a:rPr lang="en-AU" b="1" dirty="0"/>
              <a:t>Details 				Gascoyne $ 	Kimberley $ 	</a:t>
            </a:r>
          </a:p>
          <a:p>
            <a:r>
              <a:rPr lang="en-AU" sz="2200" dirty="0"/>
              <a:t>Initial cost of investment (spent on 1 January 2012</a:t>
            </a:r>
            <a:r>
              <a:rPr lang="en-AU" dirty="0"/>
              <a:t>) 		(600,000) 	(800,000) 	</a:t>
            </a:r>
          </a:p>
          <a:p>
            <a:r>
              <a:rPr lang="en-AU" dirty="0"/>
              <a:t>Net incremental cash inflows: 	</a:t>
            </a:r>
          </a:p>
          <a:p>
            <a:r>
              <a:rPr lang="en-AU" dirty="0"/>
              <a:t>• 2012 (assume received 31 December) 						240,000 		200,000 	</a:t>
            </a:r>
          </a:p>
          <a:p>
            <a:r>
              <a:rPr lang="en-AU" dirty="0"/>
              <a:t>• 2013 (assume received 31 December) 						240,000 		250,000 	</a:t>
            </a:r>
          </a:p>
          <a:p>
            <a:r>
              <a:rPr lang="en-AU" dirty="0"/>
              <a:t>• 2014 (assume received 31 December) 						240,000 		250,000 	</a:t>
            </a:r>
          </a:p>
          <a:p>
            <a:r>
              <a:rPr lang="en-AU" dirty="0"/>
              <a:t>• 2015 (assume received 31 December) 						240,000 		400,000 	</a:t>
            </a:r>
          </a:p>
          <a:p>
            <a:r>
              <a:rPr lang="en-AU" dirty="0"/>
              <a:t>• 2016 (assume received 31 December) 						240,000	 	500,000 	</a:t>
            </a:r>
          </a:p>
          <a:p>
            <a:r>
              <a:rPr lang="en-AU" dirty="0"/>
              <a:t>Residual value as at 31 December 2016 						Nil 			Nil 	</a:t>
            </a:r>
          </a:p>
          <a:p>
            <a:endParaRPr lang="en-AU" dirty="0"/>
          </a:p>
        </p:txBody>
      </p:sp>
      <p:sp>
        <p:nvSpPr>
          <p:cNvPr id="5" name="TextBox 4"/>
          <p:cNvSpPr txBox="1"/>
          <p:nvPr/>
        </p:nvSpPr>
        <p:spPr>
          <a:xfrm>
            <a:off x="9008198" y="5812879"/>
            <a:ext cx="3183802" cy="830997"/>
          </a:xfrm>
          <a:prstGeom prst="rect">
            <a:avLst/>
          </a:prstGeom>
          <a:noFill/>
        </p:spPr>
        <p:txBody>
          <a:bodyPr wrap="square" rtlCol="0">
            <a:spAutoFit/>
          </a:bodyPr>
          <a:lstStyle/>
          <a:p>
            <a:r>
              <a:rPr lang="en-AU" sz="2400" dirty="0">
                <a:solidFill>
                  <a:srgbClr val="FF0000"/>
                </a:solidFill>
              </a:rPr>
              <a:t>What is the payback period for each option?</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 y="769545"/>
            <a:ext cx="11832878" cy="2009869"/>
          </a:xfrm>
          <a:prstGeom prst="rect">
            <a:avLst/>
          </a:prstGeom>
          <a:solidFill>
            <a:schemeClr val="accent1">
              <a:alpha val="2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7" name="Rectangle 6"/>
          <p:cNvSpPr/>
          <p:nvPr/>
        </p:nvSpPr>
        <p:spPr>
          <a:xfrm>
            <a:off x="7854697" y="2551837"/>
            <a:ext cx="4055135" cy="1754326"/>
          </a:xfrm>
          <a:prstGeom prst="rect">
            <a:avLst/>
          </a:prstGeom>
          <a:noFill/>
        </p:spPr>
        <p:txBody>
          <a:bodyPr wrap="squar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54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Relevance???</a:t>
            </a:r>
          </a:p>
        </p:txBody>
      </p:sp>
      <p:sp>
        <p:nvSpPr>
          <p:cNvPr id="6" name="Content Placeholder 2">
            <a:extLst>
              <a:ext uri="{FF2B5EF4-FFF2-40B4-BE49-F238E27FC236}">
                <a16:creationId xmlns:a16="http://schemas.microsoft.com/office/drawing/2014/main" id="{4A26BD5B-5432-3C21-CAD7-753D28019A59}"/>
              </a:ext>
            </a:extLst>
          </p:cNvPr>
          <p:cNvSpPr>
            <a:spLocks noGrp="1"/>
          </p:cNvSpPr>
          <p:nvPr>
            <p:ph idx="1"/>
          </p:nvPr>
        </p:nvSpPr>
        <p:spPr>
          <a:xfrm>
            <a:off x="0" y="881336"/>
            <a:ext cx="11508463" cy="5976664"/>
          </a:xfrm>
        </p:spPr>
        <p:txBody>
          <a:bodyPr>
            <a:normAutofit fontScale="92500" lnSpcReduction="20000"/>
          </a:bodyPr>
          <a:lstStyle/>
          <a:p>
            <a:r>
              <a:rPr lang="en-AU" dirty="0" err="1"/>
              <a:t>Komplete</a:t>
            </a:r>
            <a:r>
              <a:rPr lang="en-AU" dirty="0"/>
              <a:t> Laundry Services provides commercial laundry services to hospitality businesses and health organisations. It is expected that charges for water and power will increase in the future and the company has decided to investigate the acquisition of greener laundry plant and equipment. </a:t>
            </a:r>
          </a:p>
          <a:p>
            <a:r>
              <a:rPr lang="en-AU" dirty="0" err="1"/>
              <a:t>Komplete</a:t>
            </a:r>
            <a:r>
              <a:rPr lang="en-AU" dirty="0"/>
              <a:t> Laundry Services have identified two mutually-exclusive potential suppliers of integrated, solar-powered, water-efficient plant and equipment that it can have installed on 1 January 2012. The options offered by the two suppliers (Gascoyne and Kimberley) differ in the cost of purchase and installation, and offer completely different levels of performance for solar power generation and water efficiency. </a:t>
            </a:r>
          </a:p>
          <a:p>
            <a:r>
              <a:rPr lang="en-AU" dirty="0"/>
              <a:t>The following information has been provided by the two suppliers. </a:t>
            </a:r>
          </a:p>
          <a:p>
            <a:endParaRPr lang="en-AU" dirty="0"/>
          </a:p>
          <a:p>
            <a:endParaRPr lang="en-AU" dirty="0"/>
          </a:p>
          <a:p>
            <a:pPr lvl="1"/>
            <a:r>
              <a:rPr lang="en-AU" b="1" dirty="0"/>
              <a:t>Details 												Gascoyne $ 	Kimberley $ 	</a:t>
            </a:r>
          </a:p>
          <a:p>
            <a:r>
              <a:rPr lang="en-AU" sz="2200" dirty="0"/>
              <a:t>Initial cost of investment (spent on 1 January 2012</a:t>
            </a:r>
            <a:r>
              <a:rPr lang="en-AU" dirty="0"/>
              <a:t>) 		(600,000) 	(800,000) 	</a:t>
            </a:r>
          </a:p>
          <a:p>
            <a:r>
              <a:rPr lang="en-AU" dirty="0"/>
              <a:t>Net incremental cash inflows: 	</a:t>
            </a:r>
          </a:p>
          <a:p>
            <a:r>
              <a:rPr lang="en-AU" dirty="0"/>
              <a:t>• 2012 (assume received 31 December) 						240,000 		200,000 	</a:t>
            </a:r>
          </a:p>
          <a:p>
            <a:r>
              <a:rPr lang="en-AU" dirty="0"/>
              <a:t>• 2013 (assume received 31 December) 						240,000 		250,000 	</a:t>
            </a:r>
          </a:p>
          <a:p>
            <a:r>
              <a:rPr lang="en-AU" dirty="0"/>
              <a:t>• 2014 (assume received 31 December) 						240,000 		250,000 	</a:t>
            </a:r>
          </a:p>
          <a:p>
            <a:r>
              <a:rPr lang="en-AU" dirty="0"/>
              <a:t>• 2015 (assume received 31 December) 						240,000 		400,000 	</a:t>
            </a:r>
          </a:p>
          <a:p>
            <a:r>
              <a:rPr lang="en-AU" dirty="0"/>
              <a:t>• 2016 (assume received 31 December) 						240,000	 	500,000 	</a:t>
            </a:r>
          </a:p>
          <a:p>
            <a:r>
              <a:rPr lang="en-AU" dirty="0"/>
              <a:t>Residual value as at 31 December 2016 						Nil 			Nil 	</a:t>
            </a:r>
          </a:p>
          <a:p>
            <a:endParaRPr lang="en-AU"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01694" y="-434566"/>
            <a:ext cx="9442778" cy="6743886"/>
          </a:xfrm>
        </p:spPr>
        <p:txBody>
          <a:bodyPr>
            <a:normAutofit/>
          </a:bodyPr>
          <a:lstStyle/>
          <a:p>
            <a:pPr lvl="1"/>
            <a:r>
              <a:rPr lang="en-AU" sz="1800" b="1" dirty="0"/>
              <a:t>Details 								Gascoyne $ 	Kimberley $ 	</a:t>
            </a:r>
          </a:p>
          <a:p>
            <a:r>
              <a:rPr lang="en-AU" sz="1400" dirty="0"/>
              <a:t>Initial cost of investment (spent on 1 January 2012) </a:t>
            </a:r>
            <a:r>
              <a:rPr lang="en-AU" sz="1800" dirty="0"/>
              <a:t>	(600,000) 	(800,000) 	</a:t>
            </a:r>
          </a:p>
          <a:p>
            <a:r>
              <a:rPr lang="en-AU" sz="1800" dirty="0"/>
              <a:t>Net incremental cash inflows: 	</a:t>
            </a:r>
          </a:p>
          <a:p>
            <a:r>
              <a:rPr lang="en-AU" sz="1800" dirty="0"/>
              <a:t>• 2012 (assume received 31 December) 	240,000 		200,000 	</a:t>
            </a:r>
          </a:p>
          <a:p>
            <a:r>
              <a:rPr lang="en-AU" sz="1800" dirty="0"/>
              <a:t>• 2013 (assume received 31 December) 	240,000 		250,000 	</a:t>
            </a:r>
          </a:p>
          <a:p>
            <a:r>
              <a:rPr lang="en-AU" sz="1800" dirty="0"/>
              <a:t>• 2014 (assume received 31 December) 	240,000 		250,000 	</a:t>
            </a:r>
          </a:p>
          <a:p>
            <a:r>
              <a:rPr lang="en-AU" sz="1800" dirty="0"/>
              <a:t>• 2015 (assume received 31 December) 	240,000 		400,000 	</a:t>
            </a:r>
          </a:p>
          <a:p>
            <a:r>
              <a:rPr lang="en-AU" sz="1800" dirty="0"/>
              <a:t>• 2016 (assume received 31 December) 	240,000	 	500,000 	</a:t>
            </a:r>
          </a:p>
          <a:p>
            <a:r>
              <a:rPr lang="en-AU" sz="1800" dirty="0"/>
              <a:t>Residual value as at 31 December 2016 	Nil 			Nil </a:t>
            </a:r>
            <a:r>
              <a:rPr lang="en-AU" dirty="0"/>
              <a:t>	</a:t>
            </a:r>
          </a:p>
          <a:p>
            <a:endParaRPr lang="en-AU" dirty="0"/>
          </a:p>
        </p:txBody>
      </p:sp>
      <p:sp>
        <p:nvSpPr>
          <p:cNvPr id="4" name="Rectangle 3"/>
          <p:cNvSpPr/>
          <p:nvPr/>
        </p:nvSpPr>
        <p:spPr>
          <a:xfrm>
            <a:off x="5519936" y="1193394"/>
            <a:ext cx="1080120" cy="3414820"/>
          </a:xfrm>
          <a:prstGeom prst="rect">
            <a:avLst/>
          </a:prstGeom>
          <a:solidFill>
            <a:srgbClr val="FFFF00">
              <a:alpha val="52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 name="TextBox 6"/>
          <p:cNvSpPr txBox="1"/>
          <p:nvPr/>
        </p:nvSpPr>
        <p:spPr>
          <a:xfrm>
            <a:off x="1586237" y="5320602"/>
            <a:ext cx="9442778" cy="954107"/>
          </a:xfrm>
          <a:prstGeom prst="rect">
            <a:avLst/>
          </a:prstGeom>
          <a:noFill/>
        </p:spPr>
        <p:txBody>
          <a:bodyPr wrap="none" rtlCol="0">
            <a:spAutoFit/>
          </a:bodyPr>
          <a:lstStyle/>
          <a:p>
            <a:r>
              <a:rPr lang="en-AU" sz="2800" dirty="0">
                <a:solidFill>
                  <a:srgbClr val="FF0000"/>
                </a:solidFill>
              </a:rPr>
              <a:t>Look to see if the cash inflows are either the same each year </a:t>
            </a:r>
          </a:p>
          <a:p>
            <a:r>
              <a:rPr lang="en-AU" sz="2800" dirty="0">
                <a:solidFill>
                  <a:srgbClr val="FF0000"/>
                </a:solidFill>
              </a:rPr>
              <a:t>or differ each year.</a:t>
            </a:r>
          </a:p>
        </p:txBody>
      </p:sp>
      <p:sp>
        <p:nvSpPr>
          <p:cNvPr id="8" name="Rectangle 7"/>
          <p:cNvSpPr/>
          <p:nvPr/>
        </p:nvSpPr>
        <p:spPr>
          <a:xfrm>
            <a:off x="6764727" y="1193394"/>
            <a:ext cx="1274750" cy="3414820"/>
          </a:xfrm>
          <a:prstGeom prst="rect">
            <a:avLst/>
          </a:prstGeom>
          <a:solidFill>
            <a:schemeClr val="accent2">
              <a:lumMod val="20000"/>
              <a:lumOff val="80000"/>
              <a:alpha val="49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1200" y="332656"/>
            <a:ext cx="8363272" cy="5976664"/>
          </a:xfrm>
        </p:spPr>
        <p:txBody>
          <a:bodyPr>
            <a:normAutofit/>
          </a:bodyPr>
          <a:lstStyle/>
          <a:p>
            <a:pPr lvl="1"/>
            <a:r>
              <a:rPr lang="en-AU" sz="1800" b="1" dirty="0"/>
              <a:t>Details 								Gascoyne $ 	Kimberley $ 	</a:t>
            </a:r>
          </a:p>
          <a:p>
            <a:r>
              <a:rPr lang="en-AU" sz="1400" dirty="0"/>
              <a:t>Initial cost of investment (spent on 1 January 2012) </a:t>
            </a:r>
            <a:r>
              <a:rPr lang="en-AU" sz="1800" dirty="0"/>
              <a:t>	(600,000) 	(800,000) 	</a:t>
            </a:r>
          </a:p>
          <a:p>
            <a:r>
              <a:rPr lang="en-AU" sz="1800" dirty="0"/>
              <a:t>Net incremental cash inflows: 	</a:t>
            </a:r>
          </a:p>
          <a:p>
            <a:r>
              <a:rPr lang="en-AU" sz="1800" dirty="0"/>
              <a:t>• 2012 (assume received 31 December) 	240,000 		200,000 	</a:t>
            </a:r>
          </a:p>
          <a:p>
            <a:r>
              <a:rPr lang="en-AU" sz="1800" dirty="0"/>
              <a:t>• 2013 (assume received 31 December) 	240,000 		250,000 	</a:t>
            </a:r>
          </a:p>
          <a:p>
            <a:r>
              <a:rPr lang="en-AU" sz="1800" dirty="0"/>
              <a:t>• 2014 (assume received 31 December) 	240,000 		250,000 	</a:t>
            </a:r>
          </a:p>
          <a:p>
            <a:r>
              <a:rPr lang="en-AU" sz="1800" dirty="0"/>
              <a:t>• 2015 (assume received 31 December) 	240,000 		400,000 	</a:t>
            </a:r>
          </a:p>
          <a:p>
            <a:r>
              <a:rPr lang="en-AU" sz="1800" dirty="0"/>
              <a:t>• 2016 (assume received 31 December) 	240,000	 	500,000 	</a:t>
            </a:r>
          </a:p>
          <a:p>
            <a:r>
              <a:rPr lang="en-AU" sz="1800" dirty="0"/>
              <a:t>Residual value as at 31 December 2016 	Nil 			Nil </a:t>
            </a:r>
            <a:r>
              <a:rPr lang="en-AU" dirty="0"/>
              <a:t>	</a:t>
            </a:r>
          </a:p>
          <a:p>
            <a:endParaRPr lang="en-AU" dirty="0"/>
          </a:p>
        </p:txBody>
      </p:sp>
      <p:sp>
        <p:nvSpPr>
          <p:cNvPr id="4" name="Rectangle 3"/>
          <p:cNvSpPr/>
          <p:nvPr/>
        </p:nvSpPr>
        <p:spPr>
          <a:xfrm>
            <a:off x="6600055" y="1582693"/>
            <a:ext cx="1080119" cy="3623049"/>
          </a:xfrm>
          <a:prstGeom prst="rect">
            <a:avLst/>
          </a:prstGeom>
          <a:solidFill>
            <a:srgbClr val="FFFF00">
              <a:alpha val="52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7" name="TextBox 6"/>
          <p:cNvSpPr txBox="1"/>
          <p:nvPr/>
        </p:nvSpPr>
        <p:spPr>
          <a:xfrm>
            <a:off x="1595291" y="5684812"/>
            <a:ext cx="8196988" cy="523220"/>
          </a:xfrm>
          <a:prstGeom prst="rect">
            <a:avLst/>
          </a:prstGeom>
          <a:noFill/>
        </p:spPr>
        <p:txBody>
          <a:bodyPr wrap="none" rtlCol="0">
            <a:spAutoFit/>
          </a:bodyPr>
          <a:lstStyle/>
          <a:p>
            <a:r>
              <a:rPr lang="en-AU" sz="2800" dirty="0">
                <a:solidFill>
                  <a:srgbClr val="FF0000"/>
                </a:solidFill>
              </a:rPr>
              <a:t>Let’s look at the Gascoyne option which is the same?</a:t>
            </a:r>
          </a:p>
        </p:txBody>
      </p:sp>
      <p:sp>
        <p:nvSpPr>
          <p:cNvPr id="8" name="Rectangle 7"/>
          <p:cNvSpPr/>
          <p:nvPr/>
        </p:nvSpPr>
        <p:spPr>
          <a:xfrm>
            <a:off x="7932202" y="1582692"/>
            <a:ext cx="1148423" cy="3623049"/>
          </a:xfrm>
          <a:prstGeom prst="rect">
            <a:avLst/>
          </a:prstGeom>
          <a:solidFill>
            <a:schemeClr val="accent2">
              <a:alpha val="49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1200" y="332656"/>
            <a:ext cx="8363272" cy="5976664"/>
          </a:xfrm>
        </p:spPr>
        <p:txBody>
          <a:bodyPr>
            <a:normAutofit/>
          </a:bodyPr>
          <a:lstStyle/>
          <a:p>
            <a:pPr lvl="1"/>
            <a:r>
              <a:rPr lang="en-AU" sz="1800" b="1" dirty="0"/>
              <a:t>Details 								Gascoyne $ 	Kimberley $ 	</a:t>
            </a:r>
          </a:p>
          <a:p>
            <a:r>
              <a:rPr lang="en-AU" sz="1400" dirty="0"/>
              <a:t>Initial cost of investment (spent on 1 January 2012) </a:t>
            </a:r>
            <a:r>
              <a:rPr lang="en-AU" sz="1800" dirty="0"/>
              <a:t>	(600,000) 	(800,000) 	</a:t>
            </a:r>
          </a:p>
          <a:p>
            <a:r>
              <a:rPr lang="en-AU" sz="1800" dirty="0"/>
              <a:t>Net incremental cash inflows: 	</a:t>
            </a:r>
          </a:p>
          <a:p>
            <a:r>
              <a:rPr lang="en-AU" sz="1800" dirty="0"/>
              <a:t>• 2012 (assume received 31 December) 	240,000 		200,000 	</a:t>
            </a:r>
          </a:p>
          <a:p>
            <a:r>
              <a:rPr lang="en-AU" sz="1800" dirty="0"/>
              <a:t>• 2013 (assume received 31 December) 	240,000 		250,000 	</a:t>
            </a:r>
          </a:p>
          <a:p>
            <a:r>
              <a:rPr lang="en-AU" sz="1800" dirty="0"/>
              <a:t>• 2014 (assume received 31 December) 	240,000 		250,000 	</a:t>
            </a:r>
          </a:p>
          <a:p>
            <a:r>
              <a:rPr lang="en-AU" sz="1800" dirty="0"/>
              <a:t>• 2015 (assume received 31 December) 	240,000 		400,000 	</a:t>
            </a:r>
          </a:p>
          <a:p>
            <a:r>
              <a:rPr lang="en-AU" sz="1800" dirty="0"/>
              <a:t>• 2016 (assume received 31 December) 	240,000	 	500,000 	</a:t>
            </a:r>
          </a:p>
          <a:p>
            <a:r>
              <a:rPr lang="en-AU" sz="1800" dirty="0"/>
              <a:t>Residual value as at 31 December 2016 	Nil 			Nil </a:t>
            </a:r>
            <a:r>
              <a:rPr lang="en-AU" dirty="0"/>
              <a:t>	</a:t>
            </a:r>
          </a:p>
          <a:p>
            <a:endParaRPr lang="en-AU" dirty="0"/>
          </a:p>
        </p:txBody>
      </p:sp>
      <p:sp>
        <p:nvSpPr>
          <p:cNvPr id="4" name="Rectangle 3"/>
          <p:cNvSpPr/>
          <p:nvPr/>
        </p:nvSpPr>
        <p:spPr>
          <a:xfrm>
            <a:off x="6473307" y="1546478"/>
            <a:ext cx="1276459" cy="3496301"/>
          </a:xfrm>
          <a:prstGeom prst="rect">
            <a:avLst/>
          </a:prstGeom>
          <a:solidFill>
            <a:srgbClr val="FFFF00">
              <a:alpha val="52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 name="Rectangle 7"/>
          <p:cNvSpPr/>
          <p:nvPr/>
        </p:nvSpPr>
        <p:spPr>
          <a:xfrm>
            <a:off x="7966999" y="1546478"/>
            <a:ext cx="1186054" cy="3496300"/>
          </a:xfrm>
          <a:prstGeom prst="rect">
            <a:avLst/>
          </a:prstGeom>
          <a:solidFill>
            <a:schemeClr val="accent2">
              <a:alpha val="49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Rectangle 5"/>
          <p:cNvSpPr/>
          <p:nvPr/>
        </p:nvSpPr>
        <p:spPr>
          <a:xfrm>
            <a:off x="3876836" y="5347951"/>
            <a:ext cx="4572000" cy="1384995"/>
          </a:xfrm>
          <a:prstGeom prst="rect">
            <a:avLst/>
          </a:prstGeom>
        </p:spPr>
        <p:txBody>
          <a:bodyPr>
            <a:spAutoFit/>
          </a:bodyPr>
          <a:lstStyle/>
          <a:p>
            <a:r>
              <a:rPr lang="en-AU" sz="2800" dirty="0">
                <a:solidFill>
                  <a:srgbClr val="FF0000"/>
                </a:solidFill>
              </a:rPr>
              <a:t>$600,000 </a:t>
            </a:r>
            <a:r>
              <a:rPr lang="en-AU" sz="2800" b="1" dirty="0">
                <a:solidFill>
                  <a:srgbClr val="FF0000"/>
                </a:solidFill>
              </a:rPr>
              <a:t>(2) /$240,000 (2) </a:t>
            </a:r>
          </a:p>
          <a:p>
            <a:r>
              <a:rPr lang="en-AU" sz="2800" dirty="0">
                <a:solidFill>
                  <a:srgbClr val="FF0000"/>
                </a:solidFill>
              </a:rPr>
              <a:t>= 2.5 years </a:t>
            </a:r>
          </a:p>
          <a:p>
            <a:r>
              <a:rPr lang="en-AU" sz="2800" dirty="0">
                <a:solidFill>
                  <a:srgbClr val="FF0000"/>
                </a:solidFill>
              </a:rPr>
              <a:t>= 2 years and 6 months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1200" y="332656"/>
            <a:ext cx="8363272" cy="5976664"/>
          </a:xfrm>
        </p:spPr>
        <p:txBody>
          <a:bodyPr>
            <a:normAutofit/>
          </a:bodyPr>
          <a:lstStyle/>
          <a:p>
            <a:pPr lvl="1"/>
            <a:r>
              <a:rPr lang="en-AU" sz="1800" b="1" dirty="0"/>
              <a:t>Details 								Gascoyne $ 	Kimberley $ 	</a:t>
            </a:r>
          </a:p>
          <a:p>
            <a:r>
              <a:rPr lang="en-AU" sz="1400" dirty="0"/>
              <a:t>Initial cost of investment (spent on 1 January 2012) </a:t>
            </a:r>
            <a:r>
              <a:rPr lang="en-AU" sz="1800" dirty="0"/>
              <a:t>	(600,000) 	(800,000) 	</a:t>
            </a:r>
          </a:p>
          <a:p>
            <a:r>
              <a:rPr lang="en-AU" sz="1800" dirty="0"/>
              <a:t>Net incremental cash inflows: 	</a:t>
            </a:r>
          </a:p>
          <a:p>
            <a:r>
              <a:rPr lang="en-AU" sz="1800" dirty="0"/>
              <a:t>• 2012 (assume received 31 December) 	240,000 		200,000 	</a:t>
            </a:r>
          </a:p>
          <a:p>
            <a:r>
              <a:rPr lang="en-AU" sz="1800" dirty="0"/>
              <a:t>• 2013 (assume received 31 December) 	240,000 		250,000 	</a:t>
            </a:r>
          </a:p>
          <a:p>
            <a:r>
              <a:rPr lang="en-AU" sz="1800" dirty="0"/>
              <a:t>• 2014 (assume received 31 December) 	240,000 		250,000 	</a:t>
            </a:r>
          </a:p>
          <a:p>
            <a:r>
              <a:rPr lang="en-AU" sz="1800" dirty="0"/>
              <a:t>• 2015 (assume received 31 December) 	240,000 		400,000 	</a:t>
            </a:r>
          </a:p>
          <a:p>
            <a:r>
              <a:rPr lang="en-AU" sz="1800" dirty="0"/>
              <a:t>• 2016 (assume received 31 December) 	240,000	 	500,000 	</a:t>
            </a:r>
          </a:p>
          <a:p>
            <a:r>
              <a:rPr lang="en-AU" sz="1800" dirty="0"/>
              <a:t>Residual value as at 31 December 2016 	Nil 			Nil </a:t>
            </a:r>
            <a:r>
              <a:rPr lang="en-AU" dirty="0"/>
              <a:t>	</a:t>
            </a:r>
          </a:p>
          <a:p>
            <a:endParaRPr lang="en-AU" dirty="0"/>
          </a:p>
        </p:txBody>
      </p:sp>
      <p:sp>
        <p:nvSpPr>
          <p:cNvPr id="4" name="Rectangle 3"/>
          <p:cNvSpPr/>
          <p:nvPr/>
        </p:nvSpPr>
        <p:spPr>
          <a:xfrm>
            <a:off x="6572895" y="1627960"/>
            <a:ext cx="1167818" cy="3487248"/>
          </a:xfrm>
          <a:prstGeom prst="rect">
            <a:avLst/>
          </a:prstGeom>
          <a:solidFill>
            <a:srgbClr val="FFFF00">
              <a:alpha val="52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 name="TextBox 6"/>
          <p:cNvSpPr txBox="1"/>
          <p:nvPr/>
        </p:nvSpPr>
        <p:spPr>
          <a:xfrm>
            <a:off x="1540970" y="5517232"/>
            <a:ext cx="8820941" cy="523220"/>
          </a:xfrm>
          <a:prstGeom prst="rect">
            <a:avLst/>
          </a:prstGeom>
          <a:noFill/>
        </p:spPr>
        <p:txBody>
          <a:bodyPr wrap="none" rtlCol="0">
            <a:spAutoFit/>
          </a:bodyPr>
          <a:lstStyle/>
          <a:p>
            <a:r>
              <a:rPr lang="en-AU" sz="2800" dirty="0">
                <a:solidFill>
                  <a:srgbClr val="FF0000"/>
                </a:solidFill>
              </a:rPr>
              <a:t>Let’s look at the Kimberley option which is not the same?</a:t>
            </a:r>
          </a:p>
        </p:txBody>
      </p:sp>
      <p:sp>
        <p:nvSpPr>
          <p:cNvPr id="8" name="Rectangle 7"/>
          <p:cNvSpPr/>
          <p:nvPr/>
        </p:nvSpPr>
        <p:spPr>
          <a:xfrm>
            <a:off x="7976390" y="1627960"/>
            <a:ext cx="1080120" cy="3487248"/>
          </a:xfrm>
          <a:prstGeom prst="rect">
            <a:avLst/>
          </a:prstGeom>
          <a:solidFill>
            <a:schemeClr val="accent2">
              <a:alpha val="49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356D93-04F9-7BD1-231B-EDA4B52C91DF}"/>
              </a:ext>
            </a:extLst>
          </p:cNvPr>
          <p:cNvSpPr>
            <a:spLocks noGrp="1"/>
          </p:cNvSpPr>
          <p:nvPr>
            <p:ph type="title"/>
          </p:nvPr>
        </p:nvSpPr>
        <p:spPr>
          <a:xfrm>
            <a:off x="369944" y="-22835"/>
            <a:ext cx="11029616" cy="492901"/>
          </a:xfrm>
        </p:spPr>
        <p:txBody>
          <a:bodyPr>
            <a:normAutofit fontScale="90000"/>
          </a:bodyPr>
          <a:lstStyle/>
          <a:p>
            <a:r>
              <a:rPr lang="en-AU" dirty="0"/>
              <a:t>ACCOUNTING CARDS</a:t>
            </a:r>
          </a:p>
        </p:txBody>
      </p:sp>
      <p:graphicFrame>
        <p:nvGraphicFramePr>
          <p:cNvPr id="4" name="Content Placeholder 3">
            <a:extLst>
              <a:ext uri="{FF2B5EF4-FFF2-40B4-BE49-F238E27FC236}">
                <a16:creationId xmlns:a16="http://schemas.microsoft.com/office/drawing/2014/main" id="{D08C2FB7-82C0-7770-EF70-4954329942FC}"/>
              </a:ext>
            </a:extLst>
          </p:cNvPr>
          <p:cNvGraphicFramePr>
            <a:graphicFrameLocks noGrp="1"/>
          </p:cNvGraphicFramePr>
          <p:nvPr>
            <p:ph idx="1"/>
            <p:extLst>
              <p:ext uri="{D42A27DB-BD31-4B8C-83A1-F6EECF244321}">
                <p14:modId xmlns:p14="http://schemas.microsoft.com/office/powerpoint/2010/main" val="3101562629"/>
              </p:ext>
            </p:extLst>
          </p:nvPr>
        </p:nvGraphicFramePr>
        <p:xfrm>
          <a:off x="454442" y="838687"/>
          <a:ext cx="7068987" cy="5915196"/>
        </p:xfrm>
        <a:graphic>
          <a:graphicData uri="http://schemas.openxmlformats.org/drawingml/2006/table">
            <a:tbl>
              <a:tblPr firstRow="1" bandRow="1">
                <a:tableStyleId>{5C22544A-7EE6-4342-B048-85BDC9FD1C3A}</a:tableStyleId>
              </a:tblPr>
              <a:tblGrid>
                <a:gridCol w="3473201">
                  <a:extLst>
                    <a:ext uri="{9D8B030D-6E8A-4147-A177-3AD203B41FA5}">
                      <a16:colId xmlns:a16="http://schemas.microsoft.com/office/drawing/2014/main" val="4101039547"/>
                    </a:ext>
                  </a:extLst>
                </a:gridCol>
                <a:gridCol w="1773870">
                  <a:extLst>
                    <a:ext uri="{9D8B030D-6E8A-4147-A177-3AD203B41FA5}">
                      <a16:colId xmlns:a16="http://schemas.microsoft.com/office/drawing/2014/main" val="2758484097"/>
                    </a:ext>
                  </a:extLst>
                </a:gridCol>
                <a:gridCol w="1821916">
                  <a:extLst>
                    <a:ext uri="{9D8B030D-6E8A-4147-A177-3AD203B41FA5}">
                      <a16:colId xmlns:a16="http://schemas.microsoft.com/office/drawing/2014/main" val="1805554284"/>
                    </a:ext>
                  </a:extLst>
                </a:gridCol>
              </a:tblGrid>
              <a:tr h="985866">
                <a:tc>
                  <a:txBody>
                    <a:bodyPr/>
                    <a:lstStyle/>
                    <a:p>
                      <a:r>
                        <a:rPr lang="en-AU" sz="3200" dirty="0"/>
                        <a:t>Account Type</a:t>
                      </a:r>
                    </a:p>
                  </a:txBody>
                  <a:tcPr/>
                </a:tc>
                <a:tc>
                  <a:txBody>
                    <a:bodyPr/>
                    <a:lstStyle/>
                    <a:p>
                      <a:r>
                        <a:rPr lang="en-AU" sz="3200" dirty="0"/>
                        <a:t>Debit</a:t>
                      </a:r>
                    </a:p>
                  </a:txBody>
                  <a:tcPr/>
                </a:tc>
                <a:tc>
                  <a:txBody>
                    <a:bodyPr/>
                    <a:lstStyle/>
                    <a:p>
                      <a:r>
                        <a:rPr lang="en-AU" sz="3200" dirty="0"/>
                        <a:t>Credit</a:t>
                      </a:r>
                    </a:p>
                  </a:txBody>
                  <a:tcPr/>
                </a:tc>
                <a:extLst>
                  <a:ext uri="{0D108BD9-81ED-4DB2-BD59-A6C34878D82A}">
                    <a16:rowId xmlns:a16="http://schemas.microsoft.com/office/drawing/2014/main" val="3433842164"/>
                  </a:ext>
                </a:extLst>
              </a:tr>
              <a:tr h="985866">
                <a:tc>
                  <a:txBody>
                    <a:bodyPr/>
                    <a:lstStyle/>
                    <a:p>
                      <a:r>
                        <a:rPr lang="en-AU" sz="3200" dirty="0"/>
                        <a:t>Asset</a:t>
                      </a:r>
                    </a:p>
                  </a:txBody>
                  <a:tcPr/>
                </a:tc>
                <a:tc>
                  <a:txBody>
                    <a:bodyPr/>
                    <a:lstStyle/>
                    <a:p>
                      <a:endParaRPr lang="en-AU" sz="3200" dirty="0"/>
                    </a:p>
                  </a:txBody>
                  <a:tcPr/>
                </a:tc>
                <a:tc>
                  <a:txBody>
                    <a:bodyPr/>
                    <a:lstStyle/>
                    <a:p>
                      <a:endParaRPr lang="en-AU" sz="3200" dirty="0"/>
                    </a:p>
                  </a:txBody>
                  <a:tcPr/>
                </a:tc>
                <a:extLst>
                  <a:ext uri="{0D108BD9-81ED-4DB2-BD59-A6C34878D82A}">
                    <a16:rowId xmlns:a16="http://schemas.microsoft.com/office/drawing/2014/main" val="1581814421"/>
                  </a:ext>
                </a:extLst>
              </a:tr>
              <a:tr h="985866">
                <a:tc>
                  <a:txBody>
                    <a:bodyPr/>
                    <a:lstStyle/>
                    <a:p>
                      <a:r>
                        <a:rPr lang="en-AU" sz="3200" dirty="0"/>
                        <a:t>Liability</a:t>
                      </a:r>
                    </a:p>
                  </a:txBody>
                  <a:tcPr/>
                </a:tc>
                <a:tc>
                  <a:txBody>
                    <a:bodyPr/>
                    <a:lstStyle/>
                    <a:p>
                      <a:endParaRPr lang="en-AU" sz="3200" dirty="0"/>
                    </a:p>
                  </a:txBody>
                  <a:tcPr/>
                </a:tc>
                <a:tc>
                  <a:txBody>
                    <a:bodyPr/>
                    <a:lstStyle/>
                    <a:p>
                      <a:endParaRPr lang="en-AU" sz="3200" dirty="0"/>
                    </a:p>
                  </a:txBody>
                  <a:tcPr/>
                </a:tc>
                <a:extLst>
                  <a:ext uri="{0D108BD9-81ED-4DB2-BD59-A6C34878D82A}">
                    <a16:rowId xmlns:a16="http://schemas.microsoft.com/office/drawing/2014/main" val="4069768213"/>
                  </a:ext>
                </a:extLst>
              </a:tr>
              <a:tr h="985866">
                <a:tc>
                  <a:txBody>
                    <a:bodyPr/>
                    <a:lstStyle/>
                    <a:p>
                      <a:r>
                        <a:rPr lang="en-AU" sz="3200" dirty="0"/>
                        <a:t>Equity</a:t>
                      </a:r>
                    </a:p>
                  </a:txBody>
                  <a:tcPr/>
                </a:tc>
                <a:tc>
                  <a:txBody>
                    <a:bodyPr/>
                    <a:lstStyle/>
                    <a:p>
                      <a:endParaRPr lang="en-AU" sz="3200"/>
                    </a:p>
                  </a:txBody>
                  <a:tcPr/>
                </a:tc>
                <a:tc>
                  <a:txBody>
                    <a:bodyPr/>
                    <a:lstStyle/>
                    <a:p>
                      <a:endParaRPr lang="en-AU" sz="3200"/>
                    </a:p>
                  </a:txBody>
                  <a:tcPr/>
                </a:tc>
                <a:extLst>
                  <a:ext uri="{0D108BD9-81ED-4DB2-BD59-A6C34878D82A}">
                    <a16:rowId xmlns:a16="http://schemas.microsoft.com/office/drawing/2014/main" val="3490277817"/>
                  </a:ext>
                </a:extLst>
              </a:tr>
              <a:tr h="985866">
                <a:tc>
                  <a:txBody>
                    <a:bodyPr/>
                    <a:lstStyle/>
                    <a:p>
                      <a:r>
                        <a:rPr lang="en-AU" sz="3200" dirty="0"/>
                        <a:t>Income</a:t>
                      </a:r>
                    </a:p>
                  </a:txBody>
                  <a:tcPr/>
                </a:tc>
                <a:tc>
                  <a:txBody>
                    <a:bodyPr/>
                    <a:lstStyle/>
                    <a:p>
                      <a:endParaRPr lang="en-AU" sz="3200" dirty="0"/>
                    </a:p>
                  </a:txBody>
                  <a:tcPr/>
                </a:tc>
                <a:tc>
                  <a:txBody>
                    <a:bodyPr/>
                    <a:lstStyle/>
                    <a:p>
                      <a:endParaRPr lang="en-AU" sz="3200"/>
                    </a:p>
                  </a:txBody>
                  <a:tcPr/>
                </a:tc>
                <a:extLst>
                  <a:ext uri="{0D108BD9-81ED-4DB2-BD59-A6C34878D82A}">
                    <a16:rowId xmlns:a16="http://schemas.microsoft.com/office/drawing/2014/main" val="1711103378"/>
                  </a:ext>
                </a:extLst>
              </a:tr>
              <a:tr h="985866">
                <a:tc>
                  <a:txBody>
                    <a:bodyPr/>
                    <a:lstStyle/>
                    <a:p>
                      <a:r>
                        <a:rPr lang="en-AU" sz="3200" dirty="0"/>
                        <a:t>Expense</a:t>
                      </a:r>
                    </a:p>
                  </a:txBody>
                  <a:tcPr/>
                </a:tc>
                <a:tc>
                  <a:txBody>
                    <a:bodyPr/>
                    <a:lstStyle/>
                    <a:p>
                      <a:endParaRPr lang="en-AU" sz="3200"/>
                    </a:p>
                  </a:txBody>
                  <a:tcPr/>
                </a:tc>
                <a:tc>
                  <a:txBody>
                    <a:bodyPr/>
                    <a:lstStyle/>
                    <a:p>
                      <a:endParaRPr lang="en-AU" sz="3200" dirty="0"/>
                    </a:p>
                  </a:txBody>
                  <a:tcPr/>
                </a:tc>
                <a:extLst>
                  <a:ext uri="{0D108BD9-81ED-4DB2-BD59-A6C34878D82A}">
                    <a16:rowId xmlns:a16="http://schemas.microsoft.com/office/drawing/2014/main" val="4161437453"/>
                  </a:ext>
                </a:extLst>
              </a:tr>
            </a:tbl>
          </a:graphicData>
        </a:graphic>
      </p:graphicFrame>
      <p:sp>
        <p:nvSpPr>
          <p:cNvPr id="5" name="Arrow: Down 4">
            <a:extLst>
              <a:ext uri="{FF2B5EF4-FFF2-40B4-BE49-F238E27FC236}">
                <a16:creationId xmlns:a16="http://schemas.microsoft.com/office/drawing/2014/main" id="{7BC0C286-36DA-2685-9DFD-BC3C33277342}"/>
              </a:ext>
            </a:extLst>
          </p:cNvPr>
          <p:cNvSpPr/>
          <p:nvPr/>
        </p:nvSpPr>
        <p:spPr>
          <a:xfrm>
            <a:off x="6337421" y="1942276"/>
            <a:ext cx="386149" cy="797579"/>
          </a:xfrm>
          <a:prstGeom prst="down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Arrow: Down 5">
            <a:extLst>
              <a:ext uri="{FF2B5EF4-FFF2-40B4-BE49-F238E27FC236}">
                <a16:creationId xmlns:a16="http://schemas.microsoft.com/office/drawing/2014/main" id="{60975935-AA8E-00A3-F360-392081A94D35}"/>
              </a:ext>
            </a:extLst>
          </p:cNvPr>
          <p:cNvSpPr/>
          <p:nvPr/>
        </p:nvSpPr>
        <p:spPr>
          <a:xfrm>
            <a:off x="4559921" y="2899272"/>
            <a:ext cx="386149" cy="797579"/>
          </a:xfrm>
          <a:prstGeom prst="down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 name="Arrow: Down 6">
            <a:extLst>
              <a:ext uri="{FF2B5EF4-FFF2-40B4-BE49-F238E27FC236}">
                <a16:creationId xmlns:a16="http://schemas.microsoft.com/office/drawing/2014/main" id="{2F30B345-CC25-82D8-F257-F57E8A58DFCB}"/>
              </a:ext>
            </a:extLst>
          </p:cNvPr>
          <p:cNvSpPr/>
          <p:nvPr/>
        </p:nvSpPr>
        <p:spPr>
          <a:xfrm>
            <a:off x="4559921" y="3899653"/>
            <a:ext cx="386149" cy="797579"/>
          </a:xfrm>
          <a:prstGeom prst="down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 name="Arrow: Down 7">
            <a:extLst>
              <a:ext uri="{FF2B5EF4-FFF2-40B4-BE49-F238E27FC236}">
                <a16:creationId xmlns:a16="http://schemas.microsoft.com/office/drawing/2014/main" id="{C33848B5-34F0-2D0D-B8D6-6AA348A00F23}"/>
              </a:ext>
            </a:extLst>
          </p:cNvPr>
          <p:cNvSpPr/>
          <p:nvPr/>
        </p:nvSpPr>
        <p:spPr>
          <a:xfrm>
            <a:off x="4559922" y="4900034"/>
            <a:ext cx="386149" cy="797579"/>
          </a:xfrm>
          <a:prstGeom prst="down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Arrow: Down 8">
            <a:extLst>
              <a:ext uri="{FF2B5EF4-FFF2-40B4-BE49-F238E27FC236}">
                <a16:creationId xmlns:a16="http://schemas.microsoft.com/office/drawing/2014/main" id="{3684710B-0CB2-1D33-159F-6A2E8E09A036}"/>
              </a:ext>
            </a:extLst>
          </p:cNvPr>
          <p:cNvSpPr/>
          <p:nvPr/>
        </p:nvSpPr>
        <p:spPr>
          <a:xfrm>
            <a:off x="6337424" y="5881924"/>
            <a:ext cx="386149" cy="797579"/>
          </a:xfrm>
          <a:prstGeom prst="down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 name="Arrow: Down 9">
            <a:extLst>
              <a:ext uri="{FF2B5EF4-FFF2-40B4-BE49-F238E27FC236}">
                <a16:creationId xmlns:a16="http://schemas.microsoft.com/office/drawing/2014/main" id="{77583AA8-A43C-E05C-7000-B63CDFCF64B5}"/>
              </a:ext>
            </a:extLst>
          </p:cNvPr>
          <p:cNvSpPr/>
          <p:nvPr/>
        </p:nvSpPr>
        <p:spPr>
          <a:xfrm rot="10800000">
            <a:off x="4559920" y="1898891"/>
            <a:ext cx="386149" cy="797579"/>
          </a:xfrm>
          <a:prstGeom prst="downArrow">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highlight>
                <a:srgbClr val="FFFF00"/>
              </a:highlight>
            </a:endParaRPr>
          </a:p>
        </p:txBody>
      </p:sp>
      <p:sp>
        <p:nvSpPr>
          <p:cNvPr id="11" name="Arrow: Down 10">
            <a:extLst>
              <a:ext uri="{FF2B5EF4-FFF2-40B4-BE49-F238E27FC236}">
                <a16:creationId xmlns:a16="http://schemas.microsoft.com/office/drawing/2014/main" id="{56EC2FBB-5A43-CB69-A4EF-08793D7C4AF6}"/>
              </a:ext>
            </a:extLst>
          </p:cNvPr>
          <p:cNvSpPr/>
          <p:nvPr/>
        </p:nvSpPr>
        <p:spPr>
          <a:xfrm rot="10800000">
            <a:off x="6337422" y="2936255"/>
            <a:ext cx="386149" cy="797579"/>
          </a:xfrm>
          <a:prstGeom prst="downArrow">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highlight>
                <a:srgbClr val="FFFF00"/>
              </a:highlight>
            </a:endParaRPr>
          </a:p>
        </p:txBody>
      </p:sp>
      <p:sp>
        <p:nvSpPr>
          <p:cNvPr id="12" name="Arrow: Down 11">
            <a:extLst>
              <a:ext uri="{FF2B5EF4-FFF2-40B4-BE49-F238E27FC236}">
                <a16:creationId xmlns:a16="http://schemas.microsoft.com/office/drawing/2014/main" id="{8AE4E04F-9A76-5F45-6768-12A1EAA606F1}"/>
              </a:ext>
            </a:extLst>
          </p:cNvPr>
          <p:cNvSpPr/>
          <p:nvPr/>
        </p:nvSpPr>
        <p:spPr>
          <a:xfrm rot="10800000">
            <a:off x="6337423" y="3918145"/>
            <a:ext cx="386149" cy="797579"/>
          </a:xfrm>
          <a:prstGeom prst="downArrow">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highlight>
                <a:srgbClr val="FFFF00"/>
              </a:highlight>
            </a:endParaRPr>
          </a:p>
        </p:txBody>
      </p:sp>
      <p:sp>
        <p:nvSpPr>
          <p:cNvPr id="13" name="Arrow: Down 12">
            <a:extLst>
              <a:ext uri="{FF2B5EF4-FFF2-40B4-BE49-F238E27FC236}">
                <a16:creationId xmlns:a16="http://schemas.microsoft.com/office/drawing/2014/main" id="{B8184CC0-C50E-34E4-472D-6898D798872D}"/>
              </a:ext>
            </a:extLst>
          </p:cNvPr>
          <p:cNvSpPr/>
          <p:nvPr/>
        </p:nvSpPr>
        <p:spPr>
          <a:xfrm rot="10800000">
            <a:off x="6337423" y="4900034"/>
            <a:ext cx="386149" cy="797579"/>
          </a:xfrm>
          <a:prstGeom prst="downArrow">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highlight>
                <a:srgbClr val="FFFF00"/>
              </a:highlight>
            </a:endParaRPr>
          </a:p>
        </p:txBody>
      </p:sp>
      <p:sp>
        <p:nvSpPr>
          <p:cNvPr id="14" name="Arrow: Down 13">
            <a:extLst>
              <a:ext uri="{FF2B5EF4-FFF2-40B4-BE49-F238E27FC236}">
                <a16:creationId xmlns:a16="http://schemas.microsoft.com/office/drawing/2014/main" id="{AC2AE8D6-5586-BDCE-3F00-04BBABA01D4B}"/>
              </a:ext>
            </a:extLst>
          </p:cNvPr>
          <p:cNvSpPr/>
          <p:nvPr/>
        </p:nvSpPr>
        <p:spPr>
          <a:xfrm rot="10800000">
            <a:off x="4559923" y="5900415"/>
            <a:ext cx="386149" cy="797579"/>
          </a:xfrm>
          <a:prstGeom prst="downArrow">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highlight>
                <a:srgbClr val="FFFF00"/>
              </a:highlight>
            </a:endParaRPr>
          </a:p>
        </p:txBody>
      </p:sp>
    </p:spTree>
    <p:extLst>
      <p:ext uri="{BB962C8B-B14F-4D97-AF65-F5344CB8AC3E}">
        <p14:creationId xmlns:p14="http://schemas.microsoft.com/office/powerpoint/2010/main" val="257010012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1200" y="44624"/>
            <a:ext cx="8291264" cy="3456384"/>
          </a:xfrm>
        </p:spPr>
        <p:txBody>
          <a:bodyPr>
            <a:normAutofit fontScale="92500" lnSpcReduction="10000"/>
          </a:bodyPr>
          <a:lstStyle/>
          <a:p>
            <a:pPr lvl="1"/>
            <a:r>
              <a:rPr lang="en-AU" sz="1800" b="1" dirty="0"/>
              <a:t>Details 							Gascoyne $ 	Kimberley $ 	</a:t>
            </a:r>
          </a:p>
          <a:p>
            <a:r>
              <a:rPr lang="en-AU" sz="1400" dirty="0"/>
              <a:t>Initial cost of investment (spent on 1 January 2012) </a:t>
            </a:r>
            <a:r>
              <a:rPr lang="en-AU" sz="1800" dirty="0"/>
              <a:t>	(600,000) 	(800,000) 	</a:t>
            </a:r>
          </a:p>
          <a:p>
            <a:r>
              <a:rPr lang="en-AU" sz="1800" dirty="0"/>
              <a:t>Net incremental cash inflows: 	</a:t>
            </a:r>
          </a:p>
          <a:p>
            <a:r>
              <a:rPr lang="en-AU" sz="1800" dirty="0"/>
              <a:t>• 2012 (assume received 31 December) 	240,000 		200,000 	</a:t>
            </a:r>
          </a:p>
          <a:p>
            <a:r>
              <a:rPr lang="en-AU" sz="1800" dirty="0"/>
              <a:t>• 2013 (assume received 31 December) 	240,000 		250,000 	</a:t>
            </a:r>
          </a:p>
          <a:p>
            <a:r>
              <a:rPr lang="en-AU" sz="1800" dirty="0"/>
              <a:t>• 2014 (assume received 31 December) 	240,000 		250,000 	</a:t>
            </a:r>
          </a:p>
          <a:p>
            <a:r>
              <a:rPr lang="en-AU" sz="1800" dirty="0"/>
              <a:t>• 2015 (assume received 31 December) 	240,000 		400,000 	</a:t>
            </a:r>
          </a:p>
          <a:p>
            <a:r>
              <a:rPr lang="en-AU" sz="1800" dirty="0"/>
              <a:t>• 2016 (assume received 31 December) 	240,000	 	500,000 	</a:t>
            </a:r>
          </a:p>
          <a:p>
            <a:r>
              <a:rPr lang="en-AU" sz="1800" dirty="0"/>
              <a:t>Residual value as at 31 December 2016 	Nil 			Nil </a:t>
            </a:r>
            <a:r>
              <a:rPr lang="en-AU" dirty="0"/>
              <a:t>	</a:t>
            </a:r>
          </a:p>
        </p:txBody>
      </p:sp>
      <p:sp>
        <p:nvSpPr>
          <p:cNvPr id="4" name="Rectangle 3"/>
          <p:cNvSpPr/>
          <p:nvPr/>
        </p:nvSpPr>
        <p:spPr>
          <a:xfrm>
            <a:off x="6126833" y="1124744"/>
            <a:ext cx="1080120" cy="2304256"/>
          </a:xfrm>
          <a:prstGeom prst="rect">
            <a:avLst/>
          </a:prstGeom>
          <a:solidFill>
            <a:srgbClr val="FFFF00">
              <a:alpha val="52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t>z</a:t>
            </a:r>
          </a:p>
        </p:txBody>
      </p:sp>
      <p:sp>
        <p:nvSpPr>
          <p:cNvPr id="8" name="Rectangle 7"/>
          <p:cNvSpPr/>
          <p:nvPr/>
        </p:nvSpPr>
        <p:spPr>
          <a:xfrm>
            <a:off x="7495330" y="1124744"/>
            <a:ext cx="1080120" cy="2304256"/>
          </a:xfrm>
          <a:prstGeom prst="rect">
            <a:avLst/>
          </a:prstGeom>
          <a:solidFill>
            <a:schemeClr val="accent2">
              <a:alpha val="49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aphicFrame>
        <p:nvGraphicFramePr>
          <p:cNvPr id="9" name="Table 8"/>
          <p:cNvGraphicFramePr>
            <a:graphicFrameLocks noGrp="1"/>
          </p:cNvGraphicFramePr>
          <p:nvPr/>
        </p:nvGraphicFramePr>
        <p:xfrm>
          <a:off x="2135560" y="3567296"/>
          <a:ext cx="7560840" cy="3179792"/>
        </p:xfrm>
        <a:graphic>
          <a:graphicData uri="http://schemas.openxmlformats.org/drawingml/2006/table">
            <a:tbl>
              <a:tblPr firstRow="1" bandRow="1">
                <a:tableStyleId>{5C22544A-7EE6-4342-B048-85BDC9FD1C3A}</a:tableStyleId>
              </a:tblPr>
              <a:tblGrid>
                <a:gridCol w="1890210">
                  <a:extLst>
                    <a:ext uri="{9D8B030D-6E8A-4147-A177-3AD203B41FA5}">
                      <a16:colId xmlns:a16="http://schemas.microsoft.com/office/drawing/2014/main" val="20000"/>
                    </a:ext>
                  </a:extLst>
                </a:gridCol>
                <a:gridCol w="1890210">
                  <a:extLst>
                    <a:ext uri="{9D8B030D-6E8A-4147-A177-3AD203B41FA5}">
                      <a16:colId xmlns:a16="http://schemas.microsoft.com/office/drawing/2014/main" val="20001"/>
                    </a:ext>
                  </a:extLst>
                </a:gridCol>
                <a:gridCol w="1890210">
                  <a:extLst>
                    <a:ext uri="{9D8B030D-6E8A-4147-A177-3AD203B41FA5}">
                      <a16:colId xmlns:a16="http://schemas.microsoft.com/office/drawing/2014/main" val="20002"/>
                    </a:ext>
                  </a:extLst>
                </a:gridCol>
                <a:gridCol w="1890210">
                  <a:extLst>
                    <a:ext uri="{9D8B030D-6E8A-4147-A177-3AD203B41FA5}">
                      <a16:colId xmlns:a16="http://schemas.microsoft.com/office/drawing/2014/main" val="20003"/>
                    </a:ext>
                  </a:extLst>
                </a:gridCol>
              </a:tblGrid>
              <a:tr h="584989">
                <a:tc>
                  <a:txBody>
                    <a:bodyPr/>
                    <a:lstStyle/>
                    <a:p>
                      <a:r>
                        <a:rPr lang="en-AU" sz="2400" dirty="0"/>
                        <a:t>Details</a:t>
                      </a:r>
                    </a:p>
                  </a:txBody>
                  <a:tcPr/>
                </a:tc>
                <a:tc>
                  <a:txBody>
                    <a:bodyPr/>
                    <a:lstStyle/>
                    <a:p>
                      <a:r>
                        <a:rPr lang="en-AU" sz="2400" dirty="0"/>
                        <a:t>Opening Balance</a:t>
                      </a:r>
                    </a:p>
                  </a:txBody>
                  <a:tcPr/>
                </a:tc>
                <a:tc>
                  <a:txBody>
                    <a:bodyPr/>
                    <a:lstStyle/>
                    <a:p>
                      <a:r>
                        <a:rPr lang="en-AU" sz="2400" dirty="0"/>
                        <a:t>Investment</a:t>
                      </a:r>
                      <a:r>
                        <a:rPr lang="en-AU" sz="2400" baseline="0" dirty="0"/>
                        <a:t> Recovered</a:t>
                      </a:r>
                      <a:endParaRPr lang="en-AU" sz="2400" dirty="0"/>
                    </a:p>
                  </a:txBody>
                  <a:tcPr/>
                </a:tc>
                <a:tc>
                  <a:txBody>
                    <a:bodyPr/>
                    <a:lstStyle/>
                    <a:p>
                      <a:r>
                        <a:rPr lang="en-AU" sz="2400" dirty="0"/>
                        <a:t>Closing Balance</a:t>
                      </a:r>
                    </a:p>
                  </a:txBody>
                  <a:tcPr/>
                </a:tc>
                <a:extLst>
                  <a:ext uri="{0D108BD9-81ED-4DB2-BD59-A6C34878D82A}">
                    <a16:rowId xmlns:a16="http://schemas.microsoft.com/office/drawing/2014/main" val="10000"/>
                  </a:ext>
                </a:extLst>
              </a:tr>
              <a:tr h="401176">
                <a:tc>
                  <a:txBody>
                    <a:bodyPr/>
                    <a:lstStyle/>
                    <a:p>
                      <a:r>
                        <a:rPr lang="en-AU" sz="1800" dirty="0"/>
                        <a:t>Initial Cost</a:t>
                      </a:r>
                    </a:p>
                  </a:txBody>
                  <a:tcPr/>
                </a:tc>
                <a:tc>
                  <a:txBody>
                    <a:bodyPr/>
                    <a:lstStyle/>
                    <a:p>
                      <a:endParaRPr lang="en-AU" sz="1800" dirty="0"/>
                    </a:p>
                  </a:txBody>
                  <a:tcPr/>
                </a:tc>
                <a:tc>
                  <a:txBody>
                    <a:bodyPr/>
                    <a:lstStyle/>
                    <a:p>
                      <a:endParaRPr lang="en-AU" sz="1800"/>
                    </a:p>
                  </a:txBody>
                  <a:tcPr/>
                </a:tc>
                <a:tc>
                  <a:txBody>
                    <a:bodyPr/>
                    <a:lstStyle/>
                    <a:p>
                      <a:r>
                        <a:rPr lang="en-AU" sz="1800" dirty="0"/>
                        <a:t>(800,000)</a:t>
                      </a:r>
                    </a:p>
                  </a:txBody>
                  <a:tcPr/>
                </a:tc>
                <a:extLst>
                  <a:ext uri="{0D108BD9-81ED-4DB2-BD59-A6C34878D82A}">
                    <a16:rowId xmlns:a16="http://schemas.microsoft.com/office/drawing/2014/main" val="10001"/>
                  </a:ext>
                </a:extLst>
              </a:tr>
              <a:tr h="432048">
                <a:tc>
                  <a:txBody>
                    <a:bodyPr/>
                    <a:lstStyle/>
                    <a:p>
                      <a:r>
                        <a:rPr lang="en-AU" sz="1800" dirty="0"/>
                        <a:t>2012 Cas</a:t>
                      </a:r>
                      <a:r>
                        <a:rPr lang="en-AU" sz="1800" baseline="0" dirty="0"/>
                        <a:t>h Inflow</a:t>
                      </a:r>
                      <a:endParaRPr lang="en-AU" sz="1800" dirty="0"/>
                    </a:p>
                  </a:txBody>
                  <a:tcPr/>
                </a:tc>
                <a:tc>
                  <a:txBody>
                    <a:bodyPr/>
                    <a:lstStyle/>
                    <a:p>
                      <a:r>
                        <a:rPr lang="en-AU" sz="1800" dirty="0"/>
                        <a:t>(800,000)</a:t>
                      </a:r>
                    </a:p>
                  </a:txBody>
                  <a:tcPr/>
                </a:tc>
                <a:tc>
                  <a:txBody>
                    <a:bodyPr/>
                    <a:lstStyle/>
                    <a:p>
                      <a:r>
                        <a:rPr lang="en-AU" sz="1800" dirty="0"/>
                        <a:t>200,000</a:t>
                      </a:r>
                    </a:p>
                  </a:txBody>
                  <a:tcPr/>
                </a:tc>
                <a:tc>
                  <a:txBody>
                    <a:bodyPr/>
                    <a:lstStyle/>
                    <a:p>
                      <a:r>
                        <a:rPr lang="en-AU" sz="1800" dirty="0"/>
                        <a:t>(600,000)</a:t>
                      </a:r>
                    </a:p>
                  </a:txBody>
                  <a:tcPr/>
                </a:tc>
                <a:extLst>
                  <a:ext uri="{0D108BD9-81ED-4DB2-BD59-A6C34878D82A}">
                    <a16:rowId xmlns:a16="http://schemas.microsoft.com/office/drawing/2014/main" val="10002"/>
                  </a:ext>
                </a:extLst>
              </a:tr>
              <a:tr h="360040">
                <a:tc>
                  <a:txBody>
                    <a:bodyPr/>
                    <a:lstStyle/>
                    <a:p>
                      <a:r>
                        <a:rPr lang="en-AU" sz="1800" dirty="0"/>
                        <a:t>2013 Cash Inflow</a:t>
                      </a:r>
                    </a:p>
                  </a:txBody>
                  <a:tcPr/>
                </a:tc>
                <a:tc>
                  <a:txBody>
                    <a:bodyPr/>
                    <a:lstStyle/>
                    <a:p>
                      <a:r>
                        <a:rPr lang="en-AU" sz="1800" dirty="0"/>
                        <a:t>(600,000)</a:t>
                      </a:r>
                    </a:p>
                  </a:txBody>
                  <a:tcPr/>
                </a:tc>
                <a:tc>
                  <a:txBody>
                    <a:bodyPr/>
                    <a:lstStyle/>
                    <a:p>
                      <a:r>
                        <a:rPr lang="en-AU" sz="1800" dirty="0"/>
                        <a:t>250,000</a:t>
                      </a:r>
                    </a:p>
                  </a:txBody>
                  <a:tcPr/>
                </a:tc>
                <a:tc>
                  <a:txBody>
                    <a:bodyPr/>
                    <a:lstStyle/>
                    <a:p>
                      <a:r>
                        <a:rPr lang="en-AU" sz="1800" dirty="0"/>
                        <a:t>(350,000)</a:t>
                      </a:r>
                    </a:p>
                  </a:txBody>
                  <a:tcPr/>
                </a:tc>
                <a:extLst>
                  <a:ext uri="{0D108BD9-81ED-4DB2-BD59-A6C34878D82A}">
                    <a16:rowId xmlns:a16="http://schemas.microsoft.com/office/drawing/2014/main" val="10003"/>
                  </a:ext>
                </a:extLst>
              </a:tr>
              <a:tr h="360040">
                <a:tc>
                  <a:txBody>
                    <a:bodyPr/>
                    <a:lstStyle/>
                    <a:p>
                      <a:r>
                        <a:rPr lang="en-AU" sz="1800" dirty="0"/>
                        <a:t>2014 Cash Inflow</a:t>
                      </a:r>
                    </a:p>
                  </a:txBody>
                  <a:tcPr/>
                </a:tc>
                <a:tc>
                  <a:txBody>
                    <a:bodyPr/>
                    <a:lstStyle/>
                    <a:p>
                      <a:r>
                        <a:rPr lang="en-AU" sz="1800" dirty="0"/>
                        <a:t>(350,000)</a:t>
                      </a:r>
                    </a:p>
                  </a:txBody>
                  <a:tcPr/>
                </a:tc>
                <a:tc>
                  <a:txBody>
                    <a:bodyPr/>
                    <a:lstStyle/>
                    <a:p>
                      <a:r>
                        <a:rPr lang="en-AU" sz="1800" dirty="0"/>
                        <a:t>250,000</a:t>
                      </a:r>
                    </a:p>
                  </a:txBody>
                  <a:tcPr/>
                </a:tc>
                <a:tc>
                  <a:txBody>
                    <a:bodyPr/>
                    <a:lstStyle/>
                    <a:p>
                      <a:r>
                        <a:rPr lang="en-AU" sz="1800" dirty="0"/>
                        <a:t>(100,000)</a:t>
                      </a:r>
                    </a:p>
                  </a:txBody>
                  <a:tcPr/>
                </a:tc>
                <a:extLst>
                  <a:ext uri="{0D108BD9-81ED-4DB2-BD59-A6C34878D82A}">
                    <a16:rowId xmlns:a16="http://schemas.microsoft.com/office/drawing/2014/main" val="10004"/>
                  </a:ext>
                </a:extLst>
              </a:tr>
              <a:tr h="426328">
                <a:tc>
                  <a:txBody>
                    <a:bodyPr/>
                    <a:lstStyle/>
                    <a:p>
                      <a:r>
                        <a:rPr lang="en-AU" sz="1800" dirty="0"/>
                        <a:t>2015 Cas</a:t>
                      </a:r>
                      <a:r>
                        <a:rPr lang="en-AU" sz="1800" baseline="0" dirty="0"/>
                        <a:t>h Inflow</a:t>
                      </a:r>
                      <a:endParaRPr lang="en-AU" sz="1800" dirty="0"/>
                    </a:p>
                  </a:txBody>
                  <a:tcPr/>
                </a:tc>
                <a:tc>
                  <a:txBody>
                    <a:bodyPr/>
                    <a:lstStyle/>
                    <a:p>
                      <a:r>
                        <a:rPr lang="en-AU" sz="1800" dirty="0"/>
                        <a:t>(100,000)</a:t>
                      </a:r>
                    </a:p>
                  </a:txBody>
                  <a:tcPr/>
                </a:tc>
                <a:tc>
                  <a:txBody>
                    <a:bodyPr/>
                    <a:lstStyle/>
                    <a:p>
                      <a:r>
                        <a:rPr lang="en-AU" sz="1800" dirty="0"/>
                        <a:t>400,000</a:t>
                      </a:r>
                    </a:p>
                  </a:txBody>
                  <a:tcPr/>
                </a:tc>
                <a:tc>
                  <a:txBody>
                    <a:bodyPr/>
                    <a:lstStyle/>
                    <a:p>
                      <a:r>
                        <a:rPr lang="en-AU" sz="1800" dirty="0"/>
                        <a:t>300,000</a:t>
                      </a:r>
                    </a:p>
                  </a:txBody>
                  <a:tcPr/>
                </a:tc>
                <a:extLst>
                  <a:ext uri="{0D108BD9-81ED-4DB2-BD59-A6C34878D82A}">
                    <a16:rowId xmlns:a16="http://schemas.microsoft.com/office/drawing/2014/main" val="10005"/>
                  </a:ext>
                </a:extLst>
              </a:tr>
              <a:tr h="149736">
                <a:tc>
                  <a:txBody>
                    <a:bodyPr/>
                    <a:lstStyle/>
                    <a:p>
                      <a:r>
                        <a:rPr lang="en-AU" sz="1800" dirty="0"/>
                        <a:t>Calculation</a:t>
                      </a:r>
                    </a:p>
                  </a:txBody>
                  <a:tcPr/>
                </a:tc>
                <a:tc gridSpan="3">
                  <a:txBody>
                    <a:bodyPr/>
                    <a:lstStyle/>
                    <a:p>
                      <a:r>
                        <a:rPr lang="en-AU" sz="1800" dirty="0"/>
                        <a:t>100,000/400,000 = .25</a:t>
                      </a:r>
                      <a:r>
                        <a:rPr lang="en-AU" sz="1800" baseline="0" dirty="0"/>
                        <a:t>  therefore 3 years 3 months</a:t>
                      </a:r>
                      <a:endParaRPr lang="en-AU" sz="1800" dirty="0"/>
                    </a:p>
                  </a:txBody>
                  <a:tcPr/>
                </a:tc>
                <a:tc hMerge="1">
                  <a:txBody>
                    <a:bodyPr/>
                    <a:lstStyle/>
                    <a:p>
                      <a:endParaRPr lang="en-AU" sz="1800" dirty="0"/>
                    </a:p>
                  </a:txBody>
                  <a:tcPr/>
                </a:tc>
                <a:tc hMerge="1">
                  <a:txBody>
                    <a:bodyPr/>
                    <a:lstStyle/>
                    <a:p>
                      <a:endParaRPr lang="en-AU" sz="1800" dirty="0"/>
                    </a:p>
                  </a:txBody>
                  <a:tcPr/>
                </a:tc>
                <a:extLst>
                  <a:ext uri="{0D108BD9-81ED-4DB2-BD59-A6C34878D82A}">
                    <a16:rowId xmlns:a16="http://schemas.microsoft.com/office/drawing/2014/main" val="10006"/>
                  </a:ext>
                </a:extLst>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1200" y="44624"/>
            <a:ext cx="8363272" cy="4032448"/>
          </a:xfrm>
        </p:spPr>
        <p:txBody>
          <a:bodyPr>
            <a:normAutofit/>
          </a:bodyPr>
          <a:lstStyle/>
          <a:p>
            <a:pPr lvl="1"/>
            <a:r>
              <a:rPr lang="en-AU" sz="1800" b="1" dirty="0"/>
              <a:t>Details 				Gascoyne $ 	Kimberley $ 	</a:t>
            </a:r>
          </a:p>
          <a:p>
            <a:r>
              <a:rPr lang="en-AU" sz="1400" dirty="0"/>
              <a:t>Initial cost of investment (spent on 1 January 2012) </a:t>
            </a:r>
            <a:r>
              <a:rPr lang="en-AU" sz="1800" dirty="0"/>
              <a:t>	(600,000) 	(800,000) 	</a:t>
            </a:r>
          </a:p>
          <a:p>
            <a:r>
              <a:rPr lang="en-AU" sz="1800" dirty="0"/>
              <a:t>Net incremental cash inflows: 	</a:t>
            </a:r>
          </a:p>
          <a:p>
            <a:r>
              <a:rPr lang="en-AU" sz="1800" dirty="0"/>
              <a:t>• 2012 (assume received 31 December) 	240,000 		200,000 	</a:t>
            </a:r>
          </a:p>
          <a:p>
            <a:r>
              <a:rPr lang="en-AU" sz="1800" dirty="0"/>
              <a:t>• 2013 (assume received 31 December) 	240,000 		250,000 	</a:t>
            </a:r>
          </a:p>
          <a:p>
            <a:r>
              <a:rPr lang="en-AU" sz="1800" dirty="0"/>
              <a:t>• 2014 (assume received 31 December) 	240,000 		250,000 	</a:t>
            </a:r>
          </a:p>
          <a:p>
            <a:r>
              <a:rPr lang="en-AU" sz="1800" dirty="0"/>
              <a:t>• 2015 (assume received 31 December) 	240,000 		400,000 	</a:t>
            </a:r>
          </a:p>
          <a:p>
            <a:r>
              <a:rPr lang="en-AU" sz="1800" dirty="0"/>
              <a:t>• 2016 (assume received 31 December) 	240,000	 	500,000 	</a:t>
            </a:r>
          </a:p>
          <a:p>
            <a:r>
              <a:rPr lang="en-AU" sz="1800" dirty="0"/>
              <a:t>Residual value as at 31 December 2016 	Nil 			Nil </a:t>
            </a:r>
            <a:r>
              <a:rPr lang="en-AU" dirty="0"/>
              <a:t>	</a:t>
            </a:r>
          </a:p>
        </p:txBody>
      </p:sp>
      <p:sp>
        <p:nvSpPr>
          <p:cNvPr id="4" name="Rectangle 3"/>
          <p:cNvSpPr/>
          <p:nvPr/>
        </p:nvSpPr>
        <p:spPr>
          <a:xfrm>
            <a:off x="6591002" y="1358034"/>
            <a:ext cx="1068230" cy="2598329"/>
          </a:xfrm>
          <a:prstGeom prst="rect">
            <a:avLst/>
          </a:prstGeom>
          <a:solidFill>
            <a:srgbClr val="FFFF00">
              <a:alpha val="52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t>z</a:t>
            </a:r>
          </a:p>
        </p:txBody>
      </p:sp>
      <p:sp>
        <p:nvSpPr>
          <p:cNvPr id="6" name="Rectangle 5"/>
          <p:cNvSpPr/>
          <p:nvPr/>
        </p:nvSpPr>
        <p:spPr>
          <a:xfrm>
            <a:off x="2135560" y="4149080"/>
            <a:ext cx="8208912" cy="923330"/>
          </a:xfrm>
          <a:prstGeom prst="rect">
            <a:avLst/>
          </a:prstGeom>
        </p:spPr>
        <p:txBody>
          <a:bodyPr wrap="square">
            <a:spAutoFit/>
          </a:bodyPr>
          <a:lstStyle/>
          <a:p>
            <a:r>
              <a:rPr lang="en-AU" dirty="0" err="1"/>
              <a:t>Komplete</a:t>
            </a:r>
            <a:r>
              <a:rPr lang="en-AU" dirty="0"/>
              <a:t> Laundry Services request that you use discounted cash flow analysis to further investigate the investment decision. The net present value of a proposed capital investment project is calculated using the company’s cost of capital of 12%. </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1200" y="44624"/>
            <a:ext cx="8363272" cy="4032448"/>
          </a:xfrm>
        </p:spPr>
        <p:txBody>
          <a:bodyPr>
            <a:normAutofit/>
          </a:bodyPr>
          <a:lstStyle/>
          <a:p>
            <a:pPr lvl="1"/>
            <a:r>
              <a:rPr lang="en-AU" sz="1800" b="1" dirty="0"/>
              <a:t>Details 				Gascoyne $ 	Kimberley $ 	</a:t>
            </a:r>
          </a:p>
          <a:p>
            <a:r>
              <a:rPr lang="en-AU" sz="1400" dirty="0"/>
              <a:t>Initial cost of investment (spent on 1 January 2012) </a:t>
            </a:r>
            <a:r>
              <a:rPr lang="en-AU" sz="1800" dirty="0"/>
              <a:t>	(600,000) 	(800,000) 	</a:t>
            </a:r>
          </a:p>
          <a:p>
            <a:r>
              <a:rPr lang="en-AU" sz="1800" dirty="0"/>
              <a:t>Net incremental cash inflows: 	</a:t>
            </a:r>
          </a:p>
          <a:p>
            <a:r>
              <a:rPr lang="en-AU" sz="1800" dirty="0"/>
              <a:t>• 2012 (assume received 31 December) 	240,000 		200,000 	</a:t>
            </a:r>
          </a:p>
          <a:p>
            <a:r>
              <a:rPr lang="en-AU" sz="1800" dirty="0"/>
              <a:t>• 2013 (assume received 31 December) 	240,000 		250,000 	</a:t>
            </a:r>
          </a:p>
          <a:p>
            <a:r>
              <a:rPr lang="en-AU" sz="1800" dirty="0"/>
              <a:t>• 2014 (assume received 31 December) 	240,000 		250,000 	</a:t>
            </a:r>
          </a:p>
          <a:p>
            <a:r>
              <a:rPr lang="en-AU" sz="1800" dirty="0"/>
              <a:t>• 2015 (assume received 31 December) 	240,000 		400,000 	</a:t>
            </a:r>
          </a:p>
          <a:p>
            <a:r>
              <a:rPr lang="en-AU" sz="1800" dirty="0"/>
              <a:t>• 2016 (assume received 31 December) 	240,000	 	500,000 	</a:t>
            </a:r>
          </a:p>
          <a:p>
            <a:r>
              <a:rPr lang="en-AU" sz="1800" dirty="0"/>
              <a:t>Residual value as at 31 December 2016 	Nil 			Nil </a:t>
            </a:r>
            <a:r>
              <a:rPr lang="en-AU" dirty="0"/>
              <a:t>	</a:t>
            </a:r>
          </a:p>
        </p:txBody>
      </p:sp>
      <p:sp>
        <p:nvSpPr>
          <p:cNvPr id="4" name="Rectangle 3"/>
          <p:cNvSpPr/>
          <p:nvPr/>
        </p:nvSpPr>
        <p:spPr>
          <a:xfrm>
            <a:off x="6600056" y="1412356"/>
            <a:ext cx="986748" cy="2589276"/>
          </a:xfrm>
          <a:prstGeom prst="rect">
            <a:avLst/>
          </a:prstGeom>
          <a:solidFill>
            <a:srgbClr val="FFFF00">
              <a:alpha val="52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t>z</a:t>
            </a:r>
          </a:p>
        </p:txBody>
      </p:sp>
      <p:sp>
        <p:nvSpPr>
          <p:cNvPr id="5" name="Rectangle 4"/>
          <p:cNvSpPr/>
          <p:nvPr/>
        </p:nvSpPr>
        <p:spPr>
          <a:xfrm>
            <a:off x="1566250" y="5180999"/>
            <a:ext cx="8130150" cy="1200329"/>
          </a:xfrm>
          <a:prstGeom prst="rect">
            <a:avLst/>
          </a:prstGeom>
        </p:spPr>
        <p:txBody>
          <a:bodyPr wrap="square">
            <a:spAutoFit/>
          </a:bodyPr>
          <a:lstStyle/>
          <a:p>
            <a:r>
              <a:rPr lang="en-AU" sz="2400" dirty="0">
                <a:solidFill>
                  <a:srgbClr val="FF0000"/>
                </a:solidFill>
              </a:rPr>
              <a:t>= ($240,000) </a:t>
            </a:r>
            <a:r>
              <a:rPr lang="en-AU" sz="2400" b="1" dirty="0">
                <a:solidFill>
                  <a:srgbClr val="FF0000"/>
                </a:solidFill>
              </a:rPr>
              <a:t>(1) (3.6048) (1) - ($600,000) (1)</a:t>
            </a:r>
          </a:p>
          <a:p>
            <a:r>
              <a:rPr lang="en-AU" sz="2400" dirty="0">
                <a:solidFill>
                  <a:srgbClr val="FF0000"/>
                </a:solidFill>
              </a:rPr>
              <a:t>= $865,152 - $600,000 	</a:t>
            </a:r>
          </a:p>
          <a:p>
            <a:r>
              <a:rPr lang="en-AU" sz="2400" dirty="0">
                <a:solidFill>
                  <a:srgbClr val="FF0000"/>
                </a:solidFill>
              </a:rPr>
              <a:t>= $265,152 	</a:t>
            </a:r>
          </a:p>
        </p:txBody>
      </p:sp>
      <p:sp>
        <p:nvSpPr>
          <p:cNvPr id="8" name="Rectangle 7"/>
          <p:cNvSpPr/>
          <p:nvPr/>
        </p:nvSpPr>
        <p:spPr>
          <a:xfrm>
            <a:off x="2063552" y="4221089"/>
            <a:ext cx="8064896" cy="646331"/>
          </a:xfrm>
          <a:prstGeom prst="rect">
            <a:avLst/>
          </a:prstGeom>
        </p:spPr>
        <p:txBody>
          <a:bodyPr wrap="square">
            <a:spAutoFit/>
          </a:bodyPr>
          <a:lstStyle/>
          <a:p>
            <a:r>
              <a:rPr lang="en-AU" dirty="0"/>
              <a:t>. The net present value of a proposed capital investment project is calculated using the company’s cost of capital of 12%.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8860" y="-136865"/>
            <a:ext cx="8229600" cy="634082"/>
          </a:xfrm>
        </p:spPr>
        <p:txBody>
          <a:bodyPr>
            <a:normAutofit/>
          </a:bodyPr>
          <a:lstStyle/>
          <a:p>
            <a:r>
              <a:rPr lang="en-AU" dirty="0"/>
              <a:t>Multiple Choice Tips</a:t>
            </a:r>
          </a:p>
        </p:txBody>
      </p:sp>
      <p:sp>
        <p:nvSpPr>
          <p:cNvPr id="3" name="Content Placeholder 2"/>
          <p:cNvSpPr>
            <a:spLocks noGrp="1"/>
          </p:cNvSpPr>
          <p:nvPr>
            <p:ph idx="1"/>
          </p:nvPr>
        </p:nvSpPr>
        <p:spPr>
          <a:xfrm>
            <a:off x="653309" y="761766"/>
            <a:ext cx="10781217" cy="2808312"/>
          </a:xfrm>
        </p:spPr>
        <p:txBody>
          <a:bodyPr>
            <a:normAutofit/>
          </a:bodyPr>
          <a:lstStyle/>
          <a:p>
            <a:r>
              <a:rPr lang="en-AU" sz="3200" dirty="0"/>
              <a:t>Think the answer is wrong? Maybe you should change it? Studies indicate that when students change their answers they usually change them to the wrong answer. Therefore, if you were fairly certain you were correct the first time, leave the answer as it is. </a:t>
            </a:r>
          </a:p>
        </p:txBody>
      </p:sp>
      <p:pic>
        <p:nvPicPr>
          <p:cNvPr id="11266" name="Picture 2" descr="http://paulocoelhoblog.com/images/image-of-the-day/Calvin_and_hobbes.gif"/>
          <p:cNvPicPr>
            <a:picLocks noChangeAspect="1" noChangeArrowheads="1"/>
          </p:cNvPicPr>
          <p:nvPr/>
        </p:nvPicPr>
        <p:blipFill>
          <a:blip r:embed="rId2" cstate="print"/>
          <a:srcRect/>
          <a:stretch>
            <a:fillRect/>
          </a:stretch>
        </p:blipFill>
        <p:spPr bwMode="auto">
          <a:xfrm>
            <a:off x="1716360" y="3717032"/>
            <a:ext cx="8707941" cy="2808312"/>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11266"/>
                                        </p:tgtEl>
                                        <p:attrNameLst>
                                          <p:attrName>style.visibility</p:attrName>
                                        </p:attrNameLst>
                                      </p:cBhvr>
                                      <p:to>
                                        <p:strVal val="visible"/>
                                      </p:to>
                                    </p:set>
                                    <p:animEffect transition="in" filter="box(in)">
                                      <p:cBhvr>
                                        <p:cTn id="7" dur="500"/>
                                        <p:tgtEl>
                                          <p:spTgt spid="112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1165" y="-128401"/>
            <a:ext cx="8229600" cy="634082"/>
          </a:xfrm>
        </p:spPr>
        <p:txBody>
          <a:bodyPr>
            <a:normAutofit/>
          </a:bodyPr>
          <a:lstStyle/>
          <a:p>
            <a:r>
              <a:rPr lang="en-AU" dirty="0"/>
              <a:t>Multiple Choice Tips</a:t>
            </a:r>
          </a:p>
        </p:txBody>
      </p:sp>
      <p:sp>
        <p:nvSpPr>
          <p:cNvPr id="3" name="Content Placeholder 2"/>
          <p:cNvSpPr>
            <a:spLocks noGrp="1"/>
          </p:cNvSpPr>
          <p:nvPr>
            <p:ph idx="1"/>
          </p:nvPr>
        </p:nvSpPr>
        <p:spPr>
          <a:xfrm>
            <a:off x="1105983" y="624689"/>
            <a:ext cx="8784976" cy="3111348"/>
          </a:xfrm>
        </p:spPr>
        <p:txBody>
          <a:bodyPr>
            <a:normAutofit/>
          </a:bodyPr>
          <a:lstStyle/>
          <a:p>
            <a:r>
              <a:rPr lang="en-AU" sz="3200" dirty="0"/>
              <a:t> Don't guess too soon! You must select not only a correct answer, but the best answer. It is therefore important that you read all of the options and not stop when you come upon one that seems likely. </a:t>
            </a:r>
          </a:p>
        </p:txBody>
      </p:sp>
      <p:pic>
        <p:nvPicPr>
          <p:cNvPr id="4" name="Picture 2"/>
          <p:cNvPicPr>
            <a:picLocks noChangeAspect="1" noChangeArrowheads="1"/>
          </p:cNvPicPr>
          <p:nvPr/>
        </p:nvPicPr>
        <p:blipFill>
          <a:blip r:embed="rId2" cstate="print"/>
          <a:srcRect/>
          <a:stretch>
            <a:fillRect/>
          </a:stretch>
        </p:blipFill>
        <p:spPr bwMode="auto">
          <a:xfrm>
            <a:off x="1786245" y="4000480"/>
            <a:ext cx="8747510" cy="2857520"/>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i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1699" y="-102751"/>
            <a:ext cx="8229600" cy="634082"/>
          </a:xfrm>
        </p:spPr>
        <p:txBody>
          <a:bodyPr>
            <a:normAutofit/>
          </a:bodyPr>
          <a:lstStyle/>
          <a:p>
            <a:r>
              <a:rPr lang="en-AU" dirty="0"/>
              <a:t>Multiple Choice Tips</a:t>
            </a:r>
          </a:p>
        </p:txBody>
      </p:sp>
      <p:sp>
        <p:nvSpPr>
          <p:cNvPr id="3" name="Content Placeholder 2"/>
          <p:cNvSpPr>
            <a:spLocks noGrp="1"/>
          </p:cNvSpPr>
          <p:nvPr>
            <p:ph idx="1"/>
          </p:nvPr>
        </p:nvSpPr>
        <p:spPr>
          <a:xfrm>
            <a:off x="1703512" y="980728"/>
            <a:ext cx="8784976" cy="2016224"/>
          </a:xfrm>
        </p:spPr>
        <p:txBody>
          <a:bodyPr>
            <a:normAutofit lnSpcReduction="10000"/>
          </a:bodyPr>
          <a:lstStyle/>
          <a:p>
            <a:r>
              <a:rPr lang="en-AU" sz="2400" dirty="0"/>
              <a:t>You must select not only a technically correct answer, but the most completely correct answer. Since "all of the above" and "none of the above" are very inclusive statements, these options, when used, tend to be correct more often than would be predicted by chance alone. </a:t>
            </a:r>
          </a:p>
        </p:txBody>
      </p:sp>
      <p:pic>
        <p:nvPicPr>
          <p:cNvPr id="4" name="Picture 2" descr="http://progressiveboink.com/nick/images/calvinandhobbes/CH940127.JPG"/>
          <p:cNvPicPr>
            <a:picLocks noChangeAspect="1" noChangeArrowheads="1"/>
          </p:cNvPicPr>
          <p:nvPr/>
        </p:nvPicPr>
        <p:blipFill>
          <a:blip r:embed="rId2" cstate="print"/>
          <a:srcRect/>
          <a:stretch>
            <a:fillRect/>
          </a:stretch>
        </p:blipFill>
        <p:spPr bwMode="auto">
          <a:xfrm>
            <a:off x="1592952" y="3789040"/>
            <a:ext cx="8967545" cy="285467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i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821D3A-E3C1-6AA8-E313-1AE4AFE046F4}"/>
              </a:ext>
            </a:extLst>
          </p:cNvPr>
          <p:cNvSpPr>
            <a:spLocks noGrp="1"/>
          </p:cNvSpPr>
          <p:nvPr>
            <p:ph type="title"/>
          </p:nvPr>
        </p:nvSpPr>
        <p:spPr>
          <a:xfrm>
            <a:off x="382016" y="1245364"/>
            <a:ext cx="3094515" cy="673971"/>
          </a:xfrm>
        </p:spPr>
        <p:txBody>
          <a:bodyPr>
            <a:normAutofit fontScale="90000"/>
          </a:bodyPr>
          <a:lstStyle/>
          <a:p>
            <a:r>
              <a:rPr lang="en-AU" dirty="0"/>
              <a:t>Good answer guide – BEWA/SCSA</a:t>
            </a:r>
          </a:p>
        </p:txBody>
      </p:sp>
      <p:pic>
        <p:nvPicPr>
          <p:cNvPr id="5" name="Picture 4">
            <a:extLst>
              <a:ext uri="{FF2B5EF4-FFF2-40B4-BE49-F238E27FC236}">
                <a16:creationId xmlns:a16="http://schemas.microsoft.com/office/drawing/2014/main" id="{1924D263-0052-5119-82A1-6C415FAF6E1A}"/>
              </a:ext>
            </a:extLst>
          </p:cNvPr>
          <p:cNvPicPr>
            <a:picLocks noChangeAspect="1"/>
          </p:cNvPicPr>
          <p:nvPr/>
        </p:nvPicPr>
        <p:blipFill>
          <a:blip r:embed="rId2"/>
          <a:stretch>
            <a:fillRect/>
          </a:stretch>
        </p:blipFill>
        <p:spPr>
          <a:xfrm>
            <a:off x="3874879" y="0"/>
            <a:ext cx="6053757" cy="6858000"/>
          </a:xfrm>
          <a:prstGeom prst="rect">
            <a:avLst/>
          </a:prstGeom>
        </p:spPr>
      </p:pic>
    </p:spTree>
    <p:extLst>
      <p:ext uri="{BB962C8B-B14F-4D97-AF65-F5344CB8AC3E}">
        <p14:creationId xmlns:p14="http://schemas.microsoft.com/office/powerpoint/2010/main" val="300945821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B74CF0-C7AC-3356-89C0-CA8E81E875E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CF40295-0FB4-3032-D26F-BDACA42A1E93}"/>
              </a:ext>
            </a:extLst>
          </p:cNvPr>
          <p:cNvSpPr>
            <a:spLocks noGrp="1"/>
          </p:cNvSpPr>
          <p:nvPr>
            <p:ph type="title"/>
          </p:nvPr>
        </p:nvSpPr>
        <p:spPr>
          <a:xfrm>
            <a:off x="382016" y="1245364"/>
            <a:ext cx="3094515" cy="673971"/>
          </a:xfrm>
        </p:spPr>
        <p:txBody>
          <a:bodyPr>
            <a:normAutofit fontScale="90000"/>
          </a:bodyPr>
          <a:lstStyle/>
          <a:p>
            <a:r>
              <a:rPr lang="en-AU" dirty="0"/>
              <a:t>Good answer guide – BEWA/SCSA</a:t>
            </a:r>
          </a:p>
        </p:txBody>
      </p:sp>
      <p:pic>
        <p:nvPicPr>
          <p:cNvPr id="4" name="Picture 3">
            <a:extLst>
              <a:ext uri="{FF2B5EF4-FFF2-40B4-BE49-F238E27FC236}">
                <a16:creationId xmlns:a16="http://schemas.microsoft.com/office/drawing/2014/main" id="{E752102B-EB8C-5383-CB42-CE86BB20BF91}"/>
              </a:ext>
            </a:extLst>
          </p:cNvPr>
          <p:cNvPicPr>
            <a:picLocks noChangeAspect="1"/>
          </p:cNvPicPr>
          <p:nvPr/>
        </p:nvPicPr>
        <p:blipFill>
          <a:blip r:embed="rId2"/>
          <a:stretch>
            <a:fillRect/>
          </a:stretch>
        </p:blipFill>
        <p:spPr>
          <a:xfrm>
            <a:off x="3211401" y="0"/>
            <a:ext cx="7036682" cy="6858000"/>
          </a:xfrm>
          <a:prstGeom prst="rect">
            <a:avLst/>
          </a:prstGeom>
        </p:spPr>
      </p:pic>
    </p:spTree>
    <p:extLst>
      <p:ext uri="{BB962C8B-B14F-4D97-AF65-F5344CB8AC3E}">
        <p14:creationId xmlns:p14="http://schemas.microsoft.com/office/powerpoint/2010/main" val="204306170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31F0C1-C012-8F7F-789A-3AC0449E03AB}"/>
              </a:ext>
            </a:extLst>
          </p:cNvPr>
          <p:cNvSpPr>
            <a:spLocks noGrp="1"/>
          </p:cNvSpPr>
          <p:nvPr>
            <p:ph type="title"/>
          </p:nvPr>
        </p:nvSpPr>
        <p:spPr>
          <a:xfrm>
            <a:off x="581192" y="702156"/>
            <a:ext cx="11029616" cy="601543"/>
          </a:xfrm>
        </p:spPr>
        <p:txBody>
          <a:bodyPr/>
          <a:lstStyle/>
          <a:p>
            <a:r>
              <a:rPr lang="en-AU" dirty="0"/>
              <a:t>ACCOUNTING TRAFFIC LIGHT SYSTEM</a:t>
            </a:r>
          </a:p>
        </p:txBody>
      </p:sp>
      <p:pic>
        <p:nvPicPr>
          <p:cNvPr id="5" name="Picture 4">
            <a:extLst>
              <a:ext uri="{FF2B5EF4-FFF2-40B4-BE49-F238E27FC236}">
                <a16:creationId xmlns:a16="http://schemas.microsoft.com/office/drawing/2014/main" id="{CD9C14C1-2162-3670-A127-87052C2CDCF4}"/>
              </a:ext>
            </a:extLst>
          </p:cNvPr>
          <p:cNvPicPr>
            <a:picLocks noChangeAspect="1"/>
          </p:cNvPicPr>
          <p:nvPr/>
        </p:nvPicPr>
        <p:blipFill>
          <a:blip r:embed="rId2"/>
          <a:stretch>
            <a:fillRect/>
          </a:stretch>
        </p:blipFill>
        <p:spPr>
          <a:xfrm>
            <a:off x="0" y="1412342"/>
            <a:ext cx="12192000" cy="5516504"/>
          </a:xfrm>
          <a:prstGeom prst="rect">
            <a:avLst/>
          </a:prstGeom>
        </p:spPr>
      </p:pic>
    </p:spTree>
    <p:extLst>
      <p:ext uri="{BB962C8B-B14F-4D97-AF65-F5344CB8AC3E}">
        <p14:creationId xmlns:p14="http://schemas.microsoft.com/office/powerpoint/2010/main" val="254955785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A2EA81-5663-9EBE-740E-558A1690DD1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63AF8D8-702A-0E57-9969-90B419A8AA19}"/>
              </a:ext>
            </a:extLst>
          </p:cNvPr>
          <p:cNvSpPr>
            <a:spLocks noGrp="1"/>
          </p:cNvSpPr>
          <p:nvPr>
            <p:ph type="title"/>
          </p:nvPr>
        </p:nvSpPr>
        <p:spPr>
          <a:xfrm>
            <a:off x="581192" y="702156"/>
            <a:ext cx="11029616" cy="601543"/>
          </a:xfrm>
        </p:spPr>
        <p:txBody>
          <a:bodyPr/>
          <a:lstStyle/>
          <a:p>
            <a:r>
              <a:rPr lang="en-AU" dirty="0"/>
              <a:t>ACCOUNTING TRAFFIC LIGHT SYSTEM</a:t>
            </a:r>
          </a:p>
        </p:txBody>
      </p:sp>
      <p:pic>
        <p:nvPicPr>
          <p:cNvPr id="4" name="Picture 3">
            <a:extLst>
              <a:ext uri="{FF2B5EF4-FFF2-40B4-BE49-F238E27FC236}">
                <a16:creationId xmlns:a16="http://schemas.microsoft.com/office/drawing/2014/main" id="{2CF2159A-05E8-5418-3958-6ABD29B70210}"/>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4708362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B43E8-2315-96A3-4D10-14BC78980421}"/>
              </a:ext>
            </a:extLst>
          </p:cNvPr>
          <p:cNvSpPr>
            <a:spLocks noGrp="1"/>
          </p:cNvSpPr>
          <p:nvPr>
            <p:ph type="title"/>
          </p:nvPr>
        </p:nvSpPr>
        <p:spPr>
          <a:xfrm>
            <a:off x="481437" y="742384"/>
            <a:ext cx="11029616" cy="849727"/>
          </a:xfrm>
        </p:spPr>
        <p:txBody>
          <a:bodyPr/>
          <a:lstStyle/>
          <a:p>
            <a:r>
              <a:rPr lang="en-AU" dirty="0"/>
              <a:t>Accounting books - DOYLE</a:t>
            </a:r>
          </a:p>
        </p:txBody>
      </p:sp>
      <p:graphicFrame>
        <p:nvGraphicFramePr>
          <p:cNvPr id="4" name="Content Placeholder 3">
            <a:extLst>
              <a:ext uri="{FF2B5EF4-FFF2-40B4-BE49-F238E27FC236}">
                <a16:creationId xmlns:a16="http://schemas.microsoft.com/office/drawing/2014/main" id="{A9AAF687-7C88-CA49-BF4D-15BEA4C2CFEC}"/>
              </a:ext>
            </a:extLst>
          </p:cNvPr>
          <p:cNvGraphicFramePr>
            <a:graphicFrameLocks noGrp="1"/>
          </p:cNvGraphicFramePr>
          <p:nvPr>
            <p:ph idx="1"/>
            <p:extLst>
              <p:ext uri="{D42A27DB-BD31-4B8C-83A1-F6EECF244321}">
                <p14:modId xmlns:p14="http://schemas.microsoft.com/office/powerpoint/2010/main" val="3801628782"/>
              </p:ext>
            </p:extLst>
          </p:nvPr>
        </p:nvGraphicFramePr>
        <p:xfrm>
          <a:off x="481103" y="1592111"/>
          <a:ext cx="11029950" cy="5547360"/>
        </p:xfrm>
        <a:graphic>
          <a:graphicData uri="http://schemas.openxmlformats.org/drawingml/2006/table">
            <a:tbl>
              <a:tblPr firstRow="1" bandRow="1">
                <a:tableStyleId>{5C22544A-7EE6-4342-B048-85BDC9FD1C3A}</a:tableStyleId>
              </a:tblPr>
              <a:tblGrid>
                <a:gridCol w="5514975">
                  <a:extLst>
                    <a:ext uri="{9D8B030D-6E8A-4147-A177-3AD203B41FA5}">
                      <a16:colId xmlns:a16="http://schemas.microsoft.com/office/drawing/2014/main" val="2629979210"/>
                    </a:ext>
                  </a:extLst>
                </a:gridCol>
                <a:gridCol w="5514975">
                  <a:extLst>
                    <a:ext uri="{9D8B030D-6E8A-4147-A177-3AD203B41FA5}">
                      <a16:colId xmlns:a16="http://schemas.microsoft.com/office/drawing/2014/main" val="782611641"/>
                    </a:ext>
                  </a:extLst>
                </a:gridCol>
              </a:tblGrid>
              <a:tr h="370840">
                <a:tc>
                  <a:txBody>
                    <a:bodyPr/>
                    <a:lstStyle/>
                    <a:p>
                      <a:r>
                        <a:rPr lang="en-AU" sz="3200" dirty="0"/>
                        <a:t>What works well for me</a:t>
                      </a:r>
                    </a:p>
                  </a:txBody>
                  <a:tcPr/>
                </a:tc>
                <a:tc>
                  <a:txBody>
                    <a:bodyPr/>
                    <a:lstStyle/>
                    <a:p>
                      <a:r>
                        <a:rPr lang="en-AU" sz="3200" dirty="0"/>
                        <a:t>Even better if…</a:t>
                      </a:r>
                    </a:p>
                  </a:txBody>
                  <a:tcPr/>
                </a:tc>
                <a:extLst>
                  <a:ext uri="{0D108BD9-81ED-4DB2-BD59-A6C34878D82A}">
                    <a16:rowId xmlns:a16="http://schemas.microsoft.com/office/drawing/2014/main" val="1633564930"/>
                  </a:ext>
                </a:extLst>
              </a:tr>
              <a:tr h="370840">
                <a:tc>
                  <a:txBody>
                    <a:bodyPr/>
                    <a:lstStyle/>
                    <a:p>
                      <a:r>
                        <a:rPr lang="en-AU" sz="3200" dirty="0"/>
                        <a:t>Good introductory explanations</a:t>
                      </a:r>
                    </a:p>
                    <a:p>
                      <a:r>
                        <a:rPr lang="en-AU" sz="3200" dirty="0"/>
                        <a:t>Questions start from bare basics</a:t>
                      </a:r>
                    </a:p>
                    <a:p>
                      <a:r>
                        <a:rPr lang="en-AU" sz="3200" dirty="0"/>
                        <a:t>Questions have good progression</a:t>
                      </a:r>
                    </a:p>
                    <a:p>
                      <a:r>
                        <a:rPr lang="en-AU" sz="3200" dirty="0"/>
                        <a:t>Good starting questions in a new topic</a:t>
                      </a:r>
                    </a:p>
                    <a:p>
                      <a:endParaRPr lang="en-AU" sz="3200" dirty="0"/>
                    </a:p>
                    <a:p>
                      <a:endParaRPr lang="en-AU" sz="3200" dirty="0"/>
                    </a:p>
                  </a:txBody>
                  <a:tcPr/>
                </a:tc>
                <a:tc>
                  <a:txBody>
                    <a:bodyPr/>
                    <a:lstStyle/>
                    <a:p>
                      <a:r>
                        <a:rPr lang="en-AU" sz="3200" dirty="0"/>
                        <a:t>Solutions are not correct in the book</a:t>
                      </a:r>
                    </a:p>
                    <a:p>
                      <a:r>
                        <a:rPr lang="en-AU" sz="3200" dirty="0"/>
                        <a:t>The range of questions are not a lot different</a:t>
                      </a:r>
                    </a:p>
                    <a:p>
                      <a:r>
                        <a:rPr lang="en-AU" sz="3200" dirty="0"/>
                        <a:t>Not a lot of open ended theory or multiple choice questions </a:t>
                      </a:r>
                    </a:p>
                  </a:txBody>
                  <a:tcPr/>
                </a:tc>
                <a:extLst>
                  <a:ext uri="{0D108BD9-81ED-4DB2-BD59-A6C34878D82A}">
                    <a16:rowId xmlns:a16="http://schemas.microsoft.com/office/drawing/2014/main" val="245084690"/>
                  </a:ext>
                </a:extLst>
              </a:tr>
            </a:tbl>
          </a:graphicData>
        </a:graphic>
      </p:graphicFrame>
      <p:sp>
        <p:nvSpPr>
          <p:cNvPr id="5" name="Title 1">
            <a:extLst>
              <a:ext uri="{FF2B5EF4-FFF2-40B4-BE49-F238E27FC236}">
                <a16:creationId xmlns:a16="http://schemas.microsoft.com/office/drawing/2014/main" id="{4E1A6CD4-DEAD-4BB6-537C-48C1132B8CBA}"/>
              </a:ext>
            </a:extLst>
          </p:cNvPr>
          <p:cNvSpPr txBox="1">
            <a:spLocks/>
          </p:cNvSpPr>
          <p:nvPr/>
        </p:nvSpPr>
        <p:spPr>
          <a:xfrm>
            <a:off x="481437" y="-94986"/>
            <a:ext cx="11029616" cy="567734"/>
          </a:xfrm>
          <a:prstGeom prst="rect">
            <a:avLst/>
          </a:prstGeom>
        </p:spPr>
        <p:txBody>
          <a:bodyPr vert="horz" lIns="91440" tIns="45720" rIns="91440" bIns="45720" rtlCol="0" anchor="b">
            <a:normAutofit/>
          </a:bodyPr>
          <a:lstStyle>
            <a:lvl1pPr algn="l" defTabSz="457200" rtl="0" eaLnBrk="1" latinLnBrk="0" hangingPunct="1">
              <a:lnSpc>
                <a:spcPct val="100000"/>
              </a:lnSpc>
              <a:spcBef>
                <a:spcPct val="0"/>
              </a:spcBef>
              <a:buNone/>
              <a:defRPr sz="2800" b="0" kern="1200" cap="all">
                <a:solidFill>
                  <a:schemeClr val="tx1">
                    <a:lumMod val="75000"/>
                    <a:lumOff val="2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AU" dirty="0"/>
              <a:t>Accounting books</a:t>
            </a:r>
          </a:p>
        </p:txBody>
      </p:sp>
    </p:spTree>
    <p:extLst>
      <p:ext uri="{BB962C8B-B14F-4D97-AF65-F5344CB8AC3E}">
        <p14:creationId xmlns:p14="http://schemas.microsoft.com/office/powerpoint/2010/main" val="66822734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94BCAF-A75D-CA4B-8F2F-E09C8B0400FC}"/>
            </a:ext>
          </a:extLst>
        </p:cNvPr>
        <p:cNvGrpSpPr/>
        <p:nvPr/>
      </p:nvGrpSpPr>
      <p:grpSpPr>
        <a:xfrm>
          <a:off x="0" y="0"/>
          <a:ext cx="0" cy="0"/>
          <a:chOff x="0" y="0"/>
          <a:chExt cx="0" cy="0"/>
        </a:xfrm>
      </p:grpSpPr>
      <p:pic>
        <p:nvPicPr>
          <p:cNvPr id="9" name="Picture 8">
            <a:extLst>
              <a:ext uri="{FF2B5EF4-FFF2-40B4-BE49-F238E27FC236}">
                <a16:creationId xmlns:a16="http://schemas.microsoft.com/office/drawing/2014/main" id="{2A900349-A95A-D9FD-0BA0-719C4B5E6101}"/>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13605485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25190AF-C0A0-FDD8-37C1-AD865C6B0F34}"/>
              </a:ext>
            </a:extLst>
          </p:cNvPr>
          <p:cNvPicPr>
            <a:picLocks noChangeAspect="1"/>
          </p:cNvPicPr>
          <p:nvPr/>
        </p:nvPicPr>
        <p:blipFill>
          <a:blip r:embed="rId2"/>
          <a:stretch>
            <a:fillRect/>
          </a:stretch>
        </p:blipFill>
        <p:spPr>
          <a:xfrm>
            <a:off x="0" y="0"/>
            <a:ext cx="6096000" cy="6858000"/>
          </a:xfrm>
          <a:prstGeom prst="rect">
            <a:avLst/>
          </a:prstGeom>
        </p:spPr>
      </p:pic>
      <p:pic>
        <p:nvPicPr>
          <p:cNvPr id="7" name="Picture 6">
            <a:extLst>
              <a:ext uri="{FF2B5EF4-FFF2-40B4-BE49-F238E27FC236}">
                <a16:creationId xmlns:a16="http://schemas.microsoft.com/office/drawing/2014/main" id="{4ECFD3F5-A7E2-BA00-3FCA-4193A8500D83}"/>
              </a:ext>
            </a:extLst>
          </p:cNvPr>
          <p:cNvPicPr>
            <a:picLocks noChangeAspect="1"/>
          </p:cNvPicPr>
          <p:nvPr/>
        </p:nvPicPr>
        <p:blipFill>
          <a:blip r:embed="rId3"/>
          <a:stretch>
            <a:fillRect/>
          </a:stretch>
        </p:blipFill>
        <p:spPr>
          <a:xfrm>
            <a:off x="6095999" y="0"/>
            <a:ext cx="6095999" cy="6858000"/>
          </a:xfrm>
          <a:prstGeom prst="rect">
            <a:avLst/>
          </a:prstGeom>
        </p:spPr>
      </p:pic>
    </p:spTree>
    <p:extLst>
      <p:ext uri="{BB962C8B-B14F-4D97-AF65-F5344CB8AC3E}">
        <p14:creationId xmlns:p14="http://schemas.microsoft.com/office/powerpoint/2010/main" val="216932182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CF3D84-7976-032C-C21E-D72D622E9A7D}"/>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C0F72B96-2F1C-6271-8F7F-2D6C5A99E576}"/>
              </a:ext>
            </a:extLst>
          </p:cNvPr>
          <p:cNvPicPr>
            <a:picLocks noChangeAspect="1"/>
          </p:cNvPicPr>
          <p:nvPr/>
        </p:nvPicPr>
        <p:blipFill>
          <a:blip r:embed="rId2"/>
          <a:stretch>
            <a:fillRect/>
          </a:stretch>
        </p:blipFill>
        <p:spPr>
          <a:xfrm>
            <a:off x="-108028" y="0"/>
            <a:ext cx="5413360" cy="6858000"/>
          </a:xfrm>
          <a:prstGeom prst="rect">
            <a:avLst/>
          </a:prstGeom>
        </p:spPr>
      </p:pic>
      <p:pic>
        <p:nvPicPr>
          <p:cNvPr id="6" name="Picture 5">
            <a:extLst>
              <a:ext uri="{FF2B5EF4-FFF2-40B4-BE49-F238E27FC236}">
                <a16:creationId xmlns:a16="http://schemas.microsoft.com/office/drawing/2014/main" id="{BCB4D4DC-0F0A-6014-6BA2-DB338B94C160}"/>
              </a:ext>
            </a:extLst>
          </p:cNvPr>
          <p:cNvPicPr>
            <a:picLocks noChangeAspect="1"/>
          </p:cNvPicPr>
          <p:nvPr/>
        </p:nvPicPr>
        <p:blipFill>
          <a:blip r:embed="rId3"/>
          <a:stretch>
            <a:fillRect/>
          </a:stretch>
        </p:blipFill>
        <p:spPr>
          <a:xfrm>
            <a:off x="5305332" y="0"/>
            <a:ext cx="6886668" cy="6858000"/>
          </a:xfrm>
          <a:prstGeom prst="rect">
            <a:avLst/>
          </a:prstGeom>
        </p:spPr>
      </p:pic>
    </p:spTree>
    <p:extLst>
      <p:ext uri="{BB962C8B-B14F-4D97-AF65-F5344CB8AC3E}">
        <p14:creationId xmlns:p14="http://schemas.microsoft.com/office/powerpoint/2010/main" val="428265755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B17CD3-30E2-DE9A-F24F-BA1ED12F8B78}"/>
              </a:ext>
            </a:extLst>
          </p:cNvPr>
          <p:cNvSpPr>
            <a:spLocks noGrp="1"/>
          </p:cNvSpPr>
          <p:nvPr>
            <p:ph type="title"/>
          </p:nvPr>
        </p:nvSpPr>
        <p:spPr>
          <a:xfrm>
            <a:off x="282428" y="-112655"/>
            <a:ext cx="11029616" cy="637757"/>
          </a:xfrm>
        </p:spPr>
        <p:txBody>
          <a:bodyPr/>
          <a:lstStyle/>
          <a:p>
            <a:r>
              <a:rPr lang="en-AU" dirty="0"/>
              <a:t>ACCOUNTING SYLLABUS – WACE QUESTIONS</a:t>
            </a:r>
          </a:p>
        </p:txBody>
      </p:sp>
      <p:pic>
        <p:nvPicPr>
          <p:cNvPr id="5" name="Picture 4">
            <a:extLst>
              <a:ext uri="{FF2B5EF4-FFF2-40B4-BE49-F238E27FC236}">
                <a16:creationId xmlns:a16="http://schemas.microsoft.com/office/drawing/2014/main" id="{0782ED52-FEBC-771B-3D16-1DB2EAB55A39}"/>
              </a:ext>
            </a:extLst>
          </p:cNvPr>
          <p:cNvPicPr>
            <a:picLocks noChangeAspect="1"/>
          </p:cNvPicPr>
          <p:nvPr/>
        </p:nvPicPr>
        <p:blipFill>
          <a:blip r:embed="rId2"/>
          <a:stretch>
            <a:fillRect/>
          </a:stretch>
        </p:blipFill>
        <p:spPr>
          <a:xfrm>
            <a:off x="12350" y="607809"/>
            <a:ext cx="12167300" cy="6250191"/>
          </a:xfrm>
          <a:prstGeom prst="rect">
            <a:avLst/>
          </a:prstGeom>
        </p:spPr>
      </p:pic>
    </p:spTree>
    <p:extLst>
      <p:ext uri="{BB962C8B-B14F-4D97-AF65-F5344CB8AC3E}">
        <p14:creationId xmlns:p14="http://schemas.microsoft.com/office/powerpoint/2010/main" val="156435386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098A4F-0E83-2179-B6A6-3AC74254DED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4DF3DFE-0D7E-1910-5A0F-6265D082195B}"/>
              </a:ext>
            </a:extLst>
          </p:cNvPr>
          <p:cNvSpPr>
            <a:spLocks noGrp="1"/>
          </p:cNvSpPr>
          <p:nvPr>
            <p:ph type="title"/>
          </p:nvPr>
        </p:nvSpPr>
        <p:spPr>
          <a:xfrm>
            <a:off x="282428" y="-112655"/>
            <a:ext cx="11029616" cy="637757"/>
          </a:xfrm>
        </p:spPr>
        <p:txBody>
          <a:bodyPr/>
          <a:lstStyle/>
          <a:p>
            <a:r>
              <a:rPr lang="en-AU" dirty="0"/>
              <a:t>ACCOUNTING SYLLABUS – WACE QUESTIONS</a:t>
            </a:r>
          </a:p>
        </p:txBody>
      </p:sp>
      <p:pic>
        <p:nvPicPr>
          <p:cNvPr id="4" name="Picture 3">
            <a:extLst>
              <a:ext uri="{FF2B5EF4-FFF2-40B4-BE49-F238E27FC236}">
                <a16:creationId xmlns:a16="http://schemas.microsoft.com/office/drawing/2014/main" id="{DE3D28DA-2007-921E-BF12-23251313BDAB}"/>
              </a:ext>
            </a:extLst>
          </p:cNvPr>
          <p:cNvPicPr>
            <a:picLocks noChangeAspect="1"/>
          </p:cNvPicPr>
          <p:nvPr/>
        </p:nvPicPr>
        <p:blipFill>
          <a:blip r:embed="rId2"/>
          <a:stretch>
            <a:fillRect/>
          </a:stretch>
        </p:blipFill>
        <p:spPr>
          <a:xfrm>
            <a:off x="37099" y="525102"/>
            <a:ext cx="12076438" cy="6423875"/>
          </a:xfrm>
          <a:prstGeom prst="rect">
            <a:avLst/>
          </a:prstGeom>
        </p:spPr>
      </p:pic>
    </p:spTree>
    <p:extLst>
      <p:ext uri="{BB962C8B-B14F-4D97-AF65-F5344CB8AC3E}">
        <p14:creationId xmlns:p14="http://schemas.microsoft.com/office/powerpoint/2010/main" val="16941769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a:extLst>
              <a:ext uri="{FF2B5EF4-FFF2-40B4-BE49-F238E27FC236}">
                <a16:creationId xmlns:a16="http://schemas.microsoft.com/office/drawing/2014/main" id="{35D4198D-9223-79E3-8CBB-F8CA4DD7665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3374"/>
            <a:ext cx="12192000" cy="69213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656287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9B3612-33AA-A7D8-8A66-E04D82926E5F}"/>
              </a:ext>
            </a:extLst>
          </p:cNvPr>
          <p:cNvSpPr>
            <a:spLocks noGrp="1"/>
          </p:cNvSpPr>
          <p:nvPr>
            <p:ph type="title"/>
          </p:nvPr>
        </p:nvSpPr>
        <p:spPr>
          <a:xfrm>
            <a:off x="581192" y="702156"/>
            <a:ext cx="11029616" cy="683024"/>
          </a:xfrm>
        </p:spPr>
        <p:txBody>
          <a:bodyPr/>
          <a:lstStyle/>
          <a:p>
            <a:r>
              <a:rPr lang="en-AU" dirty="0"/>
              <a:t>ANKI FLASH CARDS</a:t>
            </a:r>
          </a:p>
        </p:txBody>
      </p:sp>
      <p:pic>
        <p:nvPicPr>
          <p:cNvPr id="5" name="Picture 4">
            <a:extLst>
              <a:ext uri="{FF2B5EF4-FFF2-40B4-BE49-F238E27FC236}">
                <a16:creationId xmlns:a16="http://schemas.microsoft.com/office/drawing/2014/main" id="{B6BAC585-91D9-242F-7B86-30D849A844BD}"/>
              </a:ext>
            </a:extLst>
          </p:cNvPr>
          <p:cNvPicPr>
            <a:picLocks noChangeAspect="1"/>
          </p:cNvPicPr>
          <p:nvPr/>
        </p:nvPicPr>
        <p:blipFill>
          <a:blip r:embed="rId2"/>
          <a:stretch>
            <a:fillRect/>
          </a:stretch>
        </p:blipFill>
        <p:spPr>
          <a:xfrm>
            <a:off x="1078586" y="1772074"/>
            <a:ext cx="9582150" cy="1285875"/>
          </a:xfrm>
          <a:prstGeom prst="rect">
            <a:avLst/>
          </a:prstGeom>
        </p:spPr>
      </p:pic>
      <p:pic>
        <p:nvPicPr>
          <p:cNvPr id="7" name="Picture 6">
            <a:extLst>
              <a:ext uri="{FF2B5EF4-FFF2-40B4-BE49-F238E27FC236}">
                <a16:creationId xmlns:a16="http://schemas.microsoft.com/office/drawing/2014/main" id="{DAD308A7-8B73-C19A-8C8B-8F11E1C066F1}"/>
              </a:ext>
            </a:extLst>
          </p:cNvPr>
          <p:cNvPicPr>
            <a:picLocks noChangeAspect="1"/>
          </p:cNvPicPr>
          <p:nvPr/>
        </p:nvPicPr>
        <p:blipFill>
          <a:blip r:embed="rId3"/>
          <a:stretch>
            <a:fillRect/>
          </a:stretch>
        </p:blipFill>
        <p:spPr>
          <a:xfrm>
            <a:off x="300037" y="3429000"/>
            <a:ext cx="11591925" cy="1666875"/>
          </a:xfrm>
          <a:prstGeom prst="rect">
            <a:avLst/>
          </a:prstGeom>
        </p:spPr>
      </p:pic>
      <p:pic>
        <p:nvPicPr>
          <p:cNvPr id="9" name="Picture 8">
            <a:extLst>
              <a:ext uri="{FF2B5EF4-FFF2-40B4-BE49-F238E27FC236}">
                <a16:creationId xmlns:a16="http://schemas.microsoft.com/office/drawing/2014/main" id="{72E4470E-6E83-9E82-FAD1-C25D2176A902}"/>
              </a:ext>
            </a:extLst>
          </p:cNvPr>
          <p:cNvPicPr>
            <a:picLocks noChangeAspect="1"/>
          </p:cNvPicPr>
          <p:nvPr/>
        </p:nvPicPr>
        <p:blipFill>
          <a:blip r:embed="rId4"/>
          <a:stretch>
            <a:fillRect/>
          </a:stretch>
        </p:blipFill>
        <p:spPr>
          <a:xfrm>
            <a:off x="3481386" y="5344466"/>
            <a:ext cx="5229225" cy="1162050"/>
          </a:xfrm>
          <a:prstGeom prst="rect">
            <a:avLst/>
          </a:prstGeom>
        </p:spPr>
      </p:pic>
    </p:spTree>
    <p:extLst>
      <p:ext uri="{BB962C8B-B14F-4D97-AF65-F5344CB8AC3E}">
        <p14:creationId xmlns:p14="http://schemas.microsoft.com/office/powerpoint/2010/main" val="737953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anim calcmode="lin" valueType="num">
                                      <p:cBhvr>
                                        <p:cTn id="22" dur="1000" fill="hold"/>
                                        <p:tgtEl>
                                          <p:spTgt spid="9"/>
                                        </p:tgtEl>
                                        <p:attrNameLst>
                                          <p:attrName>ppt_x</p:attrName>
                                        </p:attrNameLst>
                                      </p:cBhvr>
                                      <p:tavLst>
                                        <p:tav tm="0">
                                          <p:val>
                                            <p:strVal val="#ppt_x"/>
                                          </p:val>
                                        </p:tav>
                                        <p:tav tm="100000">
                                          <p:val>
                                            <p:strVal val="#ppt_x"/>
                                          </p:val>
                                        </p:tav>
                                      </p:tavLst>
                                    </p:anim>
                                    <p:anim calcmode="lin" valueType="num">
                                      <p:cBhvr>
                                        <p:cTn id="2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69DD0B-EBE3-2281-19F2-B3EE42A76381}"/>
              </a:ext>
            </a:extLst>
          </p:cNvPr>
          <p:cNvSpPr>
            <a:spLocks noGrp="1"/>
          </p:cNvSpPr>
          <p:nvPr>
            <p:ph type="title"/>
          </p:nvPr>
        </p:nvSpPr>
        <p:spPr>
          <a:xfrm>
            <a:off x="581191" y="765531"/>
            <a:ext cx="11029616" cy="610596"/>
          </a:xfrm>
        </p:spPr>
        <p:txBody>
          <a:bodyPr/>
          <a:lstStyle/>
          <a:p>
            <a:r>
              <a:rPr lang="en-AU" dirty="0"/>
              <a:t>Example BEWA Question</a:t>
            </a:r>
          </a:p>
        </p:txBody>
      </p:sp>
      <p:pic>
        <p:nvPicPr>
          <p:cNvPr id="5" name="Picture 4">
            <a:extLst>
              <a:ext uri="{FF2B5EF4-FFF2-40B4-BE49-F238E27FC236}">
                <a16:creationId xmlns:a16="http://schemas.microsoft.com/office/drawing/2014/main" id="{93C22411-6CBC-744C-BE79-429DCD2830D0}"/>
              </a:ext>
            </a:extLst>
          </p:cNvPr>
          <p:cNvPicPr>
            <a:picLocks noChangeAspect="1"/>
          </p:cNvPicPr>
          <p:nvPr/>
        </p:nvPicPr>
        <p:blipFill>
          <a:blip r:embed="rId2"/>
          <a:stretch>
            <a:fillRect/>
          </a:stretch>
        </p:blipFill>
        <p:spPr>
          <a:xfrm>
            <a:off x="581191" y="1544323"/>
            <a:ext cx="10791825" cy="5000625"/>
          </a:xfrm>
          <a:prstGeom prst="rect">
            <a:avLst/>
          </a:prstGeom>
        </p:spPr>
      </p:pic>
    </p:spTree>
    <p:extLst>
      <p:ext uri="{BB962C8B-B14F-4D97-AF65-F5344CB8AC3E}">
        <p14:creationId xmlns:p14="http://schemas.microsoft.com/office/powerpoint/2010/main" val="312807459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E01D9C-4FE2-AB3C-0D7D-38DF040689B6}"/>
              </a:ext>
            </a:extLst>
          </p:cNvPr>
          <p:cNvSpPr>
            <a:spLocks noGrp="1"/>
          </p:cNvSpPr>
          <p:nvPr>
            <p:ph type="title"/>
          </p:nvPr>
        </p:nvSpPr>
        <p:spPr>
          <a:xfrm>
            <a:off x="366556" y="819851"/>
            <a:ext cx="1523630" cy="655864"/>
          </a:xfrm>
        </p:spPr>
        <p:txBody>
          <a:bodyPr>
            <a:normAutofit fontScale="90000"/>
          </a:bodyPr>
          <a:lstStyle/>
          <a:p>
            <a:r>
              <a:rPr lang="en-AU" dirty="0"/>
              <a:t>Chat-</a:t>
            </a:r>
            <a:r>
              <a:rPr lang="en-AU" dirty="0" err="1"/>
              <a:t>gpt</a:t>
            </a:r>
            <a:endParaRPr lang="en-AU" dirty="0"/>
          </a:p>
        </p:txBody>
      </p:sp>
      <p:pic>
        <p:nvPicPr>
          <p:cNvPr id="5" name="Picture 4">
            <a:extLst>
              <a:ext uri="{FF2B5EF4-FFF2-40B4-BE49-F238E27FC236}">
                <a16:creationId xmlns:a16="http://schemas.microsoft.com/office/drawing/2014/main" id="{B535AAA9-F726-EF3B-DF38-280D894C0197}"/>
              </a:ext>
            </a:extLst>
          </p:cNvPr>
          <p:cNvPicPr>
            <a:picLocks noChangeAspect="1"/>
          </p:cNvPicPr>
          <p:nvPr/>
        </p:nvPicPr>
        <p:blipFill>
          <a:blip r:embed="rId2"/>
          <a:stretch>
            <a:fillRect/>
          </a:stretch>
        </p:blipFill>
        <p:spPr>
          <a:xfrm>
            <a:off x="2104822" y="0"/>
            <a:ext cx="9720622" cy="6858000"/>
          </a:xfrm>
          <a:prstGeom prst="rect">
            <a:avLst/>
          </a:prstGeom>
        </p:spPr>
      </p:pic>
    </p:spTree>
    <p:extLst>
      <p:ext uri="{BB962C8B-B14F-4D97-AF65-F5344CB8AC3E}">
        <p14:creationId xmlns:p14="http://schemas.microsoft.com/office/powerpoint/2010/main" val="418911690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9917B9-9D05-6E95-C8D2-790FB94898AE}"/>
              </a:ext>
            </a:extLst>
          </p:cNvPr>
          <p:cNvSpPr>
            <a:spLocks noGrp="1"/>
          </p:cNvSpPr>
          <p:nvPr>
            <p:ph type="title"/>
          </p:nvPr>
        </p:nvSpPr>
        <p:spPr>
          <a:xfrm>
            <a:off x="219053" y="606582"/>
            <a:ext cx="11029616" cy="583436"/>
          </a:xfrm>
        </p:spPr>
        <p:txBody>
          <a:bodyPr/>
          <a:lstStyle/>
          <a:p>
            <a:r>
              <a:rPr lang="en-AU" dirty="0"/>
              <a:t>copilot</a:t>
            </a:r>
          </a:p>
        </p:txBody>
      </p:sp>
      <p:pic>
        <p:nvPicPr>
          <p:cNvPr id="5" name="Picture 4">
            <a:extLst>
              <a:ext uri="{FF2B5EF4-FFF2-40B4-BE49-F238E27FC236}">
                <a16:creationId xmlns:a16="http://schemas.microsoft.com/office/drawing/2014/main" id="{D4E5DC5A-1319-A4FD-C625-69E0CFF0E1EC}"/>
              </a:ext>
            </a:extLst>
          </p:cNvPr>
          <p:cNvPicPr>
            <a:picLocks noChangeAspect="1"/>
          </p:cNvPicPr>
          <p:nvPr/>
        </p:nvPicPr>
        <p:blipFill>
          <a:blip r:embed="rId2"/>
          <a:stretch>
            <a:fillRect/>
          </a:stretch>
        </p:blipFill>
        <p:spPr>
          <a:xfrm>
            <a:off x="1918026" y="83744"/>
            <a:ext cx="10273974" cy="6690511"/>
          </a:xfrm>
          <a:prstGeom prst="rect">
            <a:avLst/>
          </a:prstGeom>
        </p:spPr>
      </p:pic>
    </p:spTree>
    <p:extLst>
      <p:ext uri="{BB962C8B-B14F-4D97-AF65-F5344CB8AC3E}">
        <p14:creationId xmlns:p14="http://schemas.microsoft.com/office/powerpoint/2010/main" val="9405503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40A75D-CA4B-9B7B-49D3-3F1BD088C6E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4FFD6CF-1D86-AE6C-78EF-B05A576A6130}"/>
              </a:ext>
            </a:extLst>
          </p:cNvPr>
          <p:cNvSpPr>
            <a:spLocks noGrp="1"/>
          </p:cNvSpPr>
          <p:nvPr>
            <p:ph type="title"/>
          </p:nvPr>
        </p:nvSpPr>
        <p:spPr>
          <a:xfrm>
            <a:off x="581192" y="702156"/>
            <a:ext cx="11029616" cy="845987"/>
          </a:xfrm>
        </p:spPr>
        <p:txBody>
          <a:bodyPr/>
          <a:lstStyle/>
          <a:p>
            <a:r>
              <a:rPr lang="en-AU" dirty="0"/>
              <a:t>Accounting books - COVNEY</a:t>
            </a:r>
          </a:p>
        </p:txBody>
      </p:sp>
      <p:graphicFrame>
        <p:nvGraphicFramePr>
          <p:cNvPr id="4" name="Content Placeholder 3">
            <a:extLst>
              <a:ext uri="{FF2B5EF4-FFF2-40B4-BE49-F238E27FC236}">
                <a16:creationId xmlns:a16="http://schemas.microsoft.com/office/drawing/2014/main" id="{93F6F709-8C3F-160C-7261-F3587D6F2458}"/>
              </a:ext>
            </a:extLst>
          </p:cNvPr>
          <p:cNvGraphicFramePr>
            <a:graphicFrameLocks noGrp="1"/>
          </p:cNvGraphicFramePr>
          <p:nvPr>
            <p:ph idx="1"/>
            <p:extLst>
              <p:ext uri="{D42A27DB-BD31-4B8C-83A1-F6EECF244321}">
                <p14:modId xmlns:p14="http://schemas.microsoft.com/office/powerpoint/2010/main" val="3255663351"/>
              </p:ext>
            </p:extLst>
          </p:nvPr>
        </p:nvGraphicFramePr>
        <p:xfrm>
          <a:off x="581192" y="1554480"/>
          <a:ext cx="11029950" cy="5303520"/>
        </p:xfrm>
        <a:graphic>
          <a:graphicData uri="http://schemas.openxmlformats.org/drawingml/2006/table">
            <a:tbl>
              <a:tblPr firstRow="1" bandRow="1">
                <a:tableStyleId>{5C22544A-7EE6-4342-B048-85BDC9FD1C3A}</a:tableStyleId>
              </a:tblPr>
              <a:tblGrid>
                <a:gridCol w="5514975">
                  <a:extLst>
                    <a:ext uri="{9D8B030D-6E8A-4147-A177-3AD203B41FA5}">
                      <a16:colId xmlns:a16="http://schemas.microsoft.com/office/drawing/2014/main" val="2629979210"/>
                    </a:ext>
                  </a:extLst>
                </a:gridCol>
                <a:gridCol w="5514975">
                  <a:extLst>
                    <a:ext uri="{9D8B030D-6E8A-4147-A177-3AD203B41FA5}">
                      <a16:colId xmlns:a16="http://schemas.microsoft.com/office/drawing/2014/main" val="782611641"/>
                    </a:ext>
                  </a:extLst>
                </a:gridCol>
              </a:tblGrid>
              <a:tr h="370840">
                <a:tc>
                  <a:txBody>
                    <a:bodyPr/>
                    <a:lstStyle/>
                    <a:p>
                      <a:r>
                        <a:rPr lang="en-AU" sz="2800" dirty="0"/>
                        <a:t>What works well for me</a:t>
                      </a:r>
                    </a:p>
                  </a:txBody>
                  <a:tcPr/>
                </a:tc>
                <a:tc>
                  <a:txBody>
                    <a:bodyPr/>
                    <a:lstStyle/>
                    <a:p>
                      <a:r>
                        <a:rPr lang="en-AU" sz="2800" dirty="0"/>
                        <a:t>Even better if…..</a:t>
                      </a:r>
                    </a:p>
                  </a:txBody>
                  <a:tcPr/>
                </a:tc>
                <a:extLst>
                  <a:ext uri="{0D108BD9-81ED-4DB2-BD59-A6C34878D82A}">
                    <a16:rowId xmlns:a16="http://schemas.microsoft.com/office/drawing/2014/main" val="1633564930"/>
                  </a:ext>
                </a:extLst>
              </a:tr>
              <a:tr h="370840">
                <a:tc>
                  <a:txBody>
                    <a:bodyPr/>
                    <a:lstStyle/>
                    <a:p>
                      <a:r>
                        <a:rPr lang="en-AU" sz="2800" dirty="0"/>
                        <a:t>Good introductory explanations</a:t>
                      </a:r>
                    </a:p>
                    <a:p>
                      <a:r>
                        <a:rPr lang="en-AU" sz="2800" dirty="0"/>
                        <a:t>The questions progress in a good linear fashion</a:t>
                      </a:r>
                    </a:p>
                    <a:p>
                      <a:r>
                        <a:rPr lang="en-AU" sz="2800" dirty="0"/>
                        <a:t>Expected solutions are in the bottom of the question for some topics</a:t>
                      </a:r>
                    </a:p>
                    <a:p>
                      <a:r>
                        <a:rPr lang="en-AU" sz="2800" dirty="0"/>
                        <a:t>There are a good range of open-ended theory questions.</a:t>
                      </a:r>
                    </a:p>
                    <a:p>
                      <a:r>
                        <a:rPr lang="en-AU" sz="2800" dirty="0"/>
                        <a:t>The steps to complete questions are well laid out</a:t>
                      </a:r>
                    </a:p>
                    <a:p>
                      <a:r>
                        <a:rPr lang="en-AU" sz="2800" dirty="0"/>
                        <a:t>Exam tips are given to students</a:t>
                      </a:r>
                    </a:p>
                  </a:txBody>
                  <a:tcPr/>
                </a:tc>
                <a:tc>
                  <a:txBody>
                    <a:bodyPr/>
                    <a:lstStyle/>
                    <a:p>
                      <a:r>
                        <a:rPr lang="en-AU" sz="2800" dirty="0"/>
                        <a:t>Solutions are not at the end for all topics</a:t>
                      </a:r>
                    </a:p>
                    <a:p>
                      <a:r>
                        <a:rPr lang="en-AU" sz="2800" dirty="0"/>
                        <a:t>The range of questions are not a lot different</a:t>
                      </a:r>
                    </a:p>
                    <a:p>
                      <a:r>
                        <a:rPr lang="en-AU" sz="2800" dirty="0"/>
                        <a:t>Still a few errors in the book (although being updated regularly)</a:t>
                      </a:r>
                    </a:p>
                    <a:p>
                      <a:r>
                        <a:rPr lang="en-AU" sz="2800" dirty="0"/>
                        <a:t>The number of higher end questions are less than other publications</a:t>
                      </a:r>
                    </a:p>
                  </a:txBody>
                  <a:tcPr/>
                </a:tc>
                <a:extLst>
                  <a:ext uri="{0D108BD9-81ED-4DB2-BD59-A6C34878D82A}">
                    <a16:rowId xmlns:a16="http://schemas.microsoft.com/office/drawing/2014/main" val="245084690"/>
                  </a:ext>
                </a:extLst>
              </a:tr>
            </a:tbl>
          </a:graphicData>
        </a:graphic>
      </p:graphicFrame>
      <p:sp>
        <p:nvSpPr>
          <p:cNvPr id="5" name="Title 1">
            <a:extLst>
              <a:ext uri="{FF2B5EF4-FFF2-40B4-BE49-F238E27FC236}">
                <a16:creationId xmlns:a16="http://schemas.microsoft.com/office/drawing/2014/main" id="{62D1DCC7-DF85-9CD2-05C6-35D8D22C9BDA}"/>
              </a:ext>
            </a:extLst>
          </p:cNvPr>
          <p:cNvSpPr txBox="1">
            <a:spLocks/>
          </p:cNvSpPr>
          <p:nvPr/>
        </p:nvSpPr>
        <p:spPr>
          <a:xfrm>
            <a:off x="481437" y="-94986"/>
            <a:ext cx="11029616" cy="567734"/>
          </a:xfrm>
          <a:prstGeom prst="rect">
            <a:avLst/>
          </a:prstGeom>
        </p:spPr>
        <p:txBody>
          <a:bodyPr vert="horz" lIns="91440" tIns="45720" rIns="91440" bIns="45720" rtlCol="0" anchor="b">
            <a:normAutofit/>
          </a:bodyPr>
          <a:lstStyle>
            <a:lvl1pPr algn="l" defTabSz="457200" rtl="0" eaLnBrk="1" latinLnBrk="0" hangingPunct="1">
              <a:lnSpc>
                <a:spcPct val="100000"/>
              </a:lnSpc>
              <a:spcBef>
                <a:spcPct val="0"/>
              </a:spcBef>
              <a:buNone/>
              <a:defRPr sz="2800" b="0" kern="1200" cap="all">
                <a:solidFill>
                  <a:schemeClr val="tx1">
                    <a:lumMod val="75000"/>
                    <a:lumOff val="2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AU" dirty="0"/>
              <a:t>Accounting books</a:t>
            </a:r>
          </a:p>
        </p:txBody>
      </p:sp>
    </p:spTree>
    <p:extLst>
      <p:ext uri="{BB962C8B-B14F-4D97-AF65-F5344CB8AC3E}">
        <p14:creationId xmlns:p14="http://schemas.microsoft.com/office/powerpoint/2010/main" val="397051645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D0FD9E-892E-EAAD-1CAB-7EAEB604A6E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2BEF3E3-CF72-AA3C-1A40-6254C251D19A}"/>
              </a:ext>
            </a:extLst>
          </p:cNvPr>
          <p:cNvSpPr>
            <a:spLocks noGrp="1"/>
          </p:cNvSpPr>
          <p:nvPr>
            <p:ph type="title"/>
          </p:nvPr>
        </p:nvSpPr>
        <p:spPr>
          <a:xfrm>
            <a:off x="219053" y="606582"/>
            <a:ext cx="11029616" cy="583436"/>
          </a:xfrm>
        </p:spPr>
        <p:txBody>
          <a:bodyPr/>
          <a:lstStyle/>
          <a:p>
            <a:r>
              <a:rPr lang="en-AU" dirty="0"/>
              <a:t>copilot</a:t>
            </a:r>
          </a:p>
        </p:txBody>
      </p:sp>
      <p:pic>
        <p:nvPicPr>
          <p:cNvPr id="4" name="Picture 3">
            <a:extLst>
              <a:ext uri="{FF2B5EF4-FFF2-40B4-BE49-F238E27FC236}">
                <a16:creationId xmlns:a16="http://schemas.microsoft.com/office/drawing/2014/main" id="{B9D24C02-30BA-817E-1F01-0047C8B44586}"/>
              </a:ext>
            </a:extLst>
          </p:cNvPr>
          <p:cNvPicPr>
            <a:picLocks noChangeAspect="1"/>
          </p:cNvPicPr>
          <p:nvPr/>
        </p:nvPicPr>
        <p:blipFill>
          <a:blip r:embed="rId2"/>
          <a:stretch>
            <a:fillRect/>
          </a:stretch>
        </p:blipFill>
        <p:spPr>
          <a:xfrm>
            <a:off x="1738972" y="-1"/>
            <a:ext cx="10048640" cy="6848113"/>
          </a:xfrm>
          <a:prstGeom prst="rect">
            <a:avLst/>
          </a:prstGeom>
        </p:spPr>
      </p:pic>
    </p:spTree>
    <p:extLst>
      <p:ext uri="{BB962C8B-B14F-4D97-AF65-F5344CB8AC3E}">
        <p14:creationId xmlns:p14="http://schemas.microsoft.com/office/powerpoint/2010/main" val="209510269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DB54FB-B4E9-FD10-5211-4607645EBAD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270F0C5-20EC-98A3-3381-312759267DF4}"/>
              </a:ext>
            </a:extLst>
          </p:cNvPr>
          <p:cNvSpPr>
            <a:spLocks noGrp="1"/>
          </p:cNvSpPr>
          <p:nvPr>
            <p:ph type="title"/>
          </p:nvPr>
        </p:nvSpPr>
        <p:spPr>
          <a:xfrm>
            <a:off x="554030" y="1037135"/>
            <a:ext cx="2687110" cy="610596"/>
          </a:xfrm>
        </p:spPr>
        <p:txBody>
          <a:bodyPr>
            <a:normAutofit fontScale="90000"/>
          </a:bodyPr>
          <a:lstStyle/>
          <a:p>
            <a:r>
              <a:rPr lang="en-AU" dirty="0"/>
              <a:t>Example BEWA Question</a:t>
            </a:r>
          </a:p>
        </p:txBody>
      </p:sp>
      <p:pic>
        <p:nvPicPr>
          <p:cNvPr id="4" name="Picture 3">
            <a:extLst>
              <a:ext uri="{FF2B5EF4-FFF2-40B4-BE49-F238E27FC236}">
                <a16:creationId xmlns:a16="http://schemas.microsoft.com/office/drawing/2014/main" id="{95B849AC-8817-08BC-9298-3DA710ED5015}"/>
              </a:ext>
            </a:extLst>
          </p:cNvPr>
          <p:cNvPicPr>
            <a:picLocks noChangeAspect="1"/>
          </p:cNvPicPr>
          <p:nvPr/>
        </p:nvPicPr>
        <p:blipFill>
          <a:blip r:embed="rId2"/>
          <a:stretch>
            <a:fillRect/>
          </a:stretch>
        </p:blipFill>
        <p:spPr>
          <a:xfrm>
            <a:off x="5287035" y="38100"/>
            <a:ext cx="5981700" cy="6781800"/>
          </a:xfrm>
          <a:prstGeom prst="rect">
            <a:avLst/>
          </a:prstGeom>
        </p:spPr>
      </p:pic>
    </p:spTree>
    <p:extLst>
      <p:ext uri="{BB962C8B-B14F-4D97-AF65-F5344CB8AC3E}">
        <p14:creationId xmlns:p14="http://schemas.microsoft.com/office/powerpoint/2010/main" val="419185162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36C76E-56E7-DAD4-55E9-D66D1CC7598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3A2E99A-99E4-A680-49B6-91E554D3ADB8}"/>
              </a:ext>
            </a:extLst>
          </p:cNvPr>
          <p:cNvSpPr>
            <a:spLocks noGrp="1"/>
          </p:cNvSpPr>
          <p:nvPr>
            <p:ph type="title"/>
          </p:nvPr>
        </p:nvSpPr>
        <p:spPr>
          <a:xfrm>
            <a:off x="366556" y="819851"/>
            <a:ext cx="1523630" cy="655864"/>
          </a:xfrm>
        </p:spPr>
        <p:txBody>
          <a:bodyPr>
            <a:normAutofit fontScale="90000"/>
          </a:bodyPr>
          <a:lstStyle/>
          <a:p>
            <a:r>
              <a:rPr lang="en-AU" dirty="0"/>
              <a:t>Chat-</a:t>
            </a:r>
            <a:r>
              <a:rPr lang="en-AU" dirty="0" err="1"/>
              <a:t>gpt</a:t>
            </a:r>
            <a:endParaRPr lang="en-AU" dirty="0"/>
          </a:p>
        </p:txBody>
      </p:sp>
      <p:pic>
        <p:nvPicPr>
          <p:cNvPr id="4" name="Picture 3">
            <a:extLst>
              <a:ext uri="{FF2B5EF4-FFF2-40B4-BE49-F238E27FC236}">
                <a16:creationId xmlns:a16="http://schemas.microsoft.com/office/drawing/2014/main" id="{FC534F0A-1C05-4532-FFB3-6FD74072A08E}"/>
              </a:ext>
            </a:extLst>
          </p:cNvPr>
          <p:cNvPicPr>
            <a:picLocks noChangeAspect="1"/>
          </p:cNvPicPr>
          <p:nvPr/>
        </p:nvPicPr>
        <p:blipFill>
          <a:blip r:embed="rId2"/>
          <a:stretch>
            <a:fillRect/>
          </a:stretch>
        </p:blipFill>
        <p:spPr>
          <a:xfrm>
            <a:off x="3650639" y="0"/>
            <a:ext cx="5506357" cy="6858000"/>
          </a:xfrm>
          <a:prstGeom prst="rect">
            <a:avLst/>
          </a:prstGeom>
        </p:spPr>
      </p:pic>
    </p:spTree>
    <p:extLst>
      <p:ext uri="{BB962C8B-B14F-4D97-AF65-F5344CB8AC3E}">
        <p14:creationId xmlns:p14="http://schemas.microsoft.com/office/powerpoint/2010/main" val="154305642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24F6AC-8E60-6D96-6BCD-9B9ADDAB6F0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28B981A-B0FE-1C8C-A387-A55E44B78A4A}"/>
              </a:ext>
            </a:extLst>
          </p:cNvPr>
          <p:cNvSpPr>
            <a:spLocks noGrp="1"/>
          </p:cNvSpPr>
          <p:nvPr>
            <p:ph type="title"/>
          </p:nvPr>
        </p:nvSpPr>
        <p:spPr>
          <a:xfrm>
            <a:off x="219053" y="606582"/>
            <a:ext cx="11029616" cy="583436"/>
          </a:xfrm>
        </p:spPr>
        <p:txBody>
          <a:bodyPr/>
          <a:lstStyle/>
          <a:p>
            <a:r>
              <a:rPr lang="en-AU" dirty="0"/>
              <a:t>copilot</a:t>
            </a:r>
          </a:p>
        </p:txBody>
      </p:sp>
      <p:pic>
        <p:nvPicPr>
          <p:cNvPr id="5" name="Picture 4">
            <a:extLst>
              <a:ext uri="{FF2B5EF4-FFF2-40B4-BE49-F238E27FC236}">
                <a16:creationId xmlns:a16="http://schemas.microsoft.com/office/drawing/2014/main" id="{E9F9BBFA-F2EB-17D0-0719-B2F6BC0157FB}"/>
              </a:ext>
            </a:extLst>
          </p:cNvPr>
          <p:cNvPicPr>
            <a:picLocks noChangeAspect="1"/>
          </p:cNvPicPr>
          <p:nvPr/>
        </p:nvPicPr>
        <p:blipFill>
          <a:blip r:embed="rId2"/>
          <a:stretch>
            <a:fillRect/>
          </a:stretch>
        </p:blipFill>
        <p:spPr>
          <a:xfrm>
            <a:off x="2502293" y="0"/>
            <a:ext cx="7166808" cy="6852580"/>
          </a:xfrm>
          <a:prstGeom prst="rect">
            <a:avLst/>
          </a:prstGeom>
        </p:spPr>
      </p:pic>
    </p:spTree>
    <p:extLst>
      <p:ext uri="{BB962C8B-B14F-4D97-AF65-F5344CB8AC3E}">
        <p14:creationId xmlns:p14="http://schemas.microsoft.com/office/powerpoint/2010/main" val="304708804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88621B-B22F-23AE-CE87-339813898B36}"/>
              </a:ext>
            </a:extLst>
          </p:cNvPr>
          <p:cNvSpPr>
            <a:spLocks noGrp="1"/>
          </p:cNvSpPr>
          <p:nvPr>
            <p:ph type="title"/>
          </p:nvPr>
        </p:nvSpPr>
        <p:spPr>
          <a:xfrm>
            <a:off x="83252" y="-166977"/>
            <a:ext cx="11029616" cy="683024"/>
          </a:xfrm>
        </p:spPr>
        <p:txBody>
          <a:bodyPr/>
          <a:lstStyle/>
          <a:p>
            <a:r>
              <a:rPr lang="en-AU" dirty="0"/>
              <a:t>Magic schools</a:t>
            </a:r>
          </a:p>
        </p:txBody>
      </p:sp>
      <p:pic>
        <p:nvPicPr>
          <p:cNvPr id="5" name="Picture 4">
            <a:extLst>
              <a:ext uri="{FF2B5EF4-FFF2-40B4-BE49-F238E27FC236}">
                <a16:creationId xmlns:a16="http://schemas.microsoft.com/office/drawing/2014/main" id="{788648BD-4B59-53DA-9F5C-9565BA93DC97}"/>
              </a:ext>
            </a:extLst>
          </p:cNvPr>
          <p:cNvPicPr>
            <a:picLocks noChangeAspect="1"/>
          </p:cNvPicPr>
          <p:nvPr/>
        </p:nvPicPr>
        <p:blipFill>
          <a:blip r:embed="rId2"/>
          <a:stretch>
            <a:fillRect/>
          </a:stretch>
        </p:blipFill>
        <p:spPr>
          <a:xfrm>
            <a:off x="0" y="552072"/>
            <a:ext cx="12192000" cy="6305928"/>
          </a:xfrm>
          <a:prstGeom prst="rect">
            <a:avLst/>
          </a:prstGeom>
        </p:spPr>
      </p:pic>
    </p:spTree>
    <p:extLst>
      <p:ext uri="{BB962C8B-B14F-4D97-AF65-F5344CB8AC3E}">
        <p14:creationId xmlns:p14="http://schemas.microsoft.com/office/powerpoint/2010/main" val="217590205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DCAD012C-C889-11CE-2EC3-874403D7C01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07092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52390B-F77E-28F9-BD61-0334A9BD21C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16EB5DC-23AC-B43A-8253-C43BDC9C545D}"/>
              </a:ext>
            </a:extLst>
          </p:cNvPr>
          <p:cNvSpPr>
            <a:spLocks noGrp="1"/>
          </p:cNvSpPr>
          <p:nvPr>
            <p:ph type="title"/>
          </p:nvPr>
        </p:nvSpPr>
        <p:spPr>
          <a:xfrm>
            <a:off x="581192" y="702156"/>
            <a:ext cx="11029616" cy="628703"/>
          </a:xfrm>
        </p:spPr>
        <p:txBody>
          <a:bodyPr/>
          <a:lstStyle/>
          <a:p>
            <a:r>
              <a:rPr lang="en-AU" dirty="0"/>
              <a:t>Accounting books – NELSON ACCOUNTING AND FINANCE</a:t>
            </a:r>
          </a:p>
        </p:txBody>
      </p:sp>
      <p:graphicFrame>
        <p:nvGraphicFramePr>
          <p:cNvPr id="4" name="Content Placeholder 3">
            <a:extLst>
              <a:ext uri="{FF2B5EF4-FFF2-40B4-BE49-F238E27FC236}">
                <a16:creationId xmlns:a16="http://schemas.microsoft.com/office/drawing/2014/main" id="{52899365-E282-9352-C5D5-CDBD87E96439}"/>
              </a:ext>
            </a:extLst>
          </p:cNvPr>
          <p:cNvGraphicFramePr>
            <a:graphicFrameLocks noGrp="1"/>
          </p:cNvGraphicFramePr>
          <p:nvPr>
            <p:ph idx="1"/>
            <p:extLst>
              <p:ext uri="{D42A27DB-BD31-4B8C-83A1-F6EECF244321}">
                <p14:modId xmlns:p14="http://schemas.microsoft.com/office/powerpoint/2010/main" val="2774581421"/>
              </p:ext>
            </p:extLst>
          </p:nvPr>
        </p:nvGraphicFramePr>
        <p:xfrm>
          <a:off x="418229" y="1310640"/>
          <a:ext cx="11029950" cy="5547360"/>
        </p:xfrm>
        <a:graphic>
          <a:graphicData uri="http://schemas.openxmlformats.org/drawingml/2006/table">
            <a:tbl>
              <a:tblPr firstRow="1" bandRow="1">
                <a:tableStyleId>{5C22544A-7EE6-4342-B048-85BDC9FD1C3A}</a:tableStyleId>
              </a:tblPr>
              <a:tblGrid>
                <a:gridCol w="5514975">
                  <a:extLst>
                    <a:ext uri="{9D8B030D-6E8A-4147-A177-3AD203B41FA5}">
                      <a16:colId xmlns:a16="http://schemas.microsoft.com/office/drawing/2014/main" val="2629979210"/>
                    </a:ext>
                  </a:extLst>
                </a:gridCol>
                <a:gridCol w="5514975">
                  <a:extLst>
                    <a:ext uri="{9D8B030D-6E8A-4147-A177-3AD203B41FA5}">
                      <a16:colId xmlns:a16="http://schemas.microsoft.com/office/drawing/2014/main" val="782611641"/>
                    </a:ext>
                  </a:extLst>
                </a:gridCol>
              </a:tblGrid>
              <a:tr h="503849">
                <a:tc>
                  <a:txBody>
                    <a:bodyPr/>
                    <a:lstStyle/>
                    <a:p>
                      <a:r>
                        <a:rPr lang="en-AU" sz="3200" dirty="0"/>
                        <a:t>What works well for me</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AU" sz="3200" dirty="0"/>
                        <a:t>Even better if…..</a:t>
                      </a:r>
                    </a:p>
                  </a:txBody>
                  <a:tcPr/>
                </a:tc>
                <a:extLst>
                  <a:ext uri="{0D108BD9-81ED-4DB2-BD59-A6C34878D82A}">
                    <a16:rowId xmlns:a16="http://schemas.microsoft.com/office/drawing/2014/main" val="1633564930"/>
                  </a:ext>
                </a:extLst>
              </a:tr>
              <a:tr h="3473907">
                <a:tc>
                  <a:txBody>
                    <a:bodyPr/>
                    <a:lstStyle/>
                    <a:p>
                      <a:r>
                        <a:rPr lang="en-AU" sz="3200" dirty="0"/>
                        <a:t>Extremely thorough, particularly in theory</a:t>
                      </a:r>
                    </a:p>
                    <a:p>
                      <a:r>
                        <a:rPr lang="en-AU" sz="3200" dirty="0"/>
                        <a:t>Good range of questions including higher range questions for stronger students</a:t>
                      </a:r>
                    </a:p>
                    <a:p>
                      <a:r>
                        <a:rPr lang="en-AU" sz="3200" dirty="0"/>
                        <a:t>Does have case studies which show real world application</a:t>
                      </a:r>
                    </a:p>
                    <a:p>
                      <a:endParaRPr lang="en-AU" sz="3200" dirty="0"/>
                    </a:p>
                    <a:p>
                      <a:endParaRPr lang="en-AU" sz="3200" dirty="0"/>
                    </a:p>
                  </a:txBody>
                  <a:tcPr/>
                </a:tc>
                <a:tc>
                  <a:txBody>
                    <a:bodyPr/>
                    <a:lstStyle/>
                    <a:p>
                      <a:r>
                        <a:rPr lang="en-AU" sz="3200" dirty="0"/>
                        <a:t>No expected solution at the end of the question</a:t>
                      </a:r>
                    </a:p>
                    <a:p>
                      <a:r>
                        <a:rPr lang="en-AU" sz="3200" dirty="0"/>
                        <a:t>The theory is a bit out of date now and hasn’t been updated for a number of years</a:t>
                      </a:r>
                    </a:p>
                    <a:p>
                      <a:r>
                        <a:rPr lang="en-AU" sz="3200" dirty="0"/>
                        <a:t>Very wordy and dense which my students struggle with</a:t>
                      </a:r>
                    </a:p>
                  </a:txBody>
                  <a:tcPr/>
                </a:tc>
                <a:extLst>
                  <a:ext uri="{0D108BD9-81ED-4DB2-BD59-A6C34878D82A}">
                    <a16:rowId xmlns:a16="http://schemas.microsoft.com/office/drawing/2014/main" val="245084690"/>
                  </a:ext>
                </a:extLst>
              </a:tr>
            </a:tbl>
          </a:graphicData>
        </a:graphic>
      </p:graphicFrame>
      <p:sp>
        <p:nvSpPr>
          <p:cNvPr id="5" name="Title 1">
            <a:extLst>
              <a:ext uri="{FF2B5EF4-FFF2-40B4-BE49-F238E27FC236}">
                <a16:creationId xmlns:a16="http://schemas.microsoft.com/office/drawing/2014/main" id="{6533A793-6DD0-641B-19A3-47F270526434}"/>
              </a:ext>
            </a:extLst>
          </p:cNvPr>
          <p:cNvSpPr txBox="1">
            <a:spLocks/>
          </p:cNvSpPr>
          <p:nvPr/>
        </p:nvSpPr>
        <p:spPr>
          <a:xfrm>
            <a:off x="481437" y="-94986"/>
            <a:ext cx="11029616" cy="567734"/>
          </a:xfrm>
          <a:prstGeom prst="rect">
            <a:avLst/>
          </a:prstGeom>
        </p:spPr>
        <p:txBody>
          <a:bodyPr vert="horz" lIns="91440" tIns="45720" rIns="91440" bIns="45720" rtlCol="0" anchor="b">
            <a:normAutofit/>
          </a:bodyPr>
          <a:lstStyle>
            <a:lvl1pPr algn="l" defTabSz="457200" rtl="0" eaLnBrk="1" latinLnBrk="0" hangingPunct="1">
              <a:lnSpc>
                <a:spcPct val="100000"/>
              </a:lnSpc>
              <a:spcBef>
                <a:spcPct val="0"/>
              </a:spcBef>
              <a:buNone/>
              <a:defRPr sz="2800" b="0" kern="1200" cap="all">
                <a:solidFill>
                  <a:schemeClr val="tx1">
                    <a:lumMod val="75000"/>
                    <a:lumOff val="2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AU" dirty="0"/>
              <a:t>Accounting books</a:t>
            </a:r>
          </a:p>
        </p:txBody>
      </p:sp>
    </p:spTree>
    <p:extLst>
      <p:ext uri="{BB962C8B-B14F-4D97-AF65-F5344CB8AC3E}">
        <p14:creationId xmlns:p14="http://schemas.microsoft.com/office/powerpoint/2010/main" val="24269406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5A73A6-C4F6-3CCC-28BB-F06CD44F096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06788F5-7CEC-4EC4-D20F-1BE41C01D03D}"/>
              </a:ext>
            </a:extLst>
          </p:cNvPr>
          <p:cNvSpPr>
            <a:spLocks noGrp="1"/>
          </p:cNvSpPr>
          <p:nvPr>
            <p:ph type="title"/>
          </p:nvPr>
        </p:nvSpPr>
        <p:spPr>
          <a:xfrm>
            <a:off x="581192" y="702156"/>
            <a:ext cx="11029616" cy="601543"/>
          </a:xfrm>
        </p:spPr>
        <p:txBody>
          <a:bodyPr/>
          <a:lstStyle/>
          <a:p>
            <a:r>
              <a:rPr lang="en-AU" dirty="0"/>
              <a:t>Accounting books – CRIDDLE</a:t>
            </a:r>
          </a:p>
        </p:txBody>
      </p:sp>
      <p:graphicFrame>
        <p:nvGraphicFramePr>
          <p:cNvPr id="4" name="Content Placeholder 3">
            <a:extLst>
              <a:ext uri="{FF2B5EF4-FFF2-40B4-BE49-F238E27FC236}">
                <a16:creationId xmlns:a16="http://schemas.microsoft.com/office/drawing/2014/main" id="{074E6A83-A50A-BF62-861B-53CE0C2C78B3}"/>
              </a:ext>
            </a:extLst>
          </p:cNvPr>
          <p:cNvGraphicFramePr>
            <a:graphicFrameLocks noGrp="1"/>
          </p:cNvGraphicFramePr>
          <p:nvPr>
            <p:ph idx="1"/>
            <p:extLst>
              <p:ext uri="{D42A27DB-BD31-4B8C-83A1-F6EECF244321}">
                <p14:modId xmlns:p14="http://schemas.microsoft.com/office/powerpoint/2010/main" val="2726397066"/>
              </p:ext>
            </p:extLst>
          </p:nvPr>
        </p:nvGraphicFramePr>
        <p:xfrm>
          <a:off x="481103" y="1303699"/>
          <a:ext cx="11029950" cy="5059680"/>
        </p:xfrm>
        <a:graphic>
          <a:graphicData uri="http://schemas.openxmlformats.org/drawingml/2006/table">
            <a:tbl>
              <a:tblPr firstRow="1" bandRow="1">
                <a:tableStyleId>{5C22544A-7EE6-4342-B048-85BDC9FD1C3A}</a:tableStyleId>
              </a:tblPr>
              <a:tblGrid>
                <a:gridCol w="5514975">
                  <a:extLst>
                    <a:ext uri="{9D8B030D-6E8A-4147-A177-3AD203B41FA5}">
                      <a16:colId xmlns:a16="http://schemas.microsoft.com/office/drawing/2014/main" val="2629979210"/>
                    </a:ext>
                  </a:extLst>
                </a:gridCol>
                <a:gridCol w="5514975">
                  <a:extLst>
                    <a:ext uri="{9D8B030D-6E8A-4147-A177-3AD203B41FA5}">
                      <a16:colId xmlns:a16="http://schemas.microsoft.com/office/drawing/2014/main" val="782611641"/>
                    </a:ext>
                  </a:extLst>
                </a:gridCol>
              </a:tblGrid>
              <a:tr h="370840">
                <a:tc>
                  <a:txBody>
                    <a:bodyPr/>
                    <a:lstStyle/>
                    <a:p>
                      <a:r>
                        <a:rPr lang="en-AU" sz="3200" dirty="0"/>
                        <a:t>What works well for me</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AU" sz="3200" dirty="0"/>
                        <a:t>Even better if…..</a:t>
                      </a:r>
                    </a:p>
                  </a:txBody>
                  <a:tcPr/>
                </a:tc>
                <a:extLst>
                  <a:ext uri="{0D108BD9-81ED-4DB2-BD59-A6C34878D82A}">
                    <a16:rowId xmlns:a16="http://schemas.microsoft.com/office/drawing/2014/main" val="1633564930"/>
                  </a:ext>
                </a:extLst>
              </a:tr>
              <a:tr h="370840">
                <a:tc>
                  <a:txBody>
                    <a:bodyPr/>
                    <a:lstStyle/>
                    <a:p>
                      <a:r>
                        <a:rPr lang="en-AU" sz="3200" dirty="0"/>
                        <a:t>Good introductory explanation of theory concepts with concrete examples</a:t>
                      </a:r>
                    </a:p>
                    <a:p>
                      <a:r>
                        <a:rPr lang="en-AU" sz="3200" dirty="0"/>
                        <a:t>Has a summary of terms at end of the chapter</a:t>
                      </a:r>
                    </a:p>
                    <a:p>
                      <a:r>
                        <a:rPr lang="en-AU" sz="3200" dirty="0"/>
                        <a:t>Good range of theory questions</a:t>
                      </a:r>
                    </a:p>
                    <a:p>
                      <a:endParaRPr lang="en-AU" sz="3200" dirty="0"/>
                    </a:p>
                    <a:p>
                      <a:endParaRPr lang="en-AU" sz="3200" dirty="0"/>
                    </a:p>
                  </a:txBody>
                  <a:tcPr/>
                </a:tc>
                <a:tc>
                  <a:txBody>
                    <a:bodyPr/>
                    <a:lstStyle/>
                    <a:p>
                      <a:r>
                        <a:rPr lang="en-AU" sz="3200" dirty="0"/>
                        <a:t>The books I have are older and no GST included in transactions. (not sure if it has been updated)</a:t>
                      </a:r>
                    </a:p>
                    <a:p>
                      <a:r>
                        <a:rPr lang="en-AU" sz="3200" dirty="0"/>
                        <a:t>The range of questions are not a lot different.</a:t>
                      </a:r>
                    </a:p>
                    <a:p>
                      <a:r>
                        <a:rPr lang="en-AU" sz="3200" dirty="0"/>
                        <a:t>The demonstrations are not as clearly laid out as other books.</a:t>
                      </a:r>
                    </a:p>
                  </a:txBody>
                  <a:tcPr/>
                </a:tc>
                <a:extLst>
                  <a:ext uri="{0D108BD9-81ED-4DB2-BD59-A6C34878D82A}">
                    <a16:rowId xmlns:a16="http://schemas.microsoft.com/office/drawing/2014/main" val="245084690"/>
                  </a:ext>
                </a:extLst>
              </a:tr>
            </a:tbl>
          </a:graphicData>
        </a:graphic>
      </p:graphicFrame>
      <p:sp>
        <p:nvSpPr>
          <p:cNvPr id="5" name="Title 1">
            <a:extLst>
              <a:ext uri="{FF2B5EF4-FFF2-40B4-BE49-F238E27FC236}">
                <a16:creationId xmlns:a16="http://schemas.microsoft.com/office/drawing/2014/main" id="{9B671186-89AA-EAC0-862F-F96788CCEA07}"/>
              </a:ext>
            </a:extLst>
          </p:cNvPr>
          <p:cNvSpPr txBox="1">
            <a:spLocks/>
          </p:cNvSpPr>
          <p:nvPr/>
        </p:nvSpPr>
        <p:spPr>
          <a:xfrm>
            <a:off x="481437" y="-94986"/>
            <a:ext cx="11029616" cy="567734"/>
          </a:xfrm>
          <a:prstGeom prst="rect">
            <a:avLst/>
          </a:prstGeom>
        </p:spPr>
        <p:txBody>
          <a:bodyPr vert="horz" lIns="91440" tIns="45720" rIns="91440" bIns="45720" rtlCol="0" anchor="b">
            <a:normAutofit/>
          </a:bodyPr>
          <a:lstStyle>
            <a:lvl1pPr algn="l" defTabSz="457200" rtl="0" eaLnBrk="1" latinLnBrk="0" hangingPunct="1">
              <a:lnSpc>
                <a:spcPct val="100000"/>
              </a:lnSpc>
              <a:spcBef>
                <a:spcPct val="0"/>
              </a:spcBef>
              <a:buNone/>
              <a:defRPr sz="2800" b="0" kern="1200" cap="all">
                <a:solidFill>
                  <a:schemeClr val="tx1">
                    <a:lumMod val="75000"/>
                    <a:lumOff val="2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AU" dirty="0"/>
              <a:t>Accounting books</a:t>
            </a:r>
          </a:p>
        </p:txBody>
      </p:sp>
    </p:spTree>
    <p:extLst>
      <p:ext uri="{BB962C8B-B14F-4D97-AF65-F5344CB8AC3E}">
        <p14:creationId xmlns:p14="http://schemas.microsoft.com/office/powerpoint/2010/main" val="30443749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A8DE98A-92DB-DBF6-784C-075C0E997963}"/>
              </a:ext>
            </a:extLst>
          </p:cNvPr>
          <p:cNvPicPr>
            <a:picLocks noChangeAspect="1"/>
          </p:cNvPicPr>
          <p:nvPr/>
        </p:nvPicPr>
        <p:blipFill>
          <a:blip r:embed="rId2"/>
          <a:stretch>
            <a:fillRect/>
          </a:stretch>
        </p:blipFill>
        <p:spPr>
          <a:xfrm>
            <a:off x="0" y="0"/>
            <a:ext cx="12412301" cy="6891321"/>
          </a:xfrm>
          <a:prstGeom prst="rect">
            <a:avLst/>
          </a:prstGeom>
        </p:spPr>
      </p:pic>
    </p:spTree>
    <p:extLst>
      <p:ext uri="{BB962C8B-B14F-4D97-AF65-F5344CB8AC3E}">
        <p14:creationId xmlns:p14="http://schemas.microsoft.com/office/powerpoint/2010/main" val="29710617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8FF9E7-7E03-40BE-A77A-60CD63C5DB49}"/>
              </a:ext>
            </a:extLst>
          </p:cNvPr>
          <p:cNvSpPr>
            <a:spLocks noGrp="1"/>
          </p:cNvSpPr>
          <p:nvPr>
            <p:ph type="title"/>
          </p:nvPr>
        </p:nvSpPr>
        <p:spPr>
          <a:xfrm>
            <a:off x="581192" y="1711105"/>
            <a:ext cx="11029616" cy="704872"/>
          </a:xfrm>
        </p:spPr>
        <p:txBody>
          <a:bodyPr/>
          <a:lstStyle/>
          <a:p>
            <a:r>
              <a:rPr lang="en-US" dirty="0"/>
              <a:t>Week 1 – Lesson 1 Question</a:t>
            </a:r>
            <a:endParaRPr lang="en-AU" dirty="0"/>
          </a:p>
        </p:txBody>
      </p:sp>
      <p:sp>
        <p:nvSpPr>
          <p:cNvPr id="3" name="Content Placeholder 2">
            <a:extLst>
              <a:ext uri="{FF2B5EF4-FFF2-40B4-BE49-F238E27FC236}">
                <a16:creationId xmlns:a16="http://schemas.microsoft.com/office/drawing/2014/main" id="{72C7C104-A8D3-4D5D-9E29-BAB8E5133F1E}"/>
              </a:ext>
            </a:extLst>
          </p:cNvPr>
          <p:cNvSpPr>
            <a:spLocks noGrp="1"/>
          </p:cNvSpPr>
          <p:nvPr>
            <p:ph idx="1"/>
          </p:nvPr>
        </p:nvSpPr>
        <p:spPr/>
        <p:txBody>
          <a:bodyPr>
            <a:normAutofit/>
          </a:bodyPr>
          <a:lstStyle/>
          <a:p>
            <a:r>
              <a:rPr lang="en-US" sz="2800" b="0" i="0" dirty="0">
                <a:solidFill>
                  <a:srgbClr val="000000"/>
                </a:solidFill>
                <a:effectLst/>
                <a:latin typeface="Open Sans" panose="020B0606030504020204" pitchFamily="34" charset="0"/>
              </a:rPr>
              <a:t>A company purchased a truck for $25,000 on January 1, 2020 and is expected to have a residual value of $5,000. The truck is estimated to have a useful life of 5 years, and straight-line depreciation is used. What are the depreciation and accumulated depreciation values recorded for the year ended 30</a:t>
            </a:r>
            <a:r>
              <a:rPr lang="en-US" sz="2800" b="0" i="0" baseline="30000" dirty="0">
                <a:solidFill>
                  <a:srgbClr val="000000"/>
                </a:solidFill>
                <a:effectLst/>
                <a:latin typeface="Open Sans" panose="020B0606030504020204" pitchFamily="34" charset="0"/>
              </a:rPr>
              <a:t>th</a:t>
            </a:r>
            <a:r>
              <a:rPr lang="en-US" sz="2800" b="0" i="0" dirty="0">
                <a:solidFill>
                  <a:srgbClr val="000000"/>
                </a:solidFill>
                <a:effectLst/>
                <a:latin typeface="Open Sans" panose="020B0606030504020204" pitchFamily="34" charset="0"/>
              </a:rPr>
              <a:t> June 2020, 2021 and 2022?</a:t>
            </a:r>
            <a:endParaRPr lang="en-AU" sz="2800" dirty="0"/>
          </a:p>
        </p:txBody>
      </p:sp>
    </p:spTree>
    <p:extLst>
      <p:ext uri="{BB962C8B-B14F-4D97-AF65-F5344CB8AC3E}">
        <p14:creationId xmlns:p14="http://schemas.microsoft.com/office/powerpoint/2010/main" val="202195861"/>
      </p:ext>
    </p:extLst>
  </p:cSld>
  <p:clrMapOvr>
    <a:masterClrMapping/>
  </p:clrMapOvr>
</p:sld>
</file>

<file path=ppt/theme/theme1.xml><?xml version="1.0" encoding="utf-8"?>
<a:theme xmlns:a="http://schemas.openxmlformats.org/drawingml/2006/main" name="DividendVTI">
  <a:themeElements>
    <a:clrScheme name="Blue II">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EAC1C"/>
      </a:hlink>
      <a:folHlink>
        <a:srgbClr val="B26B02"/>
      </a:folHlink>
    </a:clrScheme>
    <a:fontScheme name="Dividend">
      <a:majorFont>
        <a:latin typeface="Franklin Gothic Demi"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VTI" id="{97558BDE-0B66-457C-BB6F-7B1B22DAA9B8}" vid="{F53508A3-AC60-448A-AF37-934D5F1A0D5E}"/>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6b972414-5cb4-493b-888d-a44562be4230">
      <Terms xmlns="http://schemas.microsoft.com/office/infopath/2007/PartnerControls"/>
    </lcf76f155ced4ddcb4097134ff3c332f>
    <TaxCatchAll xmlns="3aa2e9e8-b949-43c0-a6e1-fffda3ca5122"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0FE4267EB9EDD249A643F70B5892B2B0" ma:contentTypeVersion="13" ma:contentTypeDescription="Create a new document." ma:contentTypeScope="" ma:versionID="8cf6abdd28c21cfbd8410641107789ac">
  <xsd:schema xmlns:xsd="http://www.w3.org/2001/XMLSchema" xmlns:xs="http://www.w3.org/2001/XMLSchema" xmlns:p="http://schemas.microsoft.com/office/2006/metadata/properties" xmlns:ns2="6b972414-5cb4-493b-888d-a44562be4230" xmlns:ns3="3aa2e9e8-b949-43c0-a6e1-fffda3ca5122" targetNamespace="http://schemas.microsoft.com/office/2006/metadata/properties" ma:root="true" ma:fieldsID="be9abafd21787993bfefb1ac50333949" ns2:_="" ns3:_="">
    <xsd:import namespace="6b972414-5cb4-493b-888d-a44562be4230"/>
    <xsd:import namespace="3aa2e9e8-b949-43c0-a6e1-fffda3ca5122"/>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2:MediaServiceLocatio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b972414-5cb4-493b-888d-a44562be423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8eabd9a1-f129-4a77-911e-d5779220957a"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Location" ma:index="19" nillable="true" ma:displayName="Location" ma:indexed="true" ma:internalName="MediaServiceLocatio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3aa2e9e8-b949-43c0-a6e1-fffda3ca5122"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cc5f13f0-8de4-4fda-b045-ba47f398126f}" ma:internalName="TaxCatchAll" ma:showField="CatchAllData" ma:web="3aa2e9e8-b949-43c0-a6e1-fffda3ca512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D289AE2-D2AE-49D1-AFAC-3A79F6794255}">
  <ds:schemaRefs>
    <ds:schemaRef ds:uri="http://purl.org/dc/terms/"/>
    <ds:schemaRef ds:uri="http://purl.org/dc/dcmitype/"/>
    <ds:schemaRef ds:uri="http://purl.org/dc/elements/1.1/"/>
    <ds:schemaRef ds:uri="http://schemas.microsoft.com/office/2006/documentManagement/types"/>
    <ds:schemaRef ds:uri="71af3243-3dd4-4a8d-8c0d-dd76da1f02a5"/>
    <ds:schemaRef ds:uri="http://schemas.openxmlformats.org/package/2006/metadata/core-properties"/>
    <ds:schemaRef ds:uri="16c05727-aa75-4e4a-9b5f-8a80a1165891"/>
    <ds:schemaRef ds:uri="http://schemas.microsoft.com/office/infopath/2007/PartnerControls"/>
    <ds:schemaRef ds:uri="http://schemas.microsoft.com/office/2006/metadata/properties"/>
    <ds:schemaRef ds:uri="http://www.w3.org/XML/1998/namespace"/>
  </ds:schemaRefs>
</ds:datastoreItem>
</file>

<file path=customXml/itemProps2.xml><?xml version="1.0" encoding="utf-8"?>
<ds:datastoreItem xmlns:ds="http://schemas.openxmlformats.org/officeDocument/2006/customXml" ds:itemID="{927BD4C1-B6B1-4715-ABF9-E660A51A4EA0}">
  <ds:schemaRefs>
    <ds:schemaRef ds:uri="http://schemas.microsoft.com/sharepoint/v3/contenttype/forms"/>
  </ds:schemaRefs>
</ds:datastoreItem>
</file>

<file path=customXml/itemProps3.xml><?xml version="1.0" encoding="utf-8"?>
<ds:datastoreItem xmlns:ds="http://schemas.openxmlformats.org/officeDocument/2006/customXml" ds:itemID="{722C1B0C-F557-48C0-8182-9D745E544A01}"/>
</file>

<file path=docProps/app.xml><?xml version="1.0" encoding="utf-8"?>
<Properties xmlns="http://schemas.openxmlformats.org/officeDocument/2006/extended-properties" xmlns:vt="http://schemas.openxmlformats.org/officeDocument/2006/docPropsVTypes">
  <Template>{A0E594AA-2967-4E63-BFD3-D2549FA668B3}tf33552983_win32</Template>
  <TotalTime>6673</TotalTime>
  <Words>2431</Words>
  <Application>Microsoft Office PowerPoint</Application>
  <PresentationFormat>Widescreen</PresentationFormat>
  <Paragraphs>231</Paragraphs>
  <Slides>55</Slides>
  <Notes>0</Notes>
  <HiddenSlides>0</HiddenSlides>
  <MMClips>2</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55</vt:i4>
      </vt:variant>
    </vt:vector>
  </HeadingPairs>
  <TitlesOfParts>
    <vt:vector size="63" baseType="lpstr">
      <vt:lpstr>ADLaM Display</vt:lpstr>
      <vt:lpstr>Arial</vt:lpstr>
      <vt:lpstr>Calibri2</vt:lpstr>
      <vt:lpstr>Franklin Gothic Book</vt:lpstr>
      <vt:lpstr>Franklin Gothic Demi</vt:lpstr>
      <vt:lpstr>Open Sans</vt:lpstr>
      <vt:lpstr>Wingdings 2</vt:lpstr>
      <vt:lpstr>DividendVTI</vt:lpstr>
      <vt:lpstr>BEWA ACCOUNTING PRESENTATION</vt:lpstr>
      <vt:lpstr>PowerPoint Presentation</vt:lpstr>
      <vt:lpstr>ACCOUNTING CARDS</vt:lpstr>
      <vt:lpstr>Accounting books - DOYLE</vt:lpstr>
      <vt:lpstr>Accounting books - COVNEY</vt:lpstr>
      <vt:lpstr>Accounting books – NELSON ACCOUNTING AND FINANCE</vt:lpstr>
      <vt:lpstr>Accounting books – CRIDDLE</vt:lpstr>
      <vt:lpstr>PowerPoint Presentation</vt:lpstr>
      <vt:lpstr>Week 1 – Lesson 1 Question</vt:lpstr>
      <vt:lpstr>Week 8 – Lesson 2 Question</vt:lpstr>
      <vt:lpstr>Mini white boards</vt:lpstr>
      <vt:lpstr>PowerPoint Presentation</vt:lpstr>
      <vt:lpstr>PowerPoint Presentation</vt:lpstr>
      <vt:lpstr>SPOTIFY PODCAST – RENAE GUTHRIDGE</vt:lpstr>
      <vt:lpstr>ZIPGRADE</vt:lpstr>
      <vt:lpstr>ZIPGRADE</vt:lpstr>
      <vt:lpstr>PowerPoint Presentation</vt:lpstr>
      <vt:lpstr>PowerPoint Presentation</vt:lpstr>
      <vt:lpstr>PowerPoint Presentation</vt:lpstr>
      <vt:lpstr>PowerPoint Presentation</vt:lpstr>
      <vt:lpstr>Video tutorials</vt:lpstr>
      <vt:lpstr>Exam revision sessions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Multiple Choice Tips</vt:lpstr>
      <vt:lpstr>Multiple Choice Tips</vt:lpstr>
      <vt:lpstr>Multiple Choice Tips</vt:lpstr>
      <vt:lpstr>Good answer guide – BEWA/SCSA</vt:lpstr>
      <vt:lpstr>Good answer guide – BEWA/SCSA</vt:lpstr>
      <vt:lpstr>ACCOUNTING TRAFFIC LIGHT SYSTEM</vt:lpstr>
      <vt:lpstr>ACCOUNTING TRAFFIC LIGHT SYSTEM</vt:lpstr>
      <vt:lpstr>PowerPoint Presentation</vt:lpstr>
      <vt:lpstr>PowerPoint Presentation</vt:lpstr>
      <vt:lpstr>PowerPoint Presentation</vt:lpstr>
      <vt:lpstr>ACCOUNTING SYLLABUS – WACE QUESTIONS</vt:lpstr>
      <vt:lpstr>ACCOUNTING SYLLABUS – WACE QUESTIONS</vt:lpstr>
      <vt:lpstr>PowerPoint Presentation</vt:lpstr>
      <vt:lpstr>ANKI FLASH CARDS</vt:lpstr>
      <vt:lpstr>Example BEWA Question</vt:lpstr>
      <vt:lpstr>Chat-gpt</vt:lpstr>
      <vt:lpstr>copilot</vt:lpstr>
      <vt:lpstr>copilot</vt:lpstr>
      <vt:lpstr>Example BEWA Question</vt:lpstr>
      <vt:lpstr>Chat-gpt</vt:lpstr>
      <vt:lpstr>copilot</vt:lpstr>
      <vt:lpstr>Magic schools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CROSTHWAITE Gavin [Mindarie Senior College]</dc:creator>
  <cp:lastModifiedBy>CROSTHWAITE Gavin [Mindarie Senior College]</cp:lastModifiedBy>
  <cp:revision>2</cp:revision>
  <dcterms:created xsi:type="dcterms:W3CDTF">2025-07-21T00:33:19Z</dcterms:created>
  <dcterms:modified xsi:type="dcterms:W3CDTF">2025-07-29T08:01:47Z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0x0101000FE4267EB9EDD249A643F70B5892B2B0</vt:lpwstr>
  </property>
  <property fmtid="{D5CDD505-2E9C-101B-9397-08002B2CF9AE}" pid="3" name="MediaServiceImageTags">
    <vt:lpwstr/>
  </property>
</Properties>
</file>