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2"/>
  </p:normalViewPr>
  <p:slideViewPr>
    <p:cSldViewPr snapToGrid="0">
      <p:cViewPr varScale="1">
        <p:scale>
          <a:sx n="102" d="100"/>
          <a:sy n="102" d="100"/>
        </p:scale>
        <p:origin x="85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11/1/23</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1733001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768415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232239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4702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64310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11/1/23</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2935862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919530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493903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4280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65232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11/1/23</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413723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11/1/23</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10988878"/>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A349CD-88FD-2FBF-2DC3-6F6B89EA5BAA}"/>
              </a:ext>
            </a:extLst>
          </p:cNvPr>
          <p:cNvSpPr>
            <a:spLocks noGrp="1"/>
          </p:cNvSpPr>
          <p:nvPr>
            <p:ph type="ctrTitle"/>
          </p:nvPr>
        </p:nvSpPr>
        <p:spPr>
          <a:xfrm>
            <a:off x="762000" y="743804"/>
            <a:ext cx="4102609" cy="3793482"/>
          </a:xfrm>
        </p:spPr>
        <p:txBody>
          <a:bodyPr anchor="ctr">
            <a:normAutofit/>
          </a:bodyPr>
          <a:lstStyle/>
          <a:p>
            <a:br>
              <a:rPr lang="en-US" sz="5600" dirty="0"/>
            </a:br>
            <a:r>
              <a:rPr lang="en-US" sz="5600" dirty="0"/>
              <a:t>Recognition of the Elements</a:t>
            </a:r>
          </a:p>
        </p:txBody>
      </p:sp>
      <p:sp>
        <p:nvSpPr>
          <p:cNvPr id="3" name="Subtitle 2">
            <a:extLst>
              <a:ext uri="{FF2B5EF4-FFF2-40B4-BE49-F238E27FC236}">
                <a16:creationId xmlns:a16="http://schemas.microsoft.com/office/drawing/2014/main" id="{B14CD0FA-7162-1627-2736-B618B41E9B1D}"/>
              </a:ext>
            </a:extLst>
          </p:cNvPr>
          <p:cNvSpPr>
            <a:spLocks noGrp="1"/>
          </p:cNvSpPr>
          <p:nvPr>
            <p:ph type="subTitle" idx="1"/>
          </p:nvPr>
        </p:nvSpPr>
        <p:spPr>
          <a:xfrm>
            <a:off x="762000" y="4691564"/>
            <a:ext cx="4102609" cy="1422631"/>
          </a:xfrm>
        </p:spPr>
        <p:txBody>
          <a:bodyPr>
            <a:normAutofit/>
          </a:bodyPr>
          <a:lstStyle/>
          <a:p>
            <a:r>
              <a:rPr lang="en-US" b="1" dirty="0">
                <a:solidFill>
                  <a:srgbClr val="FF0000"/>
                </a:solidFill>
              </a:rPr>
              <a:t>TRICKY BITS</a:t>
            </a:r>
          </a:p>
        </p:txBody>
      </p:sp>
      <p:pic>
        <p:nvPicPr>
          <p:cNvPr id="4" name="Picture 3" descr="A wireframe of lines and dots&#10;&#10;Description automatically generated">
            <a:extLst>
              <a:ext uri="{FF2B5EF4-FFF2-40B4-BE49-F238E27FC236}">
                <a16:creationId xmlns:a16="http://schemas.microsoft.com/office/drawing/2014/main" id="{14533BA1-A9EB-0872-BF24-D7E097814C42}"/>
              </a:ext>
            </a:extLst>
          </p:cNvPr>
          <p:cNvPicPr>
            <a:picLocks noChangeAspect="1"/>
          </p:cNvPicPr>
          <p:nvPr/>
        </p:nvPicPr>
        <p:blipFill rotWithShape="1">
          <a:blip r:embed="rId2"/>
          <a:srcRect l="2716" r="2" b="2"/>
          <a:stretch/>
        </p:blipFill>
        <p:spPr>
          <a:xfrm>
            <a:off x="5349241" y="10"/>
            <a:ext cx="6842759" cy="6857990"/>
          </a:xfrm>
          <a:prstGeom prst="rect">
            <a:avLst/>
          </a:prstGeom>
        </p:spPr>
      </p:pic>
    </p:spTree>
    <p:extLst>
      <p:ext uri="{BB962C8B-B14F-4D97-AF65-F5344CB8AC3E}">
        <p14:creationId xmlns:p14="http://schemas.microsoft.com/office/powerpoint/2010/main" val="648320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document with text and images&#10;&#10;Description automatically generated with medium confidence">
            <a:extLst>
              <a:ext uri="{FF2B5EF4-FFF2-40B4-BE49-F238E27FC236}">
                <a16:creationId xmlns:a16="http://schemas.microsoft.com/office/drawing/2014/main" id="{926C44B1-0EE2-9990-4C6C-DAE5B0304875}"/>
              </a:ext>
            </a:extLst>
          </p:cNvPr>
          <p:cNvPicPr>
            <a:picLocks noChangeAspect="1"/>
          </p:cNvPicPr>
          <p:nvPr/>
        </p:nvPicPr>
        <p:blipFill rotWithShape="1">
          <a:blip r:embed="rId2"/>
          <a:srcRect t="22010"/>
          <a:stretch/>
        </p:blipFill>
        <p:spPr>
          <a:xfrm>
            <a:off x="5211863" y="1016001"/>
            <a:ext cx="5948387" cy="5348514"/>
          </a:xfrm>
          <a:prstGeom prst="rect">
            <a:avLst/>
          </a:prstGeom>
        </p:spPr>
      </p:pic>
      <p:pic>
        <p:nvPicPr>
          <p:cNvPr id="7" name="Picture 6" descr="A document with text and images&#10;&#10;Description automatically generated with medium confidence">
            <a:extLst>
              <a:ext uri="{FF2B5EF4-FFF2-40B4-BE49-F238E27FC236}">
                <a16:creationId xmlns:a16="http://schemas.microsoft.com/office/drawing/2014/main" id="{172ED492-AE53-7559-A405-F929719B6DC9}"/>
              </a:ext>
            </a:extLst>
          </p:cNvPr>
          <p:cNvPicPr>
            <a:picLocks noChangeAspect="1"/>
          </p:cNvPicPr>
          <p:nvPr/>
        </p:nvPicPr>
        <p:blipFill rotWithShape="1">
          <a:blip r:embed="rId2"/>
          <a:srcRect r="14619" b="80317"/>
          <a:stretch/>
        </p:blipFill>
        <p:spPr>
          <a:xfrm>
            <a:off x="754743" y="2340429"/>
            <a:ext cx="4457120" cy="1491342"/>
          </a:xfrm>
          <a:prstGeom prst="rect">
            <a:avLst/>
          </a:prstGeom>
        </p:spPr>
      </p:pic>
    </p:spTree>
    <p:extLst>
      <p:ext uri="{BB962C8B-B14F-4D97-AF65-F5344CB8AC3E}">
        <p14:creationId xmlns:p14="http://schemas.microsoft.com/office/powerpoint/2010/main" val="3950602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linds(horizontal)">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AB27D0-83C9-DC90-F2F4-AA4962B73267}"/>
              </a:ext>
            </a:extLst>
          </p:cNvPr>
          <p:cNvSpPr>
            <a:spLocks noGrp="1"/>
          </p:cNvSpPr>
          <p:nvPr>
            <p:ph type="title"/>
          </p:nvPr>
        </p:nvSpPr>
        <p:spPr>
          <a:xfrm>
            <a:off x="1517904" y="1517904"/>
            <a:ext cx="4818888" cy="1344168"/>
          </a:xfrm>
        </p:spPr>
        <p:txBody>
          <a:bodyPr>
            <a:normAutofit fontScale="90000"/>
          </a:bodyPr>
          <a:lstStyle/>
          <a:p>
            <a:r>
              <a:rPr lang="en-US" dirty="0"/>
              <a:t>The conceptual framework specifically states that an asset or liability cannot be </a:t>
            </a:r>
            <a:r>
              <a:rPr lang="en-US" dirty="0" err="1"/>
              <a:t>recognised</a:t>
            </a:r>
            <a:r>
              <a:rPr lang="en-US" dirty="0"/>
              <a:t> if</a:t>
            </a:r>
          </a:p>
        </p:txBody>
      </p:sp>
      <p:sp>
        <p:nvSpPr>
          <p:cNvPr id="6" name="Text Placeholder 5">
            <a:extLst>
              <a:ext uri="{FF2B5EF4-FFF2-40B4-BE49-F238E27FC236}">
                <a16:creationId xmlns:a16="http://schemas.microsoft.com/office/drawing/2014/main" id="{59099AE5-E342-4A39-66B6-6747726BD335}"/>
              </a:ext>
            </a:extLst>
          </p:cNvPr>
          <p:cNvSpPr>
            <a:spLocks noGrp="1"/>
          </p:cNvSpPr>
          <p:nvPr>
            <p:ph sz="half" idx="2"/>
          </p:nvPr>
        </p:nvSpPr>
        <p:spPr>
          <a:xfrm>
            <a:off x="6336792" y="1517904"/>
            <a:ext cx="4334256" cy="4581144"/>
          </a:xfrm>
        </p:spPr>
        <p:txBody>
          <a:bodyPr>
            <a:normAutofit fontScale="77500" lnSpcReduction="20000"/>
          </a:bodyPr>
          <a:lstStyle/>
          <a:p>
            <a:r>
              <a:rPr lang="en-US" b="1" dirty="0"/>
              <a:t>“It is uncertain whether or not the asset or liability exists” </a:t>
            </a:r>
          </a:p>
          <a:p>
            <a:pPr marL="0" indent="0">
              <a:buNone/>
            </a:pPr>
            <a:r>
              <a:rPr lang="en-US" b="1" dirty="0">
                <a:solidFill>
                  <a:srgbClr val="FF0000"/>
                </a:solidFill>
              </a:rPr>
              <a:t>Example</a:t>
            </a:r>
          </a:p>
          <a:p>
            <a:pPr marL="0" indent="0">
              <a:buNone/>
            </a:pPr>
            <a:r>
              <a:rPr lang="en-US" dirty="0"/>
              <a:t>When a company is in the middle of a lawsuit and the outcome is yet to be decided, then it is uncertain whether an asset or liability will occur until the outcome of the court proceedings. Total court costs cannot be finalized nor reported until the case is over.</a:t>
            </a:r>
          </a:p>
          <a:p>
            <a:pPr marL="0" indent="0">
              <a:buNone/>
            </a:pPr>
            <a:r>
              <a:rPr lang="en-US" b="1" dirty="0">
                <a:solidFill>
                  <a:srgbClr val="FF0000"/>
                </a:solidFill>
              </a:rPr>
              <a:t>NB</a:t>
            </a:r>
            <a:r>
              <a:rPr lang="en-US" dirty="0"/>
              <a:t> however, the significance of a lawsuit to stakeholders will warrant a note to be disclosed the reports.</a:t>
            </a:r>
          </a:p>
        </p:txBody>
      </p:sp>
    </p:spTree>
    <p:extLst>
      <p:ext uri="{BB962C8B-B14F-4D97-AF65-F5344CB8AC3E}">
        <p14:creationId xmlns:p14="http://schemas.microsoft.com/office/powerpoint/2010/main" val="1082319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AB27D0-83C9-DC90-F2F4-AA4962B73267}"/>
              </a:ext>
            </a:extLst>
          </p:cNvPr>
          <p:cNvSpPr>
            <a:spLocks noGrp="1"/>
          </p:cNvSpPr>
          <p:nvPr>
            <p:ph type="title"/>
          </p:nvPr>
        </p:nvSpPr>
        <p:spPr>
          <a:xfrm>
            <a:off x="1144044" y="1502914"/>
            <a:ext cx="4818888" cy="1344168"/>
          </a:xfrm>
        </p:spPr>
        <p:txBody>
          <a:bodyPr>
            <a:normAutofit fontScale="90000"/>
          </a:bodyPr>
          <a:lstStyle/>
          <a:p>
            <a:r>
              <a:rPr lang="en-US" dirty="0"/>
              <a:t>The conceptual framework specifically states that an asset or liability cannot be </a:t>
            </a:r>
            <a:r>
              <a:rPr lang="en-US" dirty="0" err="1"/>
              <a:t>recognised</a:t>
            </a:r>
            <a:r>
              <a:rPr lang="en-US" dirty="0"/>
              <a:t> if</a:t>
            </a:r>
          </a:p>
        </p:txBody>
      </p:sp>
      <p:sp>
        <p:nvSpPr>
          <p:cNvPr id="6" name="Text Placeholder 5">
            <a:extLst>
              <a:ext uri="{FF2B5EF4-FFF2-40B4-BE49-F238E27FC236}">
                <a16:creationId xmlns:a16="http://schemas.microsoft.com/office/drawing/2014/main" id="{59099AE5-E342-4A39-66B6-6747726BD335}"/>
              </a:ext>
            </a:extLst>
          </p:cNvPr>
          <p:cNvSpPr>
            <a:spLocks noGrp="1"/>
          </p:cNvSpPr>
          <p:nvPr>
            <p:ph sz="half" idx="2"/>
          </p:nvPr>
        </p:nvSpPr>
        <p:spPr>
          <a:xfrm>
            <a:off x="5516380" y="1055266"/>
            <a:ext cx="5531576" cy="5448822"/>
          </a:xfrm>
        </p:spPr>
        <p:txBody>
          <a:bodyPr>
            <a:normAutofit/>
          </a:bodyPr>
          <a:lstStyle/>
          <a:p>
            <a:r>
              <a:rPr lang="en-US" sz="2000" b="1" dirty="0"/>
              <a:t>“it may exist, but the probability of an inflow or outflow or economic benefit is low”</a:t>
            </a:r>
          </a:p>
          <a:p>
            <a:pPr marL="0" indent="0">
              <a:buNone/>
            </a:pPr>
            <a:r>
              <a:rPr lang="en-US" sz="2000" b="1" dirty="0">
                <a:solidFill>
                  <a:srgbClr val="FF0000"/>
                </a:solidFill>
              </a:rPr>
              <a:t>Example</a:t>
            </a:r>
          </a:p>
          <a:p>
            <a:pPr marL="0" indent="0">
              <a:buNone/>
            </a:pPr>
            <a:r>
              <a:rPr lang="en-US" sz="2000" dirty="0"/>
              <a:t>A lottery syndicate is organized with a group of workers in a business to the value of $2,500. The lottery is $40m. The probability of winning $40m is low and therefore the initial funds raised cannot be recorded nor reported in company reports as an asset.</a:t>
            </a:r>
          </a:p>
          <a:p>
            <a:pPr marL="0" indent="0">
              <a:buNone/>
            </a:pPr>
            <a:r>
              <a:rPr lang="en-US" sz="2000" b="1" dirty="0">
                <a:solidFill>
                  <a:srgbClr val="FF0000"/>
                </a:solidFill>
              </a:rPr>
              <a:t>NB</a:t>
            </a:r>
            <a:r>
              <a:rPr lang="en-US" sz="2000" dirty="0"/>
              <a:t> however, if the lottery was won, the winnings may need to be disclosed if business funds were used to facilitate the purchase of the tickets in the first place.</a:t>
            </a:r>
          </a:p>
        </p:txBody>
      </p:sp>
    </p:spTree>
    <p:extLst>
      <p:ext uri="{BB962C8B-B14F-4D97-AF65-F5344CB8AC3E}">
        <p14:creationId xmlns:p14="http://schemas.microsoft.com/office/powerpoint/2010/main" val="17407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AB27D0-83C9-DC90-F2F4-AA4962B73267}"/>
              </a:ext>
            </a:extLst>
          </p:cNvPr>
          <p:cNvSpPr>
            <a:spLocks noGrp="1"/>
          </p:cNvSpPr>
          <p:nvPr>
            <p:ph type="title"/>
          </p:nvPr>
        </p:nvSpPr>
        <p:spPr>
          <a:xfrm>
            <a:off x="1050891" y="1457944"/>
            <a:ext cx="4818888" cy="1344168"/>
          </a:xfrm>
        </p:spPr>
        <p:txBody>
          <a:bodyPr>
            <a:normAutofit fontScale="90000"/>
          </a:bodyPr>
          <a:lstStyle/>
          <a:p>
            <a:r>
              <a:rPr lang="en-US" dirty="0"/>
              <a:t>The conceptual framework specifically states that</a:t>
            </a:r>
          </a:p>
        </p:txBody>
      </p:sp>
      <p:sp>
        <p:nvSpPr>
          <p:cNvPr id="6" name="Text Placeholder 5">
            <a:extLst>
              <a:ext uri="{FF2B5EF4-FFF2-40B4-BE49-F238E27FC236}">
                <a16:creationId xmlns:a16="http://schemas.microsoft.com/office/drawing/2014/main" id="{59099AE5-E342-4A39-66B6-6747726BD335}"/>
              </a:ext>
            </a:extLst>
          </p:cNvPr>
          <p:cNvSpPr>
            <a:spLocks noGrp="1"/>
          </p:cNvSpPr>
          <p:nvPr>
            <p:ph sz="half" idx="2"/>
          </p:nvPr>
        </p:nvSpPr>
        <p:spPr>
          <a:xfrm>
            <a:off x="5291528" y="920355"/>
            <a:ext cx="5951095" cy="5795238"/>
          </a:xfrm>
        </p:spPr>
        <p:txBody>
          <a:bodyPr>
            <a:normAutofit fontScale="77500" lnSpcReduction="20000"/>
          </a:bodyPr>
          <a:lstStyle/>
          <a:p>
            <a:pPr marL="0" indent="0">
              <a:buNone/>
            </a:pPr>
            <a:r>
              <a:rPr lang="en-US" sz="2000" b="1" dirty="0"/>
              <a:t>“even if an item meeting the definition of an asset or liability is not recognized, an entity may need to provide information about the item in the notes”.</a:t>
            </a:r>
          </a:p>
          <a:p>
            <a:pPr marL="0" indent="0">
              <a:buNone/>
            </a:pPr>
            <a:r>
              <a:rPr lang="en-US" sz="2000" b="1" dirty="0">
                <a:solidFill>
                  <a:srgbClr val="FF0000"/>
                </a:solidFill>
              </a:rPr>
              <a:t>Example</a:t>
            </a:r>
          </a:p>
          <a:p>
            <a:pPr marL="0" indent="0">
              <a:buNone/>
            </a:pPr>
            <a:r>
              <a:rPr lang="en-US" sz="2000" u="sng" dirty="0"/>
              <a:t>Accumulated Depreciation</a:t>
            </a:r>
            <a:r>
              <a:rPr lang="en-US" sz="2000" dirty="0"/>
              <a:t>.  (PPE)</a:t>
            </a:r>
            <a:endParaRPr lang="en-US" sz="2000" u="sng" dirty="0"/>
          </a:p>
          <a:p>
            <a:r>
              <a:rPr lang="en-US" sz="2000" dirty="0"/>
              <a:t>This would not meet the measurement criteria for ‘faithful representation’.</a:t>
            </a:r>
          </a:p>
          <a:p>
            <a:r>
              <a:rPr lang="en-US" sz="2000" dirty="0"/>
              <a:t>There is uncertainty in the measurement of the historical cost used in earning income from a depreciable non-current asset. </a:t>
            </a:r>
          </a:p>
          <a:p>
            <a:r>
              <a:rPr lang="en-US" sz="2000" dirty="0"/>
              <a:t>Useful life and residual values are estimated values used in the calculation of depreciation.</a:t>
            </a:r>
          </a:p>
          <a:p>
            <a:pPr marL="0" indent="0">
              <a:buNone/>
            </a:pPr>
            <a:r>
              <a:rPr lang="en-US" sz="2000" b="1" dirty="0">
                <a:solidFill>
                  <a:srgbClr val="FF0000"/>
                </a:solidFill>
              </a:rPr>
              <a:t>NB</a:t>
            </a:r>
            <a:r>
              <a:rPr lang="en-US" sz="2000" dirty="0"/>
              <a:t> Relevance overrides the failure of faithful</a:t>
            </a:r>
            <a:br>
              <a:rPr lang="en-US" sz="2000" dirty="0"/>
            </a:br>
            <a:r>
              <a:rPr lang="en-US" sz="2000" dirty="0"/>
              <a:t>       representation in this example because:</a:t>
            </a:r>
          </a:p>
          <a:p>
            <a:pPr lvl="1"/>
            <a:r>
              <a:rPr lang="en-US" sz="1400" dirty="0"/>
              <a:t>Assets would be seriously overstated </a:t>
            </a:r>
          </a:p>
          <a:p>
            <a:pPr lvl="1"/>
            <a:r>
              <a:rPr lang="en-US" sz="1400" dirty="0"/>
              <a:t>Expenses would be seriously understated</a:t>
            </a:r>
          </a:p>
          <a:p>
            <a:pPr lvl="1"/>
            <a:r>
              <a:rPr lang="en-US" sz="1400" dirty="0"/>
              <a:t>Accounting standard related to depreciable non-currents would not be applied</a:t>
            </a:r>
          </a:p>
          <a:p>
            <a:pPr lvl="1"/>
            <a:r>
              <a:rPr lang="en-US" sz="1400" dirty="0"/>
              <a:t>Accrual accounting principles would not be applied</a:t>
            </a:r>
          </a:p>
          <a:p>
            <a:pPr lvl="1"/>
            <a:r>
              <a:rPr lang="en-US" sz="1400" dirty="0"/>
              <a:t>Its omission would affect a user’s decision-making about company assets</a:t>
            </a:r>
          </a:p>
          <a:p>
            <a:pPr lvl="1"/>
            <a:endParaRPr lang="en-US" sz="1400" dirty="0"/>
          </a:p>
          <a:p>
            <a:pPr lvl="1"/>
            <a:r>
              <a:rPr lang="en-US" sz="1500" dirty="0"/>
              <a:t>A similar example would be </a:t>
            </a:r>
            <a:r>
              <a:rPr lang="en-US" sz="1500" u="sng" dirty="0"/>
              <a:t>Allowance for Doubtful Debts</a:t>
            </a:r>
            <a:r>
              <a:rPr lang="en-US" sz="1500" dirty="0"/>
              <a:t>.</a:t>
            </a:r>
            <a:endParaRPr lang="en-US" sz="2300" dirty="0"/>
          </a:p>
          <a:p>
            <a:endParaRPr lang="en-US" sz="2000" dirty="0"/>
          </a:p>
        </p:txBody>
      </p:sp>
    </p:spTree>
    <p:extLst>
      <p:ext uri="{BB962C8B-B14F-4D97-AF65-F5344CB8AC3E}">
        <p14:creationId xmlns:p14="http://schemas.microsoft.com/office/powerpoint/2010/main" val="2726078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blinds(horizontal)">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blinds(horizontal)">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blinds(horizontal)">
                                      <p:cBhvr>
                                        <p:cTn id="17" dur="500"/>
                                        <p:tgtEl>
                                          <p:spTgt spid="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blinds(horizontal)">
                                      <p:cBhvr>
                                        <p:cTn id="22" dur="500"/>
                                        <p:tgtEl>
                                          <p:spTgt spid="6">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377623-9E88-DB50-D9ED-B36A750CD7DA}"/>
              </a:ext>
            </a:extLst>
          </p:cNvPr>
          <p:cNvSpPr>
            <a:spLocks noGrp="1"/>
          </p:cNvSpPr>
          <p:nvPr>
            <p:ph type="body" idx="1"/>
          </p:nvPr>
        </p:nvSpPr>
        <p:spPr>
          <a:xfrm>
            <a:off x="1517904" y="2731426"/>
            <a:ext cx="4334256" cy="606026"/>
          </a:xfrm>
        </p:spPr>
        <p:txBody>
          <a:bodyPr>
            <a:normAutofit fontScale="85000" lnSpcReduction="10000"/>
          </a:bodyPr>
          <a:lstStyle/>
          <a:p>
            <a:pPr algn="ctr"/>
            <a:r>
              <a:rPr lang="en-US" dirty="0"/>
              <a:t>the </a:t>
            </a:r>
            <a:r>
              <a:rPr lang="en-US" u="sng" dirty="0"/>
              <a:t>initial</a:t>
            </a:r>
            <a:r>
              <a:rPr lang="en-US" dirty="0"/>
              <a:t> recognition of an asset</a:t>
            </a:r>
          </a:p>
        </p:txBody>
      </p:sp>
      <p:sp>
        <p:nvSpPr>
          <p:cNvPr id="3" name="Content Placeholder 2">
            <a:extLst>
              <a:ext uri="{FF2B5EF4-FFF2-40B4-BE49-F238E27FC236}">
                <a16:creationId xmlns:a16="http://schemas.microsoft.com/office/drawing/2014/main" id="{027648AB-2860-03AE-10D7-E848439A0589}"/>
              </a:ext>
            </a:extLst>
          </p:cNvPr>
          <p:cNvSpPr>
            <a:spLocks noGrp="1"/>
          </p:cNvSpPr>
          <p:nvPr>
            <p:ph sz="half" idx="2"/>
          </p:nvPr>
        </p:nvSpPr>
        <p:spPr>
          <a:xfrm>
            <a:off x="1517904" y="3644987"/>
            <a:ext cx="4818888" cy="2893599"/>
          </a:xfrm>
        </p:spPr>
        <p:txBody>
          <a:bodyPr>
            <a:normAutofit fontScale="92500" lnSpcReduction="20000"/>
          </a:bodyPr>
          <a:lstStyle/>
          <a:p>
            <a:pPr marL="0" indent="0">
              <a:buNone/>
            </a:pPr>
            <a:r>
              <a:rPr lang="en-US" u="sng" dirty="0"/>
              <a:t>Interest on investments</a:t>
            </a:r>
          </a:p>
          <a:p>
            <a:pPr marL="0" indent="0">
              <a:buNone/>
            </a:pPr>
            <a:r>
              <a:rPr lang="en-US" dirty="0"/>
              <a:t>If interest on investment is yet to be received by the business at balance date then, Accrued Interest on Investment is recognized (created) as an asset at the same time that Interest on investments is created.</a:t>
            </a:r>
          </a:p>
        </p:txBody>
      </p:sp>
      <p:sp>
        <p:nvSpPr>
          <p:cNvPr id="4" name="Text Placeholder 3">
            <a:extLst>
              <a:ext uri="{FF2B5EF4-FFF2-40B4-BE49-F238E27FC236}">
                <a16:creationId xmlns:a16="http://schemas.microsoft.com/office/drawing/2014/main" id="{B7D700BC-419D-A4A4-9FE2-2E1776A97AC0}"/>
              </a:ext>
            </a:extLst>
          </p:cNvPr>
          <p:cNvSpPr>
            <a:spLocks noGrp="1"/>
          </p:cNvSpPr>
          <p:nvPr>
            <p:ph type="body" sz="quarter" idx="3"/>
          </p:nvPr>
        </p:nvSpPr>
        <p:spPr/>
        <p:txBody>
          <a:bodyPr>
            <a:normAutofit fontScale="85000" lnSpcReduction="20000"/>
          </a:bodyPr>
          <a:lstStyle/>
          <a:p>
            <a:pPr algn="ctr"/>
            <a:r>
              <a:rPr lang="en-US" dirty="0"/>
              <a:t>an increase in the </a:t>
            </a:r>
            <a:r>
              <a:rPr lang="en-US" u="sng" dirty="0"/>
              <a:t>carrying</a:t>
            </a:r>
            <a:r>
              <a:rPr lang="en-US" dirty="0"/>
              <a:t> amount of an asset</a:t>
            </a:r>
          </a:p>
        </p:txBody>
      </p:sp>
      <p:sp>
        <p:nvSpPr>
          <p:cNvPr id="5" name="Content Placeholder 4">
            <a:extLst>
              <a:ext uri="{FF2B5EF4-FFF2-40B4-BE49-F238E27FC236}">
                <a16:creationId xmlns:a16="http://schemas.microsoft.com/office/drawing/2014/main" id="{56CBB4B1-31FF-E3F1-23DB-99F87DBB748E}"/>
              </a:ext>
            </a:extLst>
          </p:cNvPr>
          <p:cNvSpPr>
            <a:spLocks noGrp="1"/>
          </p:cNvSpPr>
          <p:nvPr>
            <p:ph sz="quarter" idx="4"/>
          </p:nvPr>
        </p:nvSpPr>
        <p:spPr>
          <a:xfrm>
            <a:off x="6336792" y="3644987"/>
            <a:ext cx="4818888" cy="2893599"/>
          </a:xfrm>
        </p:spPr>
        <p:txBody>
          <a:bodyPr>
            <a:normAutofit fontScale="92500" lnSpcReduction="20000"/>
          </a:bodyPr>
          <a:lstStyle/>
          <a:p>
            <a:pPr marL="0" indent="0">
              <a:buNone/>
            </a:pPr>
            <a:r>
              <a:rPr lang="en-US" sz="2400" u="sng" dirty="0"/>
              <a:t>Gain on Revaluation</a:t>
            </a:r>
          </a:p>
          <a:p>
            <a:pPr marL="0" indent="0">
              <a:buNone/>
            </a:pPr>
            <a:r>
              <a:rPr lang="en-US" sz="2400" dirty="0"/>
              <a:t>Revaluation of land increases the carrying value of the account. </a:t>
            </a:r>
          </a:p>
          <a:p>
            <a:pPr marL="0" indent="0">
              <a:buNone/>
            </a:pPr>
            <a:r>
              <a:rPr lang="en-US" sz="2400" dirty="0"/>
              <a:t>The gain is recognized as income at the same time as the increase in the land.</a:t>
            </a:r>
          </a:p>
          <a:p>
            <a:pPr marL="0" indent="0">
              <a:buNone/>
            </a:pPr>
            <a:r>
              <a:rPr lang="en-US" sz="2400" dirty="0"/>
              <a:t>*gain on revaluation is reported as</a:t>
            </a:r>
            <a:br>
              <a:rPr lang="en-US" sz="2400" dirty="0"/>
            </a:br>
            <a:r>
              <a:rPr lang="en-US" sz="2400" dirty="0"/>
              <a:t> other comprehensive income</a:t>
            </a:r>
          </a:p>
        </p:txBody>
      </p:sp>
      <p:sp>
        <p:nvSpPr>
          <p:cNvPr id="6" name="Title 5">
            <a:extLst>
              <a:ext uri="{FF2B5EF4-FFF2-40B4-BE49-F238E27FC236}">
                <a16:creationId xmlns:a16="http://schemas.microsoft.com/office/drawing/2014/main" id="{D2A80EE5-0233-F8D1-ACD5-B95BAF2E73ED}"/>
              </a:ext>
            </a:extLst>
          </p:cNvPr>
          <p:cNvSpPr>
            <a:spLocks noGrp="1"/>
          </p:cNvSpPr>
          <p:nvPr>
            <p:ph type="title"/>
          </p:nvPr>
        </p:nvSpPr>
        <p:spPr/>
        <p:txBody>
          <a:bodyPr/>
          <a:lstStyle/>
          <a:p>
            <a:pPr algn="ctr"/>
            <a:r>
              <a:rPr lang="en-US" dirty="0"/>
              <a:t>Recognising Income</a:t>
            </a:r>
            <a:br>
              <a:rPr lang="en-US" dirty="0"/>
            </a:br>
            <a:r>
              <a:rPr lang="en-US" sz="2400" dirty="0"/>
              <a:t>the initial recognition of income occurs </a:t>
            </a:r>
            <a:r>
              <a:rPr lang="en-US" sz="2400" u="sng" dirty="0"/>
              <a:t>at the same time </a:t>
            </a:r>
            <a:r>
              <a:rPr lang="en-US" sz="2400" dirty="0"/>
              <a:t>as</a:t>
            </a:r>
            <a:endParaRPr lang="en-US" dirty="0"/>
          </a:p>
        </p:txBody>
      </p:sp>
    </p:spTree>
    <p:extLst>
      <p:ext uri="{BB962C8B-B14F-4D97-AF65-F5344CB8AC3E}">
        <p14:creationId xmlns:p14="http://schemas.microsoft.com/office/powerpoint/2010/main" val="2899005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377623-9E88-DB50-D9ED-B36A750CD7DA}"/>
              </a:ext>
            </a:extLst>
          </p:cNvPr>
          <p:cNvSpPr>
            <a:spLocks noGrp="1"/>
          </p:cNvSpPr>
          <p:nvPr>
            <p:ph type="body" idx="1"/>
          </p:nvPr>
        </p:nvSpPr>
        <p:spPr>
          <a:xfrm>
            <a:off x="1517904" y="2731426"/>
            <a:ext cx="4334256" cy="606026"/>
          </a:xfrm>
        </p:spPr>
        <p:txBody>
          <a:bodyPr>
            <a:normAutofit fontScale="92500"/>
          </a:bodyPr>
          <a:lstStyle/>
          <a:p>
            <a:pPr algn="ctr"/>
            <a:r>
              <a:rPr lang="en-US" dirty="0"/>
              <a:t>the derecognition of a liability</a:t>
            </a:r>
          </a:p>
        </p:txBody>
      </p:sp>
      <p:sp>
        <p:nvSpPr>
          <p:cNvPr id="3" name="Content Placeholder 2">
            <a:extLst>
              <a:ext uri="{FF2B5EF4-FFF2-40B4-BE49-F238E27FC236}">
                <a16:creationId xmlns:a16="http://schemas.microsoft.com/office/drawing/2014/main" id="{027648AB-2860-03AE-10D7-E848439A0589}"/>
              </a:ext>
            </a:extLst>
          </p:cNvPr>
          <p:cNvSpPr>
            <a:spLocks noGrp="1"/>
          </p:cNvSpPr>
          <p:nvPr>
            <p:ph sz="half" idx="2"/>
          </p:nvPr>
        </p:nvSpPr>
        <p:spPr>
          <a:xfrm>
            <a:off x="1517903" y="3644987"/>
            <a:ext cx="4444485" cy="2730761"/>
          </a:xfrm>
        </p:spPr>
        <p:txBody>
          <a:bodyPr>
            <a:normAutofit fontScale="85000" lnSpcReduction="20000"/>
          </a:bodyPr>
          <a:lstStyle/>
          <a:p>
            <a:pPr marL="0" indent="0">
              <a:buNone/>
            </a:pPr>
            <a:r>
              <a:rPr lang="en-US" u="sng" dirty="0"/>
              <a:t>Fees income</a:t>
            </a:r>
          </a:p>
          <a:p>
            <a:pPr marL="0" indent="0">
              <a:buNone/>
            </a:pPr>
            <a:r>
              <a:rPr lang="en-US" dirty="0"/>
              <a:t>Income in Advance needs to decrease so that fees income earned can be recognized.</a:t>
            </a:r>
          </a:p>
          <a:p>
            <a:pPr marL="0" indent="0">
              <a:buNone/>
            </a:pPr>
            <a:r>
              <a:rPr lang="en-US" dirty="0"/>
              <a:t>When fees income is earned, the liability account decreases (derecognized) at the same time income is recognized.</a:t>
            </a:r>
          </a:p>
          <a:p>
            <a:pPr marL="0" indent="0">
              <a:buNone/>
            </a:pPr>
            <a:endParaRPr lang="en-US" dirty="0"/>
          </a:p>
        </p:txBody>
      </p:sp>
      <p:sp>
        <p:nvSpPr>
          <p:cNvPr id="4" name="Text Placeholder 3">
            <a:extLst>
              <a:ext uri="{FF2B5EF4-FFF2-40B4-BE49-F238E27FC236}">
                <a16:creationId xmlns:a16="http://schemas.microsoft.com/office/drawing/2014/main" id="{B7D700BC-419D-A4A4-9FE2-2E1776A97AC0}"/>
              </a:ext>
            </a:extLst>
          </p:cNvPr>
          <p:cNvSpPr>
            <a:spLocks noGrp="1"/>
          </p:cNvSpPr>
          <p:nvPr>
            <p:ph type="body" sz="quarter" idx="3"/>
          </p:nvPr>
        </p:nvSpPr>
        <p:spPr/>
        <p:txBody>
          <a:bodyPr>
            <a:normAutofit fontScale="85000" lnSpcReduction="20000"/>
          </a:bodyPr>
          <a:lstStyle/>
          <a:p>
            <a:pPr algn="ctr"/>
            <a:r>
              <a:rPr lang="en-US" dirty="0"/>
              <a:t>decrease in the </a:t>
            </a:r>
            <a:r>
              <a:rPr lang="en-US" u="sng" dirty="0"/>
              <a:t>carrying</a:t>
            </a:r>
            <a:r>
              <a:rPr lang="en-US" dirty="0"/>
              <a:t> amount of a liability</a:t>
            </a:r>
          </a:p>
        </p:txBody>
      </p:sp>
      <p:sp>
        <p:nvSpPr>
          <p:cNvPr id="5" name="Content Placeholder 4">
            <a:extLst>
              <a:ext uri="{FF2B5EF4-FFF2-40B4-BE49-F238E27FC236}">
                <a16:creationId xmlns:a16="http://schemas.microsoft.com/office/drawing/2014/main" id="{56CBB4B1-31FF-E3F1-23DB-99F87DBB748E}"/>
              </a:ext>
            </a:extLst>
          </p:cNvPr>
          <p:cNvSpPr>
            <a:spLocks noGrp="1"/>
          </p:cNvSpPr>
          <p:nvPr>
            <p:ph sz="quarter" idx="4"/>
          </p:nvPr>
        </p:nvSpPr>
        <p:spPr>
          <a:xfrm>
            <a:off x="6336792" y="3644987"/>
            <a:ext cx="4673586" cy="2449645"/>
          </a:xfrm>
        </p:spPr>
        <p:txBody>
          <a:bodyPr>
            <a:normAutofit fontScale="92500" lnSpcReduction="20000"/>
          </a:bodyPr>
          <a:lstStyle/>
          <a:p>
            <a:pPr marL="0" indent="0">
              <a:buNone/>
            </a:pPr>
            <a:r>
              <a:rPr lang="en-US" u="sng" dirty="0"/>
              <a:t>Discount Received</a:t>
            </a:r>
            <a:endParaRPr lang="en-US" dirty="0"/>
          </a:p>
          <a:p>
            <a:pPr marL="0" indent="0">
              <a:buNone/>
            </a:pPr>
            <a:r>
              <a:rPr lang="en-US" dirty="0"/>
              <a:t>Receiving discount from creditors automatically decreases the carrying value of the liability account at the same time discount received is recognized (created) as income.</a:t>
            </a:r>
          </a:p>
        </p:txBody>
      </p:sp>
      <p:sp>
        <p:nvSpPr>
          <p:cNvPr id="6" name="Title 5">
            <a:extLst>
              <a:ext uri="{FF2B5EF4-FFF2-40B4-BE49-F238E27FC236}">
                <a16:creationId xmlns:a16="http://schemas.microsoft.com/office/drawing/2014/main" id="{D2A80EE5-0233-F8D1-ACD5-B95BAF2E73ED}"/>
              </a:ext>
            </a:extLst>
          </p:cNvPr>
          <p:cNvSpPr>
            <a:spLocks noGrp="1"/>
          </p:cNvSpPr>
          <p:nvPr>
            <p:ph type="title"/>
          </p:nvPr>
        </p:nvSpPr>
        <p:spPr/>
        <p:txBody>
          <a:bodyPr/>
          <a:lstStyle/>
          <a:p>
            <a:pPr algn="ctr"/>
            <a:r>
              <a:rPr lang="en-US" dirty="0"/>
              <a:t>Recognising Income</a:t>
            </a:r>
            <a:br>
              <a:rPr lang="en-US" dirty="0"/>
            </a:br>
            <a:r>
              <a:rPr lang="en-US" sz="2400" dirty="0"/>
              <a:t>the </a:t>
            </a:r>
            <a:r>
              <a:rPr lang="en-US" sz="2400" u="sng" dirty="0"/>
              <a:t>initial</a:t>
            </a:r>
            <a:r>
              <a:rPr lang="en-US" sz="2400" dirty="0"/>
              <a:t> recognition of income occurs </a:t>
            </a:r>
            <a:r>
              <a:rPr lang="en-US" sz="2400" u="sng" dirty="0"/>
              <a:t>at the same time </a:t>
            </a:r>
            <a:r>
              <a:rPr lang="en-US" sz="2400" dirty="0"/>
              <a:t>as</a:t>
            </a:r>
            <a:endParaRPr lang="en-US" dirty="0"/>
          </a:p>
        </p:txBody>
      </p:sp>
    </p:spTree>
    <p:extLst>
      <p:ext uri="{BB962C8B-B14F-4D97-AF65-F5344CB8AC3E}">
        <p14:creationId xmlns:p14="http://schemas.microsoft.com/office/powerpoint/2010/main" val="1972056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377623-9E88-DB50-D9ED-B36A750CD7DA}"/>
              </a:ext>
            </a:extLst>
          </p:cNvPr>
          <p:cNvSpPr>
            <a:spLocks noGrp="1"/>
          </p:cNvSpPr>
          <p:nvPr>
            <p:ph type="body" idx="1"/>
          </p:nvPr>
        </p:nvSpPr>
        <p:spPr>
          <a:xfrm>
            <a:off x="1303832" y="2423891"/>
            <a:ext cx="4548328" cy="606026"/>
          </a:xfrm>
        </p:spPr>
        <p:txBody>
          <a:bodyPr>
            <a:normAutofit fontScale="85000" lnSpcReduction="10000"/>
          </a:bodyPr>
          <a:lstStyle/>
          <a:p>
            <a:pPr algn="ctr"/>
            <a:r>
              <a:rPr lang="en-US" dirty="0"/>
              <a:t>the </a:t>
            </a:r>
            <a:r>
              <a:rPr lang="en-US" u="sng" dirty="0"/>
              <a:t>initial </a:t>
            </a:r>
            <a:r>
              <a:rPr lang="en-US" dirty="0"/>
              <a:t>recognition of a liability</a:t>
            </a:r>
          </a:p>
        </p:txBody>
      </p:sp>
      <p:sp>
        <p:nvSpPr>
          <p:cNvPr id="3" name="Content Placeholder 2">
            <a:extLst>
              <a:ext uri="{FF2B5EF4-FFF2-40B4-BE49-F238E27FC236}">
                <a16:creationId xmlns:a16="http://schemas.microsoft.com/office/drawing/2014/main" id="{027648AB-2860-03AE-10D7-E848439A0589}"/>
              </a:ext>
            </a:extLst>
          </p:cNvPr>
          <p:cNvSpPr>
            <a:spLocks noGrp="1"/>
          </p:cNvSpPr>
          <p:nvPr>
            <p:ph sz="half" idx="2"/>
          </p:nvPr>
        </p:nvSpPr>
        <p:spPr>
          <a:xfrm>
            <a:off x="1495070" y="3443923"/>
            <a:ext cx="4334256" cy="2718882"/>
          </a:xfrm>
        </p:spPr>
        <p:txBody>
          <a:bodyPr>
            <a:normAutofit fontScale="92500" lnSpcReduction="10000"/>
          </a:bodyPr>
          <a:lstStyle/>
          <a:p>
            <a:pPr marL="0" indent="0">
              <a:buNone/>
            </a:pPr>
            <a:r>
              <a:rPr lang="en-US" u="sng" dirty="0"/>
              <a:t>Wages</a:t>
            </a:r>
          </a:p>
          <a:p>
            <a:pPr marL="0" indent="0">
              <a:buNone/>
            </a:pPr>
            <a:r>
              <a:rPr lang="en-US" dirty="0"/>
              <a:t>Unpaid wages creates Accrued Wages which is recognized (created) as a  liability at the same time wages expense is recognized.</a:t>
            </a:r>
          </a:p>
        </p:txBody>
      </p:sp>
      <p:sp>
        <p:nvSpPr>
          <p:cNvPr id="4" name="Text Placeholder 3">
            <a:extLst>
              <a:ext uri="{FF2B5EF4-FFF2-40B4-BE49-F238E27FC236}">
                <a16:creationId xmlns:a16="http://schemas.microsoft.com/office/drawing/2014/main" id="{B7D700BC-419D-A4A4-9FE2-2E1776A97AC0}"/>
              </a:ext>
            </a:extLst>
          </p:cNvPr>
          <p:cNvSpPr>
            <a:spLocks noGrp="1"/>
          </p:cNvSpPr>
          <p:nvPr>
            <p:ph type="body" sz="quarter" idx="3"/>
          </p:nvPr>
        </p:nvSpPr>
        <p:spPr>
          <a:xfrm>
            <a:off x="6339842" y="2534884"/>
            <a:ext cx="4548326" cy="818968"/>
          </a:xfrm>
        </p:spPr>
        <p:txBody>
          <a:bodyPr>
            <a:normAutofit lnSpcReduction="10000"/>
          </a:bodyPr>
          <a:lstStyle/>
          <a:p>
            <a:pPr algn="ctr"/>
            <a:r>
              <a:rPr lang="en-US" dirty="0"/>
              <a:t>increase in the </a:t>
            </a:r>
            <a:r>
              <a:rPr lang="en-US" u="sng" dirty="0"/>
              <a:t>carrying</a:t>
            </a:r>
            <a:r>
              <a:rPr lang="en-US" dirty="0"/>
              <a:t> amount of a liability</a:t>
            </a:r>
          </a:p>
        </p:txBody>
      </p:sp>
      <p:sp>
        <p:nvSpPr>
          <p:cNvPr id="5" name="Content Placeholder 4">
            <a:extLst>
              <a:ext uri="{FF2B5EF4-FFF2-40B4-BE49-F238E27FC236}">
                <a16:creationId xmlns:a16="http://schemas.microsoft.com/office/drawing/2014/main" id="{56CBB4B1-31FF-E3F1-23DB-99F87DBB748E}"/>
              </a:ext>
            </a:extLst>
          </p:cNvPr>
          <p:cNvSpPr>
            <a:spLocks noGrp="1"/>
          </p:cNvSpPr>
          <p:nvPr>
            <p:ph sz="quarter" idx="4"/>
          </p:nvPr>
        </p:nvSpPr>
        <p:spPr>
          <a:xfrm>
            <a:off x="6095999" y="3443923"/>
            <a:ext cx="4792169" cy="3044559"/>
          </a:xfrm>
        </p:spPr>
        <p:txBody>
          <a:bodyPr>
            <a:normAutofit fontScale="85000" lnSpcReduction="20000"/>
          </a:bodyPr>
          <a:lstStyle/>
          <a:p>
            <a:pPr marL="0" indent="0">
              <a:buNone/>
            </a:pPr>
            <a:r>
              <a:rPr lang="en-US" u="sng" dirty="0"/>
              <a:t>Interest Charges</a:t>
            </a:r>
            <a:endParaRPr lang="en-US" dirty="0"/>
          </a:p>
          <a:p>
            <a:pPr marL="0" indent="0">
              <a:buNone/>
            </a:pPr>
            <a:r>
              <a:rPr lang="en-US" dirty="0"/>
              <a:t>Overdue accounts attract additional charges and increases the carrying value of a liability accounts. Therefore, amounts owing to creditors increase. </a:t>
            </a:r>
          </a:p>
          <a:p>
            <a:pPr marL="0" indent="0">
              <a:buNone/>
            </a:pPr>
            <a:r>
              <a:rPr lang="en-US" dirty="0"/>
              <a:t>Similarly interest on borrowings increases the carrying value of the borrowing. </a:t>
            </a:r>
            <a:r>
              <a:rPr lang="en-US" dirty="0" err="1"/>
              <a:t>Eg</a:t>
            </a:r>
            <a:r>
              <a:rPr lang="en-US" dirty="0"/>
              <a:t> interest on overdrafts</a:t>
            </a:r>
          </a:p>
        </p:txBody>
      </p:sp>
      <p:sp>
        <p:nvSpPr>
          <p:cNvPr id="6" name="Title 5">
            <a:extLst>
              <a:ext uri="{FF2B5EF4-FFF2-40B4-BE49-F238E27FC236}">
                <a16:creationId xmlns:a16="http://schemas.microsoft.com/office/drawing/2014/main" id="{D2A80EE5-0233-F8D1-ACD5-B95BAF2E73ED}"/>
              </a:ext>
            </a:extLst>
          </p:cNvPr>
          <p:cNvSpPr>
            <a:spLocks noGrp="1"/>
          </p:cNvSpPr>
          <p:nvPr>
            <p:ph type="title"/>
          </p:nvPr>
        </p:nvSpPr>
        <p:spPr>
          <a:xfrm>
            <a:off x="1517904" y="1079723"/>
            <a:ext cx="9144000" cy="1344168"/>
          </a:xfrm>
        </p:spPr>
        <p:txBody>
          <a:bodyPr/>
          <a:lstStyle/>
          <a:p>
            <a:pPr algn="ctr"/>
            <a:r>
              <a:rPr lang="en-US" dirty="0"/>
              <a:t>Recognising Expense</a:t>
            </a:r>
            <a:br>
              <a:rPr lang="en-US" dirty="0"/>
            </a:br>
            <a:r>
              <a:rPr lang="en-US" sz="2400" dirty="0"/>
              <a:t>the </a:t>
            </a:r>
            <a:r>
              <a:rPr lang="en-US" sz="2400" u="sng" dirty="0"/>
              <a:t>initial </a:t>
            </a:r>
            <a:r>
              <a:rPr lang="en-US" sz="2400" dirty="0"/>
              <a:t>recognition of expense occurs </a:t>
            </a:r>
            <a:r>
              <a:rPr lang="en-US" sz="2400" u="sng" dirty="0"/>
              <a:t>at the same time </a:t>
            </a:r>
            <a:r>
              <a:rPr lang="en-US" sz="2400" dirty="0"/>
              <a:t>as</a:t>
            </a:r>
            <a:endParaRPr lang="en-US" dirty="0"/>
          </a:p>
        </p:txBody>
      </p:sp>
    </p:spTree>
    <p:extLst>
      <p:ext uri="{BB962C8B-B14F-4D97-AF65-F5344CB8AC3E}">
        <p14:creationId xmlns:p14="http://schemas.microsoft.com/office/powerpoint/2010/main" val="968706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377623-9E88-DB50-D9ED-B36A750CD7DA}"/>
              </a:ext>
            </a:extLst>
          </p:cNvPr>
          <p:cNvSpPr>
            <a:spLocks noGrp="1"/>
          </p:cNvSpPr>
          <p:nvPr>
            <p:ph type="body" idx="1"/>
          </p:nvPr>
        </p:nvSpPr>
        <p:spPr>
          <a:xfrm>
            <a:off x="1517904" y="2423891"/>
            <a:ext cx="4334256" cy="606026"/>
          </a:xfrm>
        </p:spPr>
        <p:txBody>
          <a:bodyPr>
            <a:normAutofit fontScale="92500"/>
          </a:bodyPr>
          <a:lstStyle/>
          <a:p>
            <a:pPr algn="ctr"/>
            <a:r>
              <a:rPr lang="en-US" dirty="0"/>
              <a:t>the derecognition of an asset</a:t>
            </a:r>
          </a:p>
        </p:txBody>
      </p:sp>
      <p:sp>
        <p:nvSpPr>
          <p:cNvPr id="3" name="Content Placeholder 2">
            <a:extLst>
              <a:ext uri="{FF2B5EF4-FFF2-40B4-BE49-F238E27FC236}">
                <a16:creationId xmlns:a16="http://schemas.microsoft.com/office/drawing/2014/main" id="{027648AB-2860-03AE-10D7-E848439A0589}"/>
              </a:ext>
            </a:extLst>
          </p:cNvPr>
          <p:cNvSpPr>
            <a:spLocks noGrp="1"/>
          </p:cNvSpPr>
          <p:nvPr>
            <p:ph sz="half" idx="2"/>
          </p:nvPr>
        </p:nvSpPr>
        <p:spPr>
          <a:xfrm>
            <a:off x="1495070" y="3443923"/>
            <a:ext cx="4334256" cy="2449645"/>
          </a:xfrm>
        </p:spPr>
        <p:txBody>
          <a:bodyPr>
            <a:normAutofit/>
          </a:bodyPr>
          <a:lstStyle/>
          <a:p>
            <a:pPr marL="0" indent="0">
              <a:buNone/>
            </a:pPr>
            <a:r>
              <a:rPr lang="en-US" u="sng" dirty="0"/>
              <a:t>Insurance Expense</a:t>
            </a:r>
            <a:endParaRPr lang="en-US" dirty="0"/>
          </a:p>
          <a:p>
            <a:pPr marL="0" indent="0">
              <a:buNone/>
            </a:pPr>
            <a:r>
              <a:rPr lang="en-US" dirty="0"/>
              <a:t>Prepaid Insurance needs to decrease (derecognized) so that insurance can be recognized as an expense</a:t>
            </a:r>
          </a:p>
        </p:txBody>
      </p:sp>
      <p:sp>
        <p:nvSpPr>
          <p:cNvPr id="4" name="Text Placeholder 3">
            <a:extLst>
              <a:ext uri="{FF2B5EF4-FFF2-40B4-BE49-F238E27FC236}">
                <a16:creationId xmlns:a16="http://schemas.microsoft.com/office/drawing/2014/main" id="{B7D700BC-419D-A4A4-9FE2-2E1776A97AC0}"/>
              </a:ext>
            </a:extLst>
          </p:cNvPr>
          <p:cNvSpPr>
            <a:spLocks noGrp="1"/>
          </p:cNvSpPr>
          <p:nvPr>
            <p:ph type="body" sz="quarter" idx="3"/>
          </p:nvPr>
        </p:nvSpPr>
        <p:spPr>
          <a:xfrm>
            <a:off x="6339842" y="2534884"/>
            <a:ext cx="4548326" cy="818968"/>
          </a:xfrm>
        </p:spPr>
        <p:txBody>
          <a:bodyPr>
            <a:normAutofit lnSpcReduction="10000"/>
          </a:bodyPr>
          <a:lstStyle/>
          <a:p>
            <a:pPr algn="ctr"/>
            <a:r>
              <a:rPr lang="en-US" dirty="0"/>
              <a:t>decrease in the </a:t>
            </a:r>
            <a:r>
              <a:rPr lang="en-US" u="sng" dirty="0"/>
              <a:t>carrying</a:t>
            </a:r>
            <a:r>
              <a:rPr lang="en-US" dirty="0"/>
              <a:t> amount of an asset</a:t>
            </a:r>
          </a:p>
        </p:txBody>
      </p:sp>
      <p:sp>
        <p:nvSpPr>
          <p:cNvPr id="5" name="Content Placeholder 4">
            <a:extLst>
              <a:ext uri="{FF2B5EF4-FFF2-40B4-BE49-F238E27FC236}">
                <a16:creationId xmlns:a16="http://schemas.microsoft.com/office/drawing/2014/main" id="{56CBB4B1-31FF-E3F1-23DB-99F87DBB748E}"/>
              </a:ext>
            </a:extLst>
          </p:cNvPr>
          <p:cNvSpPr>
            <a:spLocks noGrp="1"/>
          </p:cNvSpPr>
          <p:nvPr>
            <p:ph sz="quarter" idx="4"/>
          </p:nvPr>
        </p:nvSpPr>
        <p:spPr>
          <a:xfrm>
            <a:off x="6095999" y="3443923"/>
            <a:ext cx="4792169" cy="3044559"/>
          </a:xfrm>
        </p:spPr>
        <p:txBody>
          <a:bodyPr>
            <a:normAutofit fontScale="85000" lnSpcReduction="20000"/>
          </a:bodyPr>
          <a:lstStyle/>
          <a:p>
            <a:pPr marL="0" indent="0">
              <a:buNone/>
            </a:pPr>
            <a:r>
              <a:rPr lang="en-US" u="sng" dirty="0"/>
              <a:t>Depreciation</a:t>
            </a:r>
            <a:endParaRPr lang="en-US" dirty="0"/>
          </a:p>
          <a:p>
            <a:pPr marL="0" indent="0">
              <a:buNone/>
            </a:pPr>
            <a:r>
              <a:rPr lang="en-US" dirty="0"/>
              <a:t>Depreciation expense is recognized (created) at the same time decreasing the carrying amount of the depreciable non-current asset.</a:t>
            </a:r>
          </a:p>
          <a:p>
            <a:pPr marL="0" indent="0">
              <a:buNone/>
            </a:pPr>
            <a:r>
              <a:rPr lang="en-US" dirty="0"/>
              <a:t>Depreciation represents the historical cost used for the current year and decreases the asset by this amount</a:t>
            </a:r>
          </a:p>
        </p:txBody>
      </p:sp>
      <p:sp>
        <p:nvSpPr>
          <p:cNvPr id="6" name="Title 5">
            <a:extLst>
              <a:ext uri="{FF2B5EF4-FFF2-40B4-BE49-F238E27FC236}">
                <a16:creationId xmlns:a16="http://schemas.microsoft.com/office/drawing/2014/main" id="{D2A80EE5-0233-F8D1-ACD5-B95BAF2E73ED}"/>
              </a:ext>
            </a:extLst>
          </p:cNvPr>
          <p:cNvSpPr>
            <a:spLocks noGrp="1"/>
          </p:cNvSpPr>
          <p:nvPr>
            <p:ph type="title"/>
          </p:nvPr>
        </p:nvSpPr>
        <p:spPr>
          <a:xfrm>
            <a:off x="1517904" y="1079723"/>
            <a:ext cx="9144000" cy="1344168"/>
          </a:xfrm>
        </p:spPr>
        <p:txBody>
          <a:bodyPr/>
          <a:lstStyle/>
          <a:p>
            <a:pPr algn="ctr"/>
            <a:r>
              <a:rPr lang="en-US" dirty="0"/>
              <a:t>Recognising Expense</a:t>
            </a:r>
            <a:br>
              <a:rPr lang="en-US" dirty="0"/>
            </a:br>
            <a:r>
              <a:rPr lang="en-US" sz="2400" dirty="0"/>
              <a:t>the </a:t>
            </a:r>
            <a:r>
              <a:rPr lang="en-US" sz="2400" u="sng" dirty="0"/>
              <a:t>initial </a:t>
            </a:r>
            <a:r>
              <a:rPr lang="en-US" sz="2400" dirty="0"/>
              <a:t>recognition of expense occurs </a:t>
            </a:r>
            <a:r>
              <a:rPr lang="en-US" sz="2400" u="sng" dirty="0"/>
              <a:t>at the same time </a:t>
            </a:r>
            <a:r>
              <a:rPr lang="en-US" sz="2400" dirty="0"/>
              <a:t>as</a:t>
            </a:r>
            <a:endParaRPr lang="en-US" dirty="0"/>
          </a:p>
        </p:txBody>
      </p:sp>
    </p:spTree>
    <p:extLst>
      <p:ext uri="{BB962C8B-B14F-4D97-AF65-F5344CB8AC3E}">
        <p14:creationId xmlns:p14="http://schemas.microsoft.com/office/powerpoint/2010/main" val="1572705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105E02A-4353-85BC-C50F-267330A473E5}"/>
              </a:ext>
            </a:extLst>
          </p:cNvPr>
          <p:cNvSpPr>
            <a:spLocks noGrp="1"/>
          </p:cNvSpPr>
          <p:nvPr>
            <p:ph type="title"/>
          </p:nvPr>
        </p:nvSpPr>
        <p:spPr/>
        <p:txBody>
          <a:bodyPr/>
          <a:lstStyle/>
          <a:p>
            <a:pPr algn="ctr"/>
            <a:r>
              <a:rPr lang="en-US" dirty="0"/>
              <a:t>The Conceptual Framework states that</a:t>
            </a:r>
          </a:p>
        </p:txBody>
      </p:sp>
      <p:sp>
        <p:nvSpPr>
          <p:cNvPr id="8" name="Content Placeholder 7">
            <a:extLst>
              <a:ext uri="{FF2B5EF4-FFF2-40B4-BE49-F238E27FC236}">
                <a16:creationId xmlns:a16="http://schemas.microsoft.com/office/drawing/2014/main" id="{F10F7AE4-B9C3-9851-52B6-535FAA54E169}"/>
              </a:ext>
            </a:extLst>
          </p:cNvPr>
          <p:cNvSpPr>
            <a:spLocks noGrp="1"/>
          </p:cNvSpPr>
          <p:nvPr>
            <p:ph idx="1"/>
          </p:nvPr>
        </p:nvSpPr>
        <p:spPr>
          <a:xfrm>
            <a:off x="1517904" y="2971800"/>
            <a:ext cx="9454896" cy="3127248"/>
          </a:xfrm>
        </p:spPr>
        <p:txBody>
          <a:bodyPr/>
          <a:lstStyle/>
          <a:p>
            <a:r>
              <a:rPr lang="en-US" dirty="0"/>
              <a:t>“there is a direct link between the balance sheet and income statement when recognizing income an expense”</a:t>
            </a:r>
          </a:p>
          <a:p>
            <a:r>
              <a:rPr lang="en-US" dirty="0"/>
              <a:t>Examples of income and expense recognition can be related to several </a:t>
            </a:r>
            <a:r>
              <a:rPr lang="en-US" b="1" dirty="0"/>
              <a:t>balance day adjustments </a:t>
            </a:r>
            <a:r>
              <a:rPr lang="en-US" dirty="0"/>
              <a:t>as well </a:t>
            </a:r>
            <a:r>
              <a:rPr lang="en-US" b="1" dirty="0"/>
              <a:t>everyday transactions</a:t>
            </a:r>
          </a:p>
        </p:txBody>
      </p:sp>
    </p:spTree>
    <p:extLst>
      <p:ext uri="{BB962C8B-B14F-4D97-AF65-F5344CB8AC3E}">
        <p14:creationId xmlns:p14="http://schemas.microsoft.com/office/powerpoint/2010/main" val="2072040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theme/theme1.xml><?xml version="1.0" encoding="utf-8"?>
<a:theme xmlns:a="http://schemas.openxmlformats.org/drawingml/2006/main" name="PrismaticVTI">
  <a:themeElements>
    <a:clrScheme name="AnalogousFromDarkSeedLeftStep">
      <a:dk1>
        <a:srgbClr val="000000"/>
      </a:dk1>
      <a:lt1>
        <a:srgbClr val="FFFFFF"/>
      </a:lt1>
      <a:dk2>
        <a:srgbClr val="412425"/>
      </a:dk2>
      <a:lt2>
        <a:srgbClr val="E8E2E5"/>
      </a:lt2>
      <a:accent1>
        <a:srgbClr val="20B66C"/>
      </a:accent1>
      <a:accent2>
        <a:srgbClr val="14BA23"/>
      </a:accent2>
      <a:accent3>
        <a:srgbClr val="52B620"/>
      </a:accent3>
      <a:accent4>
        <a:srgbClr val="87AF13"/>
      </a:accent4>
      <a:accent5>
        <a:srgbClr val="B79F21"/>
      </a:accent5>
      <a:accent6>
        <a:srgbClr val="D56717"/>
      </a:accent6>
      <a:hlink>
        <a:srgbClr val="85862C"/>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E4267EB9EDD249A643F70B5892B2B0" ma:contentTypeVersion="13" ma:contentTypeDescription="Create a new document." ma:contentTypeScope="" ma:versionID="8cf6abdd28c21cfbd8410641107789ac">
  <xsd:schema xmlns:xsd="http://www.w3.org/2001/XMLSchema" xmlns:xs="http://www.w3.org/2001/XMLSchema" xmlns:p="http://schemas.microsoft.com/office/2006/metadata/properties" xmlns:ns2="6b972414-5cb4-493b-888d-a44562be4230" xmlns:ns3="3aa2e9e8-b949-43c0-a6e1-fffda3ca5122" targetNamespace="http://schemas.microsoft.com/office/2006/metadata/properties" ma:root="true" ma:fieldsID="be9abafd21787993bfefb1ac50333949" ns2:_="" ns3:_="">
    <xsd:import namespace="6b972414-5cb4-493b-888d-a44562be4230"/>
    <xsd:import namespace="3aa2e9e8-b949-43c0-a6e1-fffda3ca512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972414-5cb4-493b-888d-a44562be42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eabd9a1-f129-4a77-911e-d5779220957a"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a2e9e8-b949-43c0-a6e1-fffda3ca512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c5f13f0-8de4-4fda-b045-ba47f398126f}" ma:internalName="TaxCatchAll" ma:showField="CatchAllData" ma:web="3aa2e9e8-b949-43c0-a6e1-fffda3ca51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b972414-5cb4-493b-888d-a44562be4230">
      <Terms xmlns="http://schemas.microsoft.com/office/infopath/2007/PartnerControls"/>
    </lcf76f155ced4ddcb4097134ff3c332f>
    <TaxCatchAll xmlns="3aa2e9e8-b949-43c0-a6e1-fffda3ca5122" xsi:nil="true"/>
  </documentManagement>
</p:properties>
</file>

<file path=customXml/itemProps1.xml><?xml version="1.0" encoding="utf-8"?>
<ds:datastoreItem xmlns:ds="http://schemas.openxmlformats.org/officeDocument/2006/customXml" ds:itemID="{EB185858-E110-485A-A703-A8DAC7DB9549}"/>
</file>

<file path=customXml/itemProps2.xml><?xml version="1.0" encoding="utf-8"?>
<ds:datastoreItem xmlns:ds="http://schemas.openxmlformats.org/officeDocument/2006/customXml" ds:itemID="{9096F8B5-D4F4-4812-A99B-9342889E38CD}"/>
</file>

<file path=customXml/itemProps3.xml><?xml version="1.0" encoding="utf-8"?>
<ds:datastoreItem xmlns:ds="http://schemas.openxmlformats.org/officeDocument/2006/customXml" ds:itemID="{FF3A316F-2133-4388-A384-8DB82FA9F61C}"/>
</file>

<file path=docProps/app.xml><?xml version="1.0" encoding="utf-8"?>
<Properties xmlns="http://schemas.openxmlformats.org/officeDocument/2006/extended-properties" xmlns:vt="http://schemas.openxmlformats.org/officeDocument/2006/docPropsVTypes">
  <TotalTime>299</TotalTime>
  <Words>808</Words>
  <Application>Microsoft Macintosh PowerPoint</Application>
  <PresentationFormat>Widescreen</PresentationFormat>
  <Paragraphs>63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Aharoni</vt:lpstr>
      <vt:lpstr>Arial</vt:lpstr>
      <vt:lpstr>Avenir Next LT Pro</vt:lpstr>
      <vt:lpstr>PrismaticVTI</vt:lpstr>
      <vt:lpstr> Recognition of the Elements</vt:lpstr>
      <vt:lpstr>The conceptual framework specifically states that an asset or liability cannot be recognised if</vt:lpstr>
      <vt:lpstr>The conceptual framework specifically states that an asset or liability cannot be recognised if</vt:lpstr>
      <vt:lpstr>The conceptual framework specifically states that</vt:lpstr>
      <vt:lpstr>Recognising Income the initial recognition of income occurs at the same time as</vt:lpstr>
      <vt:lpstr>Recognising Income the initial recognition of income occurs at the same time as</vt:lpstr>
      <vt:lpstr>Recognising Expense the initial recognition of expense occurs at the same time as</vt:lpstr>
      <vt:lpstr>Recognising Expense the initial recognition of expense occurs at the same time as</vt:lpstr>
      <vt:lpstr>The Conceptual Framework states that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Recognition of the Elements</dc:title>
  <dc:creator>Chris Habib</dc:creator>
  <cp:lastModifiedBy>Chris Habib</cp:lastModifiedBy>
  <cp:revision>42</cp:revision>
  <dcterms:created xsi:type="dcterms:W3CDTF">2023-10-30T02:42:35Z</dcterms:created>
  <dcterms:modified xsi:type="dcterms:W3CDTF">2023-11-01T01:03:41Z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0x0101000FE4267EB9EDD249A643F70B5892B2B0</vt:lpwstr>
  </property>
</Properties>
</file>